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70" r:id="rId10"/>
    <p:sldId id="265" r:id="rId11"/>
    <p:sldId id="271" r:id="rId12"/>
    <p:sldId id="266" r:id="rId13"/>
    <p:sldId id="267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9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60" y="222"/>
      </p:cViewPr>
      <p:guideLst>
        <p:guide orient="horz" pos="2183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19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2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7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53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0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77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01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89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3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98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83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3E97-5AA9-434F-BEE4-0CDDA761E5FF}" type="datetimeFigureOut">
              <a:rPr kumimoji="1" lang="ja-JP" altLang="en-US" smtClean="0"/>
              <a:t>2019/5/14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D2F3-2DC9-46D9-81A4-D103A36FD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8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irai@sist.chukyo-u.ac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物理学</a:t>
            </a:r>
            <a:r>
              <a:rPr kumimoji="1" lang="en-US" altLang="ja-JP" dirty="0"/>
              <a:t>(15)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担当</a:t>
            </a:r>
            <a:r>
              <a:rPr lang="en-US" altLang="ja-JP" dirty="0"/>
              <a:t>: </a:t>
            </a:r>
            <a:r>
              <a:rPr lang="ja-JP" altLang="en-US" dirty="0"/>
              <a:t>白井　英俊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sirai@sist.chukyo-u.ac.jp</a:t>
            </a: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52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284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例題</a:t>
            </a:r>
            <a:r>
              <a:rPr kumimoji="1" lang="en-US" altLang="ja-JP" dirty="0"/>
              <a:t>15.1 </a:t>
            </a:r>
            <a:r>
              <a:rPr kumimoji="1" lang="ja-JP" altLang="en-US" dirty="0"/>
              <a:t>剛体振り子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67603"/>
            <a:ext cx="10515600" cy="168247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剛体を水平な固定軸の周りに自由に回転できるようにしたもの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⇒ 重力の作用によって振らせることができる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剛体振り子の微小振動の周期を求めよ。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8680213" y="2421808"/>
            <a:ext cx="1970090" cy="2080529"/>
          </a:xfrm>
          <a:custGeom>
            <a:avLst/>
            <a:gdLst>
              <a:gd name="connsiteX0" fmla="*/ 285657 w 1970090"/>
              <a:gd name="connsiteY0" fmla="*/ 60135 h 2080529"/>
              <a:gd name="connsiteX1" fmla="*/ 1010052 w 1970090"/>
              <a:gd name="connsiteY1" fmla="*/ 119511 h 2080529"/>
              <a:gd name="connsiteX2" fmla="*/ 1817574 w 1970090"/>
              <a:gd name="connsiteY2" fmla="*/ 998286 h 2080529"/>
              <a:gd name="connsiteX3" fmla="*/ 1912577 w 1970090"/>
              <a:gd name="connsiteY3" fmla="*/ 1675179 h 2080529"/>
              <a:gd name="connsiteX4" fmla="*/ 1164431 w 1970090"/>
              <a:gd name="connsiteY4" fmla="*/ 2078940 h 2080529"/>
              <a:gd name="connsiteX5" fmla="*/ 250031 w 1970090"/>
              <a:gd name="connsiteY5" fmla="*/ 1532675 h 2080529"/>
              <a:gd name="connsiteX6" fmla="*/ 649 w 1970090"/>
              <a:gd name="connsiteY6" fmla="*/ 606400 h 2080529"/>
              <a:gd name="connsiteX7" fmla="*/ 285657 w 1970090"/>
              <a:gd name="connsiteY7" fmla="*/ 60135 h 20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0" h="2080529">
                <a:moveTo>
                  <a:pt x="285657" y="60135"/>
                </a:moveTo>
                <a:cubicBezTo>
                  <a:pt x="453891" y="-21013"/>
                  <a:pt x="754733" y="-36847"/>
                  <a:pt x="1010052" y="119511"/>
                </a:cubicBezTo>
                <a:cubicBezTo>
                  <a:pt x="1265371" y="275869"/>
                  <a:pt x="1667153" y="739008"/>
                  <a:pt x="1817574" y="998286"/>
                </a:cubicBezTo>
                <a:cubicBezTo>
                  <a:pt x="1967995" y="1257564"/>
                  <a:pt x="2021434" y="1495070"/>
                  <a:pt x="1912577" y="1675179"/>
                </a:cubicBezTo>
                <a:cubicBezTo>
                  <a:pt x="1803720" y="1855288"/>
                  <a:pt x="1441522" y="2102691"/>
                  <a:pt x="1164431" y="2078940"/>
                </a:cubicBezTo>
                <a:cubicBezTo>
                  <a:pt x="887340" y="2055189"/>
                  <a:pt x="443995" y="1778098"/>
                  <a:pt x="250031" y="1532675"/>
                </a:cubicBezTo>
                <a:cubicBezTo>
                  <a:pt x="56067" y="1287252"/>
                  <a:pt x="-7268" y="847865"/>
                  <a:pt x="649" y="606400"/>
                </a:cubicBezTo>
                <a:cubicBezTo>
                  <a:pt x="8566" y="364935"/>
                  <a:pt x="117423" y="141283"/>
                  <a:pt x="285657" y="60135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9203377" y="2850077"/>
            <a:ext cx="95002" cy="106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43394" y="24931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</a:t>
            </a:r>
            <a:endParaRPr kumimoji="1" lang="ja-JP" altLang="en-US" sz="2400" dirty="0"/>
          </a:p>
        </p:txBody>
      </p:sp>
      <p:sp>
        <p:nvSpPr>
          <p:cNvPr id="8" name="円/楕円 7"/>
          <p:cNvSpPr/>
          <p:nvPr/>
        </p:nvSpPr>
        <p:spPr>
          <a:xfrm>
            <a:off x="9795164" y="3622767"/>
            <a:ext cx="95002" cy="10687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26296" y="339193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9837966" y="3670034"/>
            <a:ext cx="4699" cy="10761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9724771" y="47461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Mg</a:t>
            </a:r>
            <a:endParaRPr kumimoji="1" lang="ja-JP" altLang="en-US" i="1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9250878" y="2910871"/>
            <a:ext cx="596486" cy="7591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9245178" y="2924003"/>
            <a:ext cx="4699" cy="107613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 19"/>
          <p:cNvSpPr/>
          <p:nvPr/>
        </p:nvSpPr>
        <p:spPr>
          <a:xfrm>
            <a:off x="9249747" y="3153747"/>
            <a:ext cx="180392" cy="65217"/>
          </a:xfrm>
          <a:custGeom>
            <a:avLst/>
            <a:gdLst>
              <a:gd name="connsiteX0" fmla="*/ 0 w 180392"/>
              <a:gd name="connsiteY0" fmla="*/ 49763 h 65217"/>
              <a:gd name="connsiteX1" fmla="*/ 87086 w 180392"/>
              <a:gd name="connsiteY1" fmla="*/ 62204 h 65217"/>
              <a:gd name="connsiteX2" fmla="*/ 180392 w 180392"/>
              <a:gd name="connsiteY2" fmla="*/ 0 h 6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92" h="65217">
                <a:moveTo>
                  <a:pt x="0" y="49763"/>
                </a:moveTo>
                <a:cubicBezTo>
                  <a:pt x="28510" y="60130"/>
                  <a:pt x="57021" y="70498"/>
                  <a:pt x="87086" y="62204"/>
                </a:cubicBezTo>
                <a:cubicBezTo>
                  <a:pt x="117151" y="53910"/>
                  <a:pt x="148771" y="26955"/>
                  <a:pt x="1803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03377" y="3189361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θ</a:t>
            </a:r>
            <a:endParaRPr kumimoji="1" lang="ja-JP" altLang="en-US" sz="2000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02941" y="2804641"/>
            <a:ext cx="738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[</a:t>
            </a:r>
            <a:r>
              <a:rPr lang="ja-JP" altLang="en-US" sz="2400" dirty="0">
                <a:solidFill>
                  <a:srgbClr val="FF0000"/>
                </a:solidFill>
              </a:rPr>
              <a:t>解</a:t>
            </a:r>
            <a:r>
              <a:rPr lang="en-US" altLang="ja-JP" sz="2400" dirty="0"/>
              <a:t>] </a:t>
            </a:r>
            <a:r>
              <a:rPr lang="ja-JP" altLang="en-US" sz="2400" dirty="0"/>
              <a:t>右図のように剛体の質量を</a:t>
            </a:r>
            <a:r>
              <a:rPr lang="en-US" altLang="ja-JP" sz="2400" dirty="0"/>
              <a:t>M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 </a:t>
            </a:r>
            <a:r>
              <a:rPr lang="ja-JP" altLang="en-US" sz="2400" dirty="0"/>
              <a:t>固定軸を</a:t>
            </a:r>
            <a:r>
              <a:rPr lang="en-US" altLang="ja-JP" sz="2400" dirty="0"/>
              <a:t>O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重心を</a:t>
            </a:r>
            <a:r>
              <a:rPr lang="en-US" altLang="ja-JP" sz="2400" dirty="0"/>
              <a:t>G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G</a:t>
            </a:r>
            <a:r>
              <a:rPr lang="ja-JP" altLang="en-US" sz="2400" dirty="0"/>
              <a:t>から軸</a:t>
            </a:r>
            <a:r>
              <a:rPr lang="en-US" altLang="ja-JP" sz="2400" dirty="0"/>
              <a:t>O</a:t>
            </a:r>
            <a:r>
              <a:rPr lang="ja-JP" altLang="en-US" sz="2400" dirty="0" err="1"/>
              <a:t>までの</a:t>
            </a:r>
            <a:r>
              <a:rPr lang="ja-JP" altLang="en-US" sz="2400" dirty="0"/>
              <a:t>距離を</a:t>
            </a:r>
            <a:r>
              <a:rPr lang="en-US" altLang="ja-JP" sz="2400" i="1" dirty="0"/>
              <a:t>h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軸</a:t>
            </a:r>
            <a:r>
              <a:rPr lang="en-US" altLang="ja-JP" sz="2400" dirty="0"/>
              <a:t>O</a:t>
            </a:r>
            <a:r>
              <a:rPr lang="ja-JP" altLang="en-US" sz="2400" dirty="0"/>
              <a:t>の周りの慣性モーメントを</a:t>
            </a:r>
            <a:r>
              <a:rPr lang="en-US" altLang="ja-JP" sz="2400" dirty="0"/>
              <a:t> </a:t>
            </a:r>
            <a:r>
              <a:rPr lang="en-US" altLang="ja-JP" sz="2400" i="1" dirty="0"/>
              <a:t>I</a:t>
            </a:r>
            <a:r>
              <a:rPr lang="en-US" altLang="ja-JP" sz="2400" dirty="0"/>
              <a:t> </a:t>
            </a:r>
            <a:r>
              <a:rPr lang="ja-JP" altLang="en-US" sz="2400" dirty="0"/>
              <a:t>とする。また線分</a:t>
            </a:r>
            <a:r>
              <a:rPr lang="en-US" altLang="ja-JP" sz="2400" dirty="0"/>
              <a:t>OG</a:t>
            </a:r>
            <a:r>
              <a:rPr lang="ja-JP" altLang="en-US" sz="2400" dirty="0"/>
              <a:t>が鉛直下方となす角</a:t>
            </a:r>
            <a:r>
              <a:rPr lang="en-US" altLang="ja-JP" sz="2400" i="1" dirty="0"/>
              <a:t>θ</a:t>
            </a:r>
            <a:r>
              <a:rPr lang="ja-JP" altLang="en-US" sz="2400" dirty="0"/>
              <a:t>によって回転角を表すことにする。</a:t>
            </a:r>
            <a:endParaRPr lang="en-US" altLang="ja-JP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9537884" y="294685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h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945743" y="4344166"/>
                <a:ext cx="10598557" cy="1866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/>
                  <a:t>式</a:t>
                </a:r>
                <a:r>
                  <a:rPr lang="en-US" altLang="ja-JP" sz="2800" dirty="0"/>
                  <a:t>(15.2.8) </a:t>
                </a:r>
                <a:r>
                  <a:rPr lang="ja-JP" altLang="en-US" sz="2800" dirty="0"/>
                  <a:t>に相当する式は：</a:t>
                </a:r>
                <a:endParaRPr lang="en-US" altLang="ja-JP" sz="2800" dirty="0"/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i="1" dirty="0"/>
                  <a:t>I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2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800" dirty="0"/>
                  <a:t> = </a:t>
                </a:r>
                <a:r>
                  <a:rPr lang="ja-JP" altLang="en-US" sz="2800" dirty="0"/>
                  <a:t>－</a:t>
                </a:r>
                <a:r>
                  <a:rPr lang="en-US" altLang="ja-JP" sz="2800" i="1" dirty="0" err="1"/>
                  <a:t>Mgh</a:t>
                </a:r>
                <a:r>
                  <a:rPr lang="en-US" altLang="ja-JP" sz="2800" dirty="0"/>
                  <a:t> </a:t>
                </a:r>
                <a:r>
                  <a:rPr lang="en-US" altLang="ja-JP" sz="2800" dirty="0" err="1"/>
                  <a:t>sin</a:t>
                </a:r>
                <a:r>
                  <a:rPr lang="en-US" altLang="ja-JP" sz="2800" i="1" dirty="0" err="1"/>
                  <a:t>θ</a:t>
                </a:r>
                <a:endParaRPr lang="en-US" altLang="ja-JP" sz="2800" i="1" dirty="0"/>
              </a:p>
              <a:p>
                <a:r>
                  <a:rPr lang="ja-JP" altLang="en-US" sz="2800" dirty="0"/>
                  <a:t>これを変形して</a:t>
                </a:r>
                <a:r>
                  <a:rPr lang="ja-JP" altLang="en-US" sz="2800" i="1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800" dirty="0"/>
                  <a:t> = </a:t>
                </a:r>
                <a:r>
                  <a:rPr lang="ja-JP" altLang="en-US" sz="2800" dirty="0"/>
                  <a:t>－</a:t>
                </a:r>
                <a:r>
                  <a:rPr lang="en-US" altLang="ja-JP" sz="2800" i="1" dirty="0"/>
                  <a:t>α</a:t>
                </a:r>
                <a:r>
                  <a:rPr lang="en-US" altLang="ja-JP" sz="2800" dirty="0"/>
                  <a:t> </a:t>
                </a:r>
                <a:r>
                  <a:rPr lang="en-US" altLang="ja-JP" sz="2800" dirty="0" err="1"/>
                  <a:t>sin</a:t>
                </a:r>
                <a:r>
                  <a:rPr lang="en-US" altLang="ja-JP" sz="2800" i="1" dirty="0" err="1"/>
                  <a:t>θ</a:t>
                </a:r>
                <a:r>
                  <a:rPr lang="en-US" altLang="ja-JP" sz="2800" i="1" dirty="0"/>
                  <a:t>      </a:t>
                </a:r>
                <a:r>
                  <a:rPr lang="ja-JP" altLang="en-US" sz="2800" dirty="0"/>
                  <a:t>ただし　</a:t>
                </a:r>
                <a:r>
                  <a:rPr lang="en-US" altLang="ja-JP" sz="2800" i="1" dirty="0"/>
                  <a:t>α=</a:t>
                </a:r>
                <a:r>
                  <a:rPr lang="en-US" altLang="ja-JP" sz="2800" i="1" dirty="0" err="1"/>
                  <a:t>Mgh</a:t>
                </a:r>
                <a:r>
                  <a:rPr lang="en-US" altLang="ja-JP" sz="2800" i="1" dirty="0"/>
                  <a:t> / I</a:t>
                </a: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43" y="4344166"/>
                <a:ext cx="10598557" cy="1866921"/>
              </a:xfrm>
              <a:prstGeom prst="rect">
                <a:avLst/>
              </a:prstGeom>
              <a:blipFill rotWithShape="0">
                <a:blip r:embed="rId2"/>
                <a:stretch>
                  <a:fillRect l="-1150" t="-4575" b="-3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35330" y="442594"/>
                <a:ext cx="10515600" cy="59810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dirty="0"/>
                  <a:t> = </a:t>
                </a:r>
                <a:r>
                  <a:rPr lang="ja-JP" altLang="en-US" dirty="0"/>
                  <a:t>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err="1"/>
                  <a:t>sin</a:t>
                </a:r>
                <a:r>
                  <a:rPr lang="en-US" altLang="ja-JP" i="1" dirty="0" err="1"/>
                  <a:t>θ</a:t>
                </a:r>
                <a:r>
                  <a:rPr lang="en-US" altLang="ja-JP" i="1" dirty="0"/>
                  <a:t>      </a:t>
                </a:r>
                <a:r>
                  <a:rPr lang="ja-JP" altLang="en-US" dirty="0"/>
                  <a:t>ただし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i="1" dirty="0"/>
                  <a:t>=</a:t>
                </a:r>
                <a:r>
                  <a:rPr lang="en-US" altLang="ja-JP" i="1" dirty="0" err="1"/>
                  <a:t>Mgh</a:t>
                </a:r>
                <a:r>
                  <a:rPr lang="en-US" altLang="ja-JP" i="1" dirty="0"/>
                  <a:t> / I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ja-JP" altLang="en-US" dirty="0"/>
                  <a:t>ここで、微小振動の場合は</a:t>
                </a:r>
                <a:r>
                  <a:rPr kumimoji="1" lang="en-US" altLang="ja-JP" dirty="0"/>
                  <a:t>(9.4.50)</a:t>
                </a:r>
                <a:r>
                  <a:rPr kumimoji="1" lang="ja-JP" altLang="en-US" dirty="0"/>
                  <a:t>と同様に</a:t>
                </a:r>
                <a:endParaRPr kumimoji="1" lang="en-US" altLang="ja-JP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err="1"/>
                  <a:t>sin</a:t>
                </a:r>
                <a:r>
                  <a:rPr lang="en-US" altLang="ja-JP" i="1" dirty="0" err="1"/>
                  <a:t>θ</a:t>
                </a:r>
                <a:r>
                  <a:rPr lang="en-US" altLang="ja-JP" i="1" dirty="0"/>
                  <a:t> </a:t>
                </a:r>
                <a:r>
                  <a:rPr lang="ja-JP" altLang="en-US" i="1" dirty="0"/>
                  <a:t>≒ </a:t>
                </a:r>
                <a:r>
                  <a:rPr lang="en-US" altLang="ja-JP" i="1" dirty="0"/>
                  <a:t>θ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ja-JP" altLang="en-US" dirty="0"/>
                  <a:t>とみなせるので、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dirty="0"/>
                  <a:t> = </a:t>
                </a:r>
                <a:r>
                  <a:rPr lang="ja-JP" altLang="en-US" dirty="0"/>
                  <a:t>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en-US" altLang="ja-JP" i="1" dirty="0"/>
                  <a:t>θ </a:t>
                </a:r>
                <a:r>
                  <a:rPr lang="ja-JP" altLang="en-US" i="1" dirty="0"/>
                  <a:t>　</a:t>
                </a:r>
                <a:r>
                  <a:rPr lang="ja-JP" altLang="en-US" dirty="0"/>
                  <a:t>と近似できる</a:t>
                </a:r>
                <a:endParaRPr lang="en-US" altLang="ja-JP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/>
                  <a:t>これから、</a:t>
                </a:r>
                <a:r>
                  <a:rPr lang="en-US" altLang="ja-JP" i="1" dirty="0"/>
                  <a:t> θ = θ</a:t>
                </a:r>
                <a:r>
                  <a:rPr lang="en-US" altLang="ja-JP" baseline="-25000" dirty="0"/>
                  <a:t>0</a:t>
                </a:r>
                <a:r>
                  <a:rPr lang="en-US" altLang="ja-JP" i="1" dirty="0"/>
                  <a:t> </a:t>
                </a:r>
                <a:r>
                  <a:rPr lang="en-US" altLang="ja-JP" dirty="0"/>
                  <a:t>cos(</a:t>
                </a:r>
                <a:r>
                  <a:rPr lang="en-US" altLang="ja-JP" i="1" dirty="0" err="1"/>
                  <a:t>ωt</a:t>
                </a:r>
                <a:r>
                  <a:rPr lang="en-US" altLang="ja-JP" i="1" dirty="0"/>
                  <a:t> + α</a:t>
                </a:r>
                <a:r>
                  <a:rPr lang="en-US" altLang="ja-JP" dirty="0"/>
                  <a:t>)</a:t>
                </a:r>
                <a:r>
                  <a:rPr lang="en-US" altLang="ja-JP" i="1" dirty="0"/>
                  <a:t>    </a:t>
                </a:r>
                <a:r>
                  <a:rPr lang="ja-JP" altLang="en-US" dirty="0"/>
                  <a:t>という一般解が得られる（</a:t>
                </a:r>
                <a:r>
                  <a:rPr lang="en-US" altLang="ja-JP" dirty="0"/>
                  <a:t>α</a:t>
                </a:r>
                <a:r>
                  <a:rPr lang="ja-JP" altLang="en-US" dirty="0" err="1"/>
                  <a:t>、</a:t>
                </a:r>
                <a:r>
                  <a:rPr lang="en-US" altLang="ja-JP" i="1" dirty="0"/>
                  <a:t> θ</a:t>
                </a:r>
                <a:r>
                  <a:rPr lang="en-US" altLang="ja-JP" baseline="-25000" dirty="0"/>
                  <a:t>0</a:t>
                </a:r>
                <a:r>
                  <a:rPr lang="en-US" altLang="ja-JP" i="1" dirty="0"/>
                  <a:t> </a:t>
                </a:r>
                <a:r>
                  <a:rPr lang="ja-JP" altLang="en-US" dirty="0"/>
                  <a:t>は初期条件によってきまる定数）</a:t>
                </a:r>
                <a:endParaRPr lang="en-US" altLang="ja-JP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/>
                  <a:t>　よって剛体振り子が微小振動する場合の周期</a:t>
                </a:r>
                <a:r>
                  <a:rPr lang="en-US" altLang="ja-JP" i="1" dirty="0"/>
                  <a:t>T</a:t>
                </a:r>
                <a:r>
                  <a:rPr lang="ja-JP" altLang="en-US" dirty="0"/>
                  <a:t>は</a:t>
                </a:r>
                <a:endParaRPr lang="en-US" altLang="ja-JP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dirty="0"/>
                  <a:t>	 </a:t>
                </a:r>
                <a:r>
                  <a:rPr lang="en-US" altLang="ja-JP" i="1" dirty="0"/>
                  <a:t>T</a:t>
                </a:r>
                <a:r>
                  <a:rPr lang="en-US" altLang="ja-JP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𝑀𝑔h</m:t>
                            </m:r>
                          </m:den>
                        </m:f>
                      </m:e>
                    </m:ra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330" y="442594"/>
                <a:ext cx="10515600" cy="5981065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16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1346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15.3 </a:t>
            </a:r>
            <a:r>
              <a:rPr kumimoji="1" lang="ja-JP" altLang="en-US" dirty="0"/>
              <a:t>慣性モーメントの計算例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剛体の慣性モーメントの計算の役にたつ定理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kumimoji="1" lang="ja-JP" altLang="en-US" dirty="0"/>
              <a:t>薄板の直交軸定理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平行軸定理</a:t>
            </a:r>
          </a:p>
        </p:txBody>
      </p:sp>
    </p:spTree>
    <p:extLst>
      <p:ext uri="{BB962C8B-B14F-4D97-AF65-F5344CB8AC3E}">
        <p14:creationId xmlns:p14="http://schemas.microsoft.com/office/powerpoint/2010/main" val="370255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/>
          <p:cNvCxnSpPr/>
          <p:nvPr/>
        </p:nvCxnSpPr>
        <p:spPr>
          <a:xfrm flipH="1">
            <a:off x="6096000" y="4849177"/>
            <a:ext cx="1333500" cy="111728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7429500" y="4857750"/>
            <a:ext cx="3200400" cy="171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定理</a:t>
            </a:r>
            <a:r>
              <a:rPr kumimoji="1" lang="en-US" altLang="ja-JP" dirty="0"/>
              <a:t>15.2  </a:t>
            </a:r>
            <a:r>
              <a:rPr lang="ja-JP" altLang="en-US" dirty="0"/>
              <a:t>薄板の直交軸定理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244633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図のような薄板について、薄板内の</a:t>
            </a:r>
            <a:r>
              <a:rPr kumimoji="1" lang="en-US" altLang="ja-JP" dirty="0"/>
              <a:t>O</a:t>
            </a:r>
            <a:r>
              <a:rPr kumimoji="1" lang="ja-JP" altLang="en-US" dirty="0"/>
              <a:t>点を原点とし、互いに直交する</a:t>
            </a:r>
            <a:r>
              <a:rPr kumimoji="1" lang="en-US" altLang="ja-JP" i="1" dirty="0"/>
              <a:t>x</a:t>
            </a:r>
            <a:r>
              <a:rPr kumimoji="1" lang="ja-JP" altLang="en-US" dirty="0"/>
              <a:t>軸と</a:t>
            </a:r>
            <a:r>
              <a:rPr kumimoji="1" lang="en-US" altLang="ja-JP" i="1" dirty="0"/>
              <a:t>y</a:t>
            </a:r>
            <a:r>
              <a:rPr kumimoji="1" lang="ja-JP" altLang="en-US" dirty="0"/>
              <a:t>軸を薄板内にとり、薄板と直交する方向に</a:t>
            </a:r>
            <a:r>
              <a:rPr kumimoji="1" lang="en-US" altLang="ja-JP" i="1" dirty="0"/>
              <a:t>z</a:t>
            </a:r>
            <a:r>
              <a:rPr kumimoji="1" lang="ja-JP" altLang="en-US" dirty="0"/>
              <a:t>軸を取る。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すると、</a:t>
            </a:r>
            <a:r>
              <a:rPr lang="en-US" altLang="ja-JP" i="1" dirty="0"/>
              <a:t> x</a:t>
            </a:r>
            <a:r>
              <a:rPr lang="ja-JP" altLang="en-US" dirty="0"/>
              <a:t>軸、</a:t>
            </a:r>
            <a:r>
              <a:rPr lang="en-US" altLang="ja-JP" i="1" dirty="0"/>
              <a:t>y</a:t>
            </a:r>
            <a:r>
              <a:rPr lang="ja-JP" altLang="en-US" dirty="0"/>
              <a:t>軸の周りの薄板の慣性モーメント</a:t>
            </a:r>
            <a:r>
              <a:rPr lang="en-US" altLang="ja-JP" i="1" dirty="0"/>
              <a:t>I</a:t>
            </a:r>
            <a:r>
              <a:rPr lang="en-US" altLang="ja-JP" baseline="-25000" dirty="0"/>
              <a:t>x</a:t>
            </a:r>
            <a:r>
              <a:rPr lang="en-US" altLang="ja-JP" dirty="0"/>
              <a:t>, </a:t>
            </a:r>
            <a:r>
              <a:rPr lang="en-US" altLang="ja-JP" i="1" dirty="0" err="1"/>
              <a:t>I</a:t>
            </a:r>
            <a:r>
              <a:rPr lang="en-US" altLang="ja-JP" baseline="-25000" dirty="0" err="1"/>
              <a:t>y</a:t>
            </a:r>
            <a:r>
              <a:rPr lang="ja-JP" altLang="en-US" dirty="0"/>
              <a:t>と、</a:t>
            </a:r>
            <a:r>
              <a:rPr lang="en-US" altLang="ja-JP" i="1" dirty="0"/>
              <a:t>z</a:t>
            </a:r>
            <a:r>
              <a:rPr lang="ja-JP" altLang="en-US" dirty="0"/>
              <a:t>軸の周りの慣性モーメント</a:t>
            </a:r>
            <a:r>
              <a:rPr lang="en-US" altLang="ja-JP" i="1" dirty="0" err="1"/>
              <a:t>I</a:t>
            </a:r>
            <a:r>
              <a:rPr lang="en-US" altLang="ja-JP" baseline="-25000" dirty="0" err="1"/>
              <a:t>z</a:t>
            </a:r>
            <a:r>
              <a:rPr lang="ja-JP" altLang="en-US" dirty="0"/>
              <a:t>の間には次が成り立つ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en-US" altLang="ja-JP" baseline="-25000" dirty="0"/>
              <a:t> </a:t>
            </a:r>
            <a:r>
              <a:rPr lang="en-US" altLang="ja-JP" i="1" dirty="0"/>
              <a:t>I</a:t>
            </a:r>
            <a:r>
              <a:rPr lang="en-US" altLang="ja-JP" baseline="-25000" dirty="0"/>
              <a:t> z</a:t>
            </a:r>
            <a:r>
              <a:rPr lang="en-US" altLang="ja-JP" i="1" dirty="0"/>
              <a:t> </a:t>
            </a:r>
            <a:r>
              <a:rPr lang="en-US" altLang="ja-JP" dirty="0"/>
              <a:t>= </a:t>
            </a:r>
            <a:r>
              <a:rPr lang="en-US" altLang="ja-JP" i="1" dirty="0"/>
              <a:t>I</a:t>
            </a:r>
            <a:r>
              <a:rPr lang="en-US" altLang="ja-JP" baseline="-25000" dirty="0"/>
              <a:t>x</a:t>
            </a:r>
            <a:r>
              <a:rPr lang="en-US" altLang="ja-JP" dirty="0"/>
              <a:t> + </a:t>
            </a:r>
            <a:r>
              <a:rPr lang="en-US" altLang="ja-JP" i="1" dirty="0" err="1"/>
              <a:t>I</a:t>
            </a:r>
            <a:r>
              <a:rPr lang="en-US" altLang="ja-JP" baseline="-25000" dirty="0" err="1"/>
              <a:t>y</a:t>
            </a:r>
            <a:endParaRPr lang="en-US" altLang="ja-JP" dirty="0"/>
          </a:p>
        </p:txBody>
      </p:sp>
      <p:sp>
        <p:nvSpPr>
          <p:cNvPr id="4" name="円/楕円 3"/>
          <p:cNvSpPr/>
          <p:nvPr/>
        </p:nvSpPr>
        <p:spPr>
          <a:xfrm>
            <a:off x="6000750" y="4229100"/>
            <a:ext cx="3417570" cy="129159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5958484" y="4857750"/>
            <a:ext cx="3449730" cy="788883"/>
          </a:xfrm>
          <a:custGeom>
            <a:avLst/>
            <a:gdLst>
              <a:gd name="connsiteX0" fmla="*/ 30836 w 3449730"/>
              <a:gd name="connsiteY0" fmla="*/ 45720 h 788883"/>
              <a:gd name="connsiteX1" fmla="*/ 76556 w 3449730"/>
              <a:gd name="connsiteY1" fmla="*/ 365760 h 788883"/>
              <a:gd name="connsiteX2" fmla="*/ 693776 w 3449730"/>
              <a:gd name="connsiteY2" fmla="*/ 651510 h 788883"/>
              <a:gd name="connsiteX3" fmla="*/ 1596746 w 3449730"/>
              <a:gd name="connsiteY3" fmla="*/ 788670 h 788883"/>
              <a:gd name="connsiteX4" fmla="*/ 2671166 w 3449730"/>
              <a:gd name="connsiteY4" fmla="*/ 674370 h 788883"/>
              <a:gd name="connsiteX5" fmla="*/ 3345536 w 3449730"/>
              <a:gd name="connsiteY5" fmla="*/ 365760 h 788883"/>
              <a:gd name="connsiteX6" fmla="*/ 3436976 w 3449730"/>
              <a:gd name="connsiteY6" fmla="*/ 0 h 7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9730" h="788883">
                <a:moveTo>
                  <a:pt x="30836" y="45720"/>
                </a:moveTo>
                <a:cubicBezTo>
                  <a:pt x="-1549" y="155257"/>
                  <a:pt x="-33934" y="264795"/>
                  <a:pt x="76556" y="365760"/>
                </a:cubicBezTo>
                <a:cubicBezTo>
                  <a:pt x="187046" y="466725"/>
                  <a:pt x="440411" y="581025"/>
                  <a:pt x="693776" y="651510"/>
                </a:cubicBezTo>
                <a:cubicBezTo>
                  <a:pt x="947141" y="721995"/>
                  <a:pt x="1267181" y="784860"/>
                  <a:pt x="1596746" y="788670"/>
                </a:cubicBezTo>
                <a:cubicBezTo>
                  <a:pt x="1926311" y="792480"/>
                  <a:pt x="2379701" y="744855"/>
                  <a:pt x="2671166" y="674370"/>
                </a:cubicBezTo>
                <a:cubicBezTo>
                  <a:pt x="2962631" y="603885"/>
                  <a:pt x="3217901" y="478155"/>
                  <a:pt x="3345536" y="365760"/>
                </a:cubicBezTo>
                <a:cubicBezTo>
                  <a:pt x="3473171" y="253365"/>
                  <a:pt x="3455073" y="126682"/>
                  <a:pt x="343697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7429500" y="3517582"/>
            <a:ext cx="0" cy="13487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511667" y="3321695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z</a:t>
            </a:r>
            <a:endParaRPr kumimoji="1" lang="ja-JP" altLang="en-US" sz="2800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74900" y="457424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y</a:t>
            </a:r>
            <a:endParaRPr kumimoji="1" lang="ja-JP" altLang="en-US" sz="28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25574" y="570485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x</a:t>
            </a:r>
            <a:endParaRPr kumimoji="1" lang="ja-JP" altLang="en-US" sz="2800" i="1" dirty="0"/>
          </a:p>
        </p:txBody>
      </p:sp>
      <p:cxnSp>
        <p:nvCxnSpPr>
          <p:cNvPr id="17" name="直線コネクタ 16"/>
          <p:cNvCxnSpPr>
            <a:endCxn id="4" idx="6"/>
          </p:cNvCxnSpPr>
          <p:nvPr/>
        </p:nvCxnSpPr>
        <p:spPr>
          <a:xfrm>
            <a:off x="7429500" y="4857750"/>
            <a:ext cx="1988820" cy="171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7452360" y="4606290"/>
            <a:ext cx="228600" cy="240030"/>
          </a:xfrm>
          <a:custGeom>
            <a:avLst/>
            <a:gdLst>
              <a:gd name="connsiteX0" fmla="*/ 0 w 228600"/>
              <a:gd name="connsiteY0" fmla="*/ 0 h 240030"/>
              <a:gd name="connsiteX1" fmla="*/ 228600 w 228600"/>
              <a:gd name="connsiteY1" fmla="*/ 0 h 240030"/>
              <a:gd name="connsiteX2" fmla="*/ 217170 w 228600"/>
              <a:gd name="connsiteY2" fmla="*/ 240030 h 2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240030">
                <a:moveTo>
                  <a:pt x="0" y="0"/>
                </a:moveTo>
                <a:lnTo>
                  <a:pt x="228600" y="0"/>
                </a:lnTo>
                <a:lnTo>
                  <a:pt x="217170" y="24003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6762750" y="4835853"/>
            <a:ext cx="689610" cy="5719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6977016" y="453792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O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136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定理</a:t>
            </a:r>
            <a:r>
              <a:rPr kumimoji="1" lang="en-US" altLang="ja-JP" dirty="0"/>
              <a:t>15.3  </a:t>
            </a:r>
            <a:r>
              <a:rPr lang="ja-JP" altLang="en-US" dirty="0"/>
              <a:t>平行軸定理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6012180" y="3600450"/>
            <a:ext cx="11430" cy="28003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238918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剛体の重心</a:t>
            </a:r>
            <a:r>
              <a:rPr kumimoji="1" lang="en-US" altLang="ja-JP" dirty="0"/>
              <a:t>G</a:t>
            </a:r>
            <a:r>
              <a:rPr kumimoji="1" lang="ja-JP" altLang="en-US" dirty="0"/>
              <a:t>を通る軸の周りの慣性モーメント</a:t>
            </a:r>
            <a:r>
              <a:rPr kumimoji="1" lang="en-US" altLang="ja-JP" i="1" dirty="0"/>
              <a:t>I</a:t>
            </a:r>
            <a:r>
              <a:rPr kumimoji="1" lang="en-US" altLang="ja-JP" baseline="-25000" dirty="0"/>
              <a:t>G</a:t>
            </a:r>
            <a:r>
              <a:rPr kumimoji="1" lang="ja-JP" altLang="en-US" dirty="0"/>
              <a:t>がわかると、その軸と並行</a:t>
            </a:r>
            <a:r>
              <a:rPr lang="ja-JP" altLang="en-US" dirty="0"/>
              <a:t>で距離</a:t>
            </a:r>
            <a:r>
              <a:rPr lang="en-US" altLang="ja-JP" i="1" dirty="0"/>
              <a:t>h</a:t>
            </a:r>
            <a:r>
              <a:rPr lang="ja-JP" altLang="en-US" dirty="0" err="1"/>
              <a:t>だけ</a:t>
            </a:r>
            <a:r>
              <a:rPr lang="ja-JP" altLang="en-US" dirty="0"/>
              <a:t>離れた軸の周りの慣性モーメント</a:t>
            </a:r>
            <a:r>
              <a:rPr lang="en-US" altLang="ja-JP" i="1" dirty="0"/>
              <a:t>I</a:t>
            </a:r>
            <a:r>
              <a:rPr lang="ja-JP" altLang="en-US" dirty="0"/>
              <a:t>は次で与えられる：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	</a:t>
            </a:r>
            <a:r>
              <a:rPr kumimoji="1" lang="en-US" altLang="ja-JP" i="1" dirty="0"/>
              <a:t>I</a:t>
            </a:r>
            <a:r>
              <a:rPr kumimoji="1" lang="en-US" altLang="ja-JP" dirty="0"/>
              <a:t> = </a:t>
            </a:r>
            <a:r>
              <a:rPr lang="en-US" altLang="ja-JP" i="1" dirty="0"/>
              <a:t>I</a:t>
            </a:r>
            <a:r>
              <a:rPr lang="en-US" altLang="ja-JP" baseline="-25000" dirty="0"/>
              <a:t>G</a:t>
            </a:r>
            <a:r>
              <a:rPr kumimoji="1" lang="en-US" altLang="ja-JP" dirty="0"/>
              <a:t> + </a:t>
            </a:r>
            <a:r>
              <a:rPr kumimoji="1" lang="en-US" altLang="ja-JP" i="1" dirty="0"/>
              <a:t>Mh</a:t>
            </a:r>
            <a:r>
              <a:rPr kumimoji="1" lang="en-US" altLang="ja-JP" baseline="30000" dirty="0"/>
              <a:t>2			</a:t>
            </a:r>
            <a:r>
              <a:rPr kumimoji="1" lang="en-US" altLang="ja-JP" dirty="0"/>
              <a:t>	(15.3.12)</a:t>
            </a:r>
            <a:endParaRPr kumimoji="1" lang="en-US" altLang="ja-JP" baseline="30000" dirty="0"/>
          </a:p>
          <a:p>
            <a:pPr marL="0" indent="0">
              <a:buNone/>
            </a:pPr>
            <a:r>
              <a:rPr lang="ja-JP" altLang="en-US" dirty="0"/>
              <a:t>ここで</a:t>
            </a:r>
            <a:r>
              <a:rPr lang="en-US" altLang="ja-JP" i="1" dirty="0"/>
              <a:t>M</a:t>
            </a:r>
            <a:r>
              <a:rPr lang="ja-JP" altLang="en-US" dirty="0"/>
              <a:t>は剛体の質量である。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5273040" y="3600450"/>
            <a:ext cx="11430" cy="28003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リーフォーム 3"/>
          <p:cNvSpPr/>
          <p:nvPr/>
        </p:nvSpPr>
        <p:spPr>
          <a:xfrm>
            <a:off x="3928982" y="4215979"/>
            <a:ext cx="3793238" cy="1786576"/>
          </a:xfrm>
          <a:custGeom>
            <a:avLst/>
            <a:gdLst>
              <a:gd name="connsiteX0" fmla="*/ 242968 w 3793238"/>
              <a:gd name="connsiteY0" fmla="*/ 401741 h 1786576"/>
              <a:gd name="connsiteX1" fmla="*/ 1351678 w 3793238"/>
              <a:gd name="connsiteY1" fmla="*/ 70271 h 1786576"/>
              <a:gd name="connsiteX2" fmla="*/ 2563258 w 3793238"/>
              <a:gd name="connsiteY2" fmla="*/ 70271 h 1786576"/>
              <a:gd name="connsiteX3" fmla="*/ 3774838 w 3793238"/>
              <a:gd name="connsiteY3" fmla="*/ 824651 h 1786576"/>
              <a:gd name="connsiteX4" fmla="*/ 3123328 w 3793238"/>
              <a:gd name="connsiteY4" fmla="*/ 1727621 h 1786576"/>
              <a:gd name="connsiteX5" fmla="*/ 917338 w 3793238"/>
              <a:gd name="connsiteY5" fmla="*/ 1601891 h 1786576"/>
              <a:gd name="connsiteX6" fmla="*/ 48658 w 3793238"/>
              <a:gd name="connsiteY6" fmla="*/ 813221 h 1786576"/>
              <a:gd name="connsiteX7" fmla="*/ 242968 w 3793238"/>
              <a:gd name="connsiteY7" fmla="*/ 401741 h 17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3238" h="1786576">
                <a:moveTo>
                  <a:pt x="242968" y="401741"/>
                </a:moveTo>
                <a:cubicBezTo>
                  <a:pt x="460138" y="277916"/>
                  <a:pt x="964963" y="125516"/>
                  <a:pt x="1351678" y="70271"/>
                </a:cubicBezTo>
                <a:cubicBezTo>
                  <a:pt x="1738393" y="15026"/>
                  <a:pt x="2159398" y="-55459"/>
                  <a:pt x="2563258" y="70271"/>
                </a:cubicBezTo>
                <a:cubicBezTo>
                  <a:pt x="2967118" y="196001"/>
                  <a:pt x="3681493" y="548426"/>
                  <a:pt x="3774838" y="824651"/>
                </a:cubicBezTo>
                <a:cubicBezTo>
                  <a:pt x="3868183" y="1100876"/>
                  <a:pt x="3599578" y="1598081"/>
                  <a:pt x="3123328" y="1727621"/>
                </a:cubicBezTo>
                <a:cubicBezTo>
                  <a:pt x="2647078" y="1857161"/>
                  <a:pt x="1429783" y="1754291"/>
                  <a:pt x="917338" y="1601891"/>
                </a:cubicBezTo>
                <a:cubicBezTo>
                  <a:pt x="404893" y="1449491"/>
                  <a:pt x="161053" y="1009436"/>
                  <a:pt x="48658" y="813221"/>
                </a:cubicBezTo>
                <a:cubicBezTo>
                  <a:pt x="-63737" y="617006"/>
                  <a:pt x="25798" y="525566"/>
                  <a:pt x="242968" y="401741"/>
                </a:cubicBezTo>
                <a:close/>
              </a:path>
            </a:pathLst>
          </a:cu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284470" y="6297283"/>
            <a:ext cx="72771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438445" y="62972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h</a:t>
            </a:r>
            <a:endParaRPr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893840" y="3780698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I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074542" y="3731139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I</a:t>
            </a:r>
            <a:r>
              <a:rPr lang="en-US" altLang="ja-JP" sz="2400" baseline="-25000" dirty="0"/>
              <a:t>G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6115050" y="48159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G</a:t>
            </a:r>
            <a:endParaRPr lang="ja-JP" altLang="en-US" sz="2400" dirty="0"/>
          </a:p>
        </p:txBody>
      </p:sp>
      <p:sp>
        <p:nvSpPr>
          <p:cNvPr id="10" name="円/楕円 9"/>
          <p:cNvSpPr/>
          <p:nvPr/>
        </p:nvSpPr>
        <p:spPr>
          <a:xfrm>
            <a:off x="5972678" y="5000625"/>
            <a:ext cx="101864" cy="11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6012180" y="4215979"/>
            <a:ext cx="0" cy="1786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284470" y="4288501"/>
            <a:ext cx="0" cy="16241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F28AB0-43B7-4398-96C9-354667A25C0B}"/>
              </a:ext>
            </a:extLst>
          </p:cNvPr>
          <p:cNvSpPr txBox="1"/>
          <p:nvPr/>
        </p:nvSpPr>
        <p:spPr>
          <a:xfrm>
            <a:off x="8285356" y="4192804"/>
            <a:ext cx="3155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ここから</a:t>
            </a:r>
            <a:endParaRPr lang="en-US" altLang="ja-JP" sz="2400" dirty="0"/>
          </a:p>
          <a:p>
            <a:r>
              <a:rPr lang="ja-JP" altLang="en-US" sz="2400" dirty="0">
                <a:solidFill>
                  <a:srgbClr val="FF0000"/>
                </a:solidFill>
              </a:rPr>
              <a:t>重心を回転軸としたときの慣性モーメントが最小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がわかる！</a:t>
            </a:r>
          </a:p>
        </p:txBody>
      </p:sp>
    </p:spTree>
    <p:extLst>
      <p:ext uri="{BB962C8B-B14F-4D97-AF65-F5344CB8AC3E}">
        <p14:creationId xmlns:p14="http://schemas.microsoft.com/office/powerpoint/2010/main" val="79572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ABCF6-F7C9-43B0-8E2F-9D273EE4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いろいろな剛体の慣性モーメント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FD7AFE2-961B-441E-98B4-E93421024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3818"/>
                <a:ext cx="10515600" cy="48331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dirty="0"/>
                  <a:t>慣性モーメント</a:t>
                </a:r>
                <a:r>
                  <a:rPr kumimoji="1" lang="en-US" altLang="ja-JP" i="1" dirty="0" err="1"/>
                  <a:t>I</a:t>
                </a:r>
                <a:r>
                  <a:rPr kumimoji="1" lang="en-US" altLang="ja-JP" baseline="-25000" dirty="0" err="1"/>
                  <a:t>z</a:t>
                </a:r>
                <a:r>
                  <a:rPr kumimoji="1" lang="ja-JP" altLang="en-US" dirty="0"/>
                  <a:t>の定義式：固定軸を</a:t>
                </a:r>
                <a:r>
                  <a:rPr kumimoji="1" lang="en-US" altLang="ja-JP" i="1" dirty="0"/>
                  <a:t>z</a:t>
                </a:r>
                <a:r>
                  <a:rPr kumimoji="1" lang="ja-JP" altLang="en-US" dirty="0"/>
                  <a:t>軸</a:t>
                </a:r>
                <a:r>
                  <a:rPr lang="ja-JP" altLang="en-US" dirty="0"/>
                  <a:t>とし、剛体を微小部分に分割、</a:t>
                </a:r>
                <a:r>
                  <a:rPr lang="en-US" altLang="ja-JP" i="1" dirty="0" err="1"/>
                  <a:t>i</a:t>
                </a:r>
                <a:r>
                  <a:rPr lang="ja-JP" altLang="en-US" dirty="0"/>
                  <a:t>番目の部分の質量を</a:t>
                </a:r>
                <a:r>
                  <a:rPr lang="en-US" altLang="ja-JP" i="1" dirty="0"/>
                  <a:t>m</a:t>
                </a:r>
                <a:r>
                  <a:rPr lang="en-US" altLang="ja-JP" baseline="-25000" dirty="0"/>
                  <a:t>i</a:t>
                </a:r>
                <a:r>
                  <a:rPr lang="ja-JP" altLang="en-US" dirty="0"/>
                  <a:t>、</a:t>
                </a:r>
                <a:r>
                  <a:rPr lang="en-US" altLang="ja-JP" dirty="0"/>
                  <a:t>z</a:t>
                </a:r>
                <a:r>
                  <a:rPr lang="ja-JP" altLang="en-US" dirty="0"/>
                  <a:t>軸までの距離を</a:t>
                </a:r>
                <a:r>
                  <a:rPr lang="en-US" altLang="ja-JP" i="1" dirty="0" err="1"/>
                  <a:t>r</a:t>
                </a:r>
                <a:r>
                  <a:rPr lang="en-US" altLang="ja-JP" baseline="-25000" dirty="0" err="1"/>
                  <a:t>i</a:t>
                </a:r>
                <a:r>
                  <a:rPr lang="ja-JP" altLang="en-US" dirty="0"/>
                  <a:t>とする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lang="en-US" altLang="ja-JP" i="1" dirty="0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ja-JP" i="1" dirty="0"/>
                          <m:t>m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altLang="ja-JP" dirty="0"/>
                          <m:t>= 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r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altLang="ja-JP" baseline="30000" dirty="0"/>
                          <m:t> 2 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m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1 </m:t>
                        </m:r>
                        <m:r>
                          <m:rPr>
                            <m:nor/>
                          </m:rPr>
                          <a:rPr lang="en-US" altLang="ja-JP" dirty="0"/>
                          <m:t>+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r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altLang="ja-JP" baseline="30000" dirty="0"/>
                          <m:t> 2 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m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2</m:t>
                        </m:r>
                      </m:e>
                    </m:nary>
                  </m:oMath>
                </a14:m>
                <a:r>
                  <a:rPr lang="en-US" altLang="ja-JP" dirty="0"/>
                  <a:t>+…       (15.2.5)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i="1" dirty="0"/>
                  <a:t>d</a:t>
                </a:r>
                <a:r>
                  <a:rPr lang="en-US" altLang="ja-JP" i="1" dirty="0"/>
                  <a:t> </a:t>
                </a:r>
                <a:r>
                  <a:rPr lang="en-US" altLang="ja-JP" i="1" dirty="0" err="1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ja-JP" altLang="en-US" dirty="0"/>
                  <a:t>を微小部分の慣性モーメント、</a:t>
                </a:r>
                <a:r>
                  <a:rPr lang="en-US" altLang="ja-JP" i="1" dirty="0"/>
                  <a:t>dm</a:t>
                </a:r>
                <a:r>
                  <a:rPr lang="ja-JP" altLang="en-US" dirty="0"/>
                  <a:t>を微小部分の質量、</a:t>
                </a:r>
                <a:r>
                  <a:rPr lang="en-US" altLang="ja-JP" i="1" dirty="0"/>
                  <a:t>r</a:t>
                </a:r>
                <a:r>
                  <a:rPr lang="ja-JP" altLang="en-US" dirty="0"/>
                  <a:t>を微小部分から回転軸までの距離とすると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lang="en-US" altLang="ja-JP" i="1" dirty="0"/>
                  <a:t> </a:t>
                </a:r>
                <a:r>
                  <a:rPr lang="en-US" altLang="ja-JP" i="1" dirty="0" err="1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ja-JP" i="1" dirty="0"/>
                          <m:t>d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 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I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z</m:t>
                        </m:r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i="1" dirty="0"/>
                          <m:t>dm</m:t>
                        </m:r>
                      </m:e>
                    </m:nary>
                  </m:oMath>
                </a14:m>
                <a:r>
                  <a:rPr kumimoji="1" lang="en-US" altLang="ja-JP" dirty="0"/>
                  <a:t>		    (15.3.13)    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FD7AFE2-961B-441E-98B4-E93421024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818"/>
                <a:ext cx="10515600" cy="4833145"/>
              </a:xfrm>
              <a:blipFill>
                <a:blip r:embed="rId2"/>
                <a:stretch>
                  <a:fillRect l="-1217" t="-2522" r="-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6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ACB2D-E579-4A73-9E24-1F797CCB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79"/>
            <a:ext cx="10515600" cy="1325563"/>
          </a:xfrm>
        </p:spPr>
        <p:txBody>
          <a:bodyPr/>
          <a:lstStyle/>
          <a:p>
            <a:r>
              <a:rPr lang="ja-JP" altLang="en-US" dirty="0"/>
              <a:t>剛体の慣性モーメント　</a:t>
            </a:r>
            <a:r>
              <a:rPr kumimoji="1" lang="en-US" altLang="ja-JP" dirty="0"/>
              <a:t>(1)</a:t>
            </a:r>
            <a:r>
              <a:rPr kumimoji="1" lang="ja-JP" altLang="en-US" dirty="0"/>
              <a:t>細い棒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257B2BA-CE3C-4A51-BF1C-305D68C0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73123" cy="40733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dirty="0"/>
                  <a:t>剛体の質量を</a:t>
                </a:r>
                <a:r>
                  <a:rPr kumimoji="1" lang="en-US" altLang="ja-JP" i="1" dirty="0"/>
                  <a:t>M</a:t>
                </a:r>
                <a:r>
                  <a:rPr kumimoji="1" lang="ja-JP" altLang="en-US" dirty="0"/>
                  <a:t>、線密度を</a:t>
                </a:r>
                <a:r>
                  <a:rPr kumimoji="1" lang="en-US" altLang="ja-JP" i="1" dirty="0"/>
                  <a:t>ρ</a:t>
                </a:r>
                <a:r>
                  <a:rPr kumimoji="1" lang="ja-JP" altLang="en-US" dirty="0"/>
                  <a:t>、回転軸を</a:t>
                </a:r>
                <a:r>
                  <a:rPr kumimoji="1" lang="en-US" altLang="ja-JP" i="1" dirty="0"/>
                  <a:t>z</a:t>
                </a:r>
                <a:r>
                  <a:rPr kumimoji="1" lang="ja-JP" altLang="en-US" dirty="0"/>
                  <a:t>とする：</a:t>
                </a:r>
                <a:endParaRPr kumimoji="1" lang="en-US" altLang="ja-JP" dirty="0"/>
              </a:p>
              <a:p>
                <a:pPr marL="514350" indent="-514350">
                  <a:buAutoNum type="alphaLcParenBoth"/>
                </a:pPr>
                <a:r>
                  <a:rPr lang="ja-JP" altLang="en-US" dirty="0"/>
                  <a:t>棒の端</a:t>
                </a:r>
                <a:r>
                  <a:rPr lang="en-US" altLang="ja-JP" dirty="0"/>
                  <a:t>O</a:t>
                </a:r>
                <a:r>
                  <a:rPr lang="ja-JP" altLang="en-US" dirty="0"/>
                  <a:t>点を原点とする座標系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    O</a:t>
                </a:r>
                <a:r>
                  <a:rPr lang="ja-JP" altLang="en-US" dirty="0"/>
                  <a:t>点から</a:t>
                </a:r>
                <a:r>
                  <a:rPr lang="en-US" altLang="ja-JP" i="1" dirty="0"/>
                  <a:t>x</a:t>
                </a:r>
                <a:r>
                  <a:rPr lang="ja-JP" altLang="en-US" dirty="0"/>
                  <a:t>の位置にある微小部分の質量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/>
                  <a:t>　</a:t>
                </a:r>
                <a:r>
                  <a:rPr lang="ja-JP" altLang="en-US" dirty="0"/>
                  <a:t> </a:t>
                </a:r>
                <a:r>
                  <a:rPr lang="en-US" altLang="ja-JP" i="1" dirty="0"/>
                  <a:t>dm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=</a:t>
                </a:r>
                <a:r>
                  <a:rPr lang="ja-JP" altLang="en-US" dirty="0"/>
                  <a:t> </a:t>
                </a:r>
                <a:r>
                  <a:rPr lang="en-US" altLang="ja-JP" i="1" dirty="0"/>
                  <a:t>ρ 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kumimoji="1" lang="en-US" altLang="ja-JP" i="1" dirty="0"/>
                  <a:t>dx </a:t>
                </a:r>
              </a:p>
              <a:p>
                <a:pPr marL="0" indent="0">
                  <a:buNone/>
                </a:pPr>
                <a:r>
                  <a:rPr lang="ja-JP" altLang="en-US" i="1" dirty="0"/>
                  <a:t>　</a:t>
                </a:r>
                <a:r>
                  <a:rPr lang="ja-JP" altLang="en-US" dirty="0"/>
                  <a:t>したがって　</a:t>
                </a:r>
                <a:r>
                  <a:rPr lang="en-US" altLang="ja-JP" i="1" dirty="0"/>
                  <a:t> </a:t>
                </a:r>
                <a:r>
                  <a:rPr lang="en-US" altLang="ja-JP" i="1" dirty="0" err="1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smtClean="0">
                                <a:latin typeface="+mj-lt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i="1" dirty="0"/>
                          <m:t>dm</m:t>
                        </m:r>
                      </m:e>
                    </m:nary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ja-JP" i="1" dirty="0"/>
                          <m:t>dx</m:t>
                        </m:r>
                      </m:e>
                    </m:nary>
                  </m:oMath>
                </a14:m>
                <a:r>
                  <a:rPr kumimoji="1" lang="en-US" altLang="ja-JP" dirty="0"/>
                  <a:t> =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ja-JP" i="1" dirty="0"/>
                  <a:t>M</a:t>
                </a:r>
                <a:endParaRPr kumimoji="1" lang="ja-JP" altLang="en-US" i="1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257B2BA-CE3C-4A51-BF1C-305D68C0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73123" cy="4073370"/>
              </a:xfrm>
              <a:blipFill>
                <a:blip r:embed="rId2"/>
                <a:stretch>
                  <a:fillRect l="-1607" t="-2990" r="-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753A670-99AD-4492-BAD6-80EA66C3DE18}"/>
              </a:ext>
            </a:extLst>
          </p:cNvPr>
          <p:cNvGrpSpPr/>
          <p:nvPr/>
        </p:nvGrpSpPr>
        <p:grpSpPr>
          <a:xfrm>
            <a:off x="8473998" y="2174993"/>
            <a:ext cx="3203188" cy="2219973"/>
            <a:chOff x="8830837" y="1740094"/>
            <a:chExt cx="3203188" cy="2219973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6E9670A1-5BE3-4DDB-A7A5-8BC7522F6FF5}"/>
                </a:ext>
              </a:extLst>
            </p:cNvPr>
            <p:cNvCxnSpPr/>
            <p:nvPr/>
          </p:nvCxnSpPr>
          <p:spPr>
            <a:xfrm flipV="1">
              <a:off x="9190464" y="2061595"/>
              <a:ext cx="0" cy="18984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6F530B0-CB86-497A-B844-E5C3A70A3CA3}"/>
                </a:ext>
              </a:extLst>
            </p:cNvPr>
            <p:cNvSpPr/>
            <p:nvPr/>
          </p:nvSpPr>
          <p:spPr>
            <a:xfrm>
              <a:off x="9190464" y="2837984"/>
              <a:ext cx="2185639" cy="10036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B9511AB8-9ECE-4EBE-B02B-B552E13A78E0}"/>
                </a:ext>
              </a:extLst>
            </p:cNvPr>
            <p:cNvCxnSpPr/>
            <p:nvPr/>
          </p:nvCxnSpPr>
          <p:spPr>
            <a:xfrm>
              <a:off x="9021337" y="2888165"/>
              <a:ext cx="2843561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CEA869C-01CA-42D2-A862-86E780C7EABA}"/>
                </a:ext>
              </a:extLst>
            </p:cNvPr>
            <p:cNvSpPr/>
            <p:nvPr/>
          </p:nvSpPr>
          <p:spPr>
            <a:xfrm>
              <a:off x="9603061" y="2837983"/>
              <a:ext cx="301078" cy="100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436EB86-E145-4F1D-B644-810281E6B350}"/>
                </a:ext>
              </a:extLst>
            </p:cNvPr>
            <p:cNvSpPr/>
            <p:nvPr/>
          </p:nvSpPr>
          <p:spPr>
            <a:xfrm>
              <a:off x="9199756" y="2932771"/>
              <a:ext cx="412595" cy="178710"/>
            </a:xfrm>
            <a:custGeom>
              <a:avLst/>
              <a:gdLst>
                <a:gd name="connsiteX0" fmla="*/ 0 w 412595"/>
                <a:gd name="connsiteY0" fmla="*/ 0 h 178710"/>
                <a:gd name="connsiteX1" fmla="*/ 211873 w 412595"/>
                <a:gd name="connsiteY1" fmla="*/ 178419 h 178710"/>
                <a:gd name="connsiteX2" fmla="*/ 412595 w 412595"/>
                <a:gd name="connsiteY2" fmla="*/ 33453 h 17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595" h="178710">
                  <a:moveTo>
                    <a:pt x="0" y="0"/>
                  </a:moveTo>
                  <a:cubicBezTo>
                    <a:pt x="71553" y="86422"/>
                    <a:pt x="143107" y="172844"/>
                    <a:pt x="211873" y="178419"/>
                  </a:cubicBezTo>
                  <a:cubicBezTo>
                    <a:pt x="280639" y="183994"/>
                    <a:pt x="346617" y="108723"/>
                    <a:pt x="412595" y="3345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EADF70E-A5D5-44E6-8644-CFAEBC2C0BB7}"/>
                </a:ext>
              </a:extLst>
            </p:cNvPr>
            <p:cNvSpPr txBox="1"/>
            <p:nvPr/>
          </p:nvSpPr>
          <p:spPr>
            <a:xfrm>
              <a:off x="8830837" y="256343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E812ABC-E065-4BDC-8BF2-AAB871034412}"/>
                </a:ext>
              </a:extLst>
            </p:cNvPr>
            <p:cNvSpPr txBox="1"/>
            <p:nvPr/>
          </p:nvSpPr>
          <p:spPr>
            <a:xfrm>
              <a:off x="8999964" y="174009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+mj-lt"/>
                </a:rPr>
                <a:t>z</a:t>
              </a:r>
              <a:endParaRPr kumimoji="1" lang="ja-JP" altLang="en-US" i="1" dirty="0">
                <a:latin typeface="+mj-lt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4A80131-66B1-4A93-A60E-5DD1D4493D02}"/>
                </a:ext>
              </a:extLst>
            </p:cNvPr>
            <p:cNvSpPr txBox="1"/>
            <p:nvPr/>
          </p:nvSpPr>
          <p:spPr>
            <a:xfrm>
              <a:off x="11653025" y="2518831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+mj-lt"/>
                </a:rPr>
                <a:t>x</a:t>
              </a:r>
              <a:endParaRPr kumimoji="1" lang="ja-JP" altLang="en-US" i="1" dirty="0">
                <a:latin typeface="+mj-lt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26C68F1-1081-460A-93BA-66C43C4CA65B}"/>
                </a:ext>
              </a:extLst>
            </p:cNvPr>
            <p:cNvSpPr txBox="1"/>
            <p:nvPr/>
          </p:nvSpPr>
          <p:spPr>
            <a:xfrm>
              <a:off x="9300117" y="302212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+mj-lt"/>
                </a:rPr>
                <a:t>x</a:t>
              </a:r>
              <a:endParaRPr kumimoji="1" lang="ja-JP" altLang="en-US" i="1" dirty="0">
                <a:latin typeface="+mj-lt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A2E6D5-B231-4CDA-B4BB-957C6ED6BBFF}"/>
                </a:ext>
              </a:extLst>
            </p:cNvPr>
            <p:cNvSpPr txBox="1"/>
            <p:nvPr/>
          </p:nvSpPr>
          <p:spPr>
            <a:xfrm>
              <a:off x="9579367" y="2468650"/>
              <a:ext cx="568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+mj-lt"/>
                </a:rPr>
                <a:t>dx</a:t>
              </a:r>
              <a:endParaRPr kumimoji="1" lang="ja-JP" altLang="en-US" i="1" dirty="0">
                <a:latin typeface="+mj-lt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7D176EC-C341-4B03-B557-215C50AE6033}"/>
                </a:ext>
              </a:extLst>
            </p:cNvPr>
            <p:cNvSpPr txBox="1"/>
            <p:nvPr/>
          </p:nvSpPr>
          <p:spPr>
            <a:xfrm>
              <a:off x="11163300" y="3010831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+mj-lt"/>
                </a:rPr>
                <a:t>ℓ</a:t>
              </a:r>
              <a:endParaRPr kumimoji="1" lang="ja-JP" altLang="en-US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89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5FE53-E655-411C-B6EA-E07EFF13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剛体の慣性モーメント　</a:t>
            </a:r>
            <a:r>
              <a:rPr lang="en-US" altLang="ja-JP" dirty="0"/>
              <a:t>(1)</a:t>
            </a:r>
            <a:r>
              <a:rPr lang="ja-JP" altLang="en-US" dirty="0"/>
              <a:t>細い棒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A6CCE8-AA2A-4896-9CEA-7F203036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6022" cy="422948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(b)</a:t>
            </a:r>
            <a:r>
              <a:rPr lang="ja-JP" altLang="en-US" dirty="0"/>
              <a:t>棒の重心</a:t>
            </a:r>
            <a:r>
              <a:rPr lang="en-US" altLang="ja-JP" dirty="0"/>
              <a:t>O</a:t>
            </a:r>
            <a:r>
              <a:rPr lang="ja-JP" altLang="en-US" dirty="0"/>
              <a:t>点を原点とする座標系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A7F3BF-3540-417A-8BD0-88819854F16B}"/>
              </a:ext>
            </a:extLst>
          </p:cNvPr>
          <p:cNvSpPr/>
          <p:nvPr/>
        </p:nvSpPr>
        <p:spPr>
          <a:xfrm>
            <a:off x="8833625" y="3272883"/>
            <a:ext cx="2185639" cy="100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BF3314C-B4E9-4027-AA3F-C409F12E7EBC}"/>
              </a:ext>
            </a:extLst>
          </p:cNvPr>
          <p:cNvCxnSpPr/>
          <p:nvPr/>
        </p:nvCxnSpPr>
        <p:spPr>
          <a:xfrm>
            <a:off x="8664498" y="3323064"/>
            <a:ext cx="2843561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41DEDCB-1987-465A-966A-49F0940A6E11}"/>
              </a:ext>
            </a:extLst>
          </p:cNvPr>
          <p:cNvSpPr/>
          <p:nvPr/>
        </p:nvSpPr>
        <p:spPr>
          <a:xfrm>
            <a:off x="10047252" y="3393700"/>
            <a:ext cx="412595" cy="178710"/>
          </a:xfrm>
          <a:custGeom>
            <a:avLst/>
            <a:gdLst>
              <a:gd name="connsiteX0" fmla="*/ 0 w 412595"/>
              <a:gd name="connsiteY0" fmla="*/ 0 h 178710"/>
              <a:gd name="connsiteX1" fmla="*/ 211873 w 412595"/>
              <a:gd name="connsiteY1" fmla="*/ 178419 h 178710"/>
              <a:gd name="connsiteX2" fmla="*/ 412595 w 412595"/>
              <a:gd name="connsiteY2" fmla="*/ 33453 h 1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595" h="178710">
                <a:moveTo>
                  <a:pt x="0" y="0"/>
                </a:moveTo>
                <a:cubicBezTo>
                  <a:pt x="71553" y="86422"/>
                  <a:pt x="143107" y="172844"/>
                  <a:pt x="211873" y="178419"/>
                </a:cubicBezTo>
                <a:cubicBezTo>
                  <a:pt x="280639" y="183994"/>
                  <a:pt x="346617" y="108723"/>
                  <a:pt x="412595" y="334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0BE83DD-0B20-413B-B372-0A719B73F4D8}"/>
              </a:ext>
            </a:extLst>
          </p:cNvPr>
          <p:cNvGrpSpPr/>
          <p:nvPr/>
        </p:nvGrpSpPr>
        <p:grpSpPr>
          <a:xfrm>
            <a:off x="9654635" y="2162894"/>
            <a:ext cx="550127" cy="2219973"/>
            <a:chOff x="8473998" y="2174993"/>
            <a:chExt cx="550127" cy="2219973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C6E7B142-8EF6-4342-B7F5-D60B6BAE96F8}"/>
                </a:ext>
              </a:extLst>
            </p:cNvPr>
            <p:cNvCxnSpPr/>
            <p:nvPr/>
          </p:nvCxnSpPr>
          <p:spPr>
            <a:xfrm flipV="1">
              <a:off x="8833625" y="2496494"/>
              <a:ext cx="0" cy="18984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10A0461-C009-45FF-86B4-39C1B0D906F5}"/>
                </a:ext>
              </a:extLst>
            </p:cNvPr>
            <p:cNvSpPr txBox="1"/>
            <p:nvPr/>
          </p:nvSpPr>
          <p:spPr>
            <a:xfrm>
              <a:off x="8473998" y="299833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E6685EB-0915-452E-B850-044262033B25}"/>
                </a:ext>
              </a:extLst>
            </p:cNvPr>
            <p:cNvSpPr txBox="1"/>
            <p:nvPr/>
          </p:nvSpPr>
          <p:spPr>
            <a:xfrm>
              <a:off x="8643125" y="217499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+mj-lt"/>
                </a:rPr>
                <a:t>z</a:t>
              </a:r>
              <a:endParaRPr kumimoji="1" lang="ja-JP" altLang="en-US" i="1" dirty="0">
                <a:latin typeface="+mj-lt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F4C441-86F4-46DF-AA51-BA6CC03DE0EC}"/>
              </a:ext>
            </a:extLst>
          </p:cNvPr>
          <p:cNvSpPr txBox="1"/>
          <p:nvPr/>
        </p:nvSpPr>
        <p:spPr>
          <a:xfrm>
            <a:off x="11296186" y="29537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+mj-lt"/>
              </a:rPr>
              <a:t>x</a:t>
            </a:r>
            <a:endParaRPr kumimoji="1" lang="ja-JP" altLang="en-US" i="1" dirty="0">
              <a:latin typeface="+mj-lt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E36EBAD-007C-4978-B118-2A0915A709EE}"/>
              </a:ext>
            </a:extLst>
          </p:cNvPr>
          <p:cNvSpPr txBox="1"/>
          <p:nvPr/>
        </p:nvSpPr>
        <p:spPr>
          <a:xfrm>
            <a:off x="10100225" y="36036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+mj-lt"/>
              </a:rPr>
              <a:t>x</a:t>
            </a:r>
            <a:endParaRPr kumimoji="1" lang="ja-JP" altLang="en-US" i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E9C2DDD-D6FB-47D8-8C67-F0F0F32E5710}"/>
                  </a:ext>
                </a:extLst>
              </p:cNvPr>
              <p:cNvSpPr txBox="1"/>
              <p:nvPr/>
            </p:nvSpPr>
            <p:spPr>
              <a:xfrm>
                <a:off x="10806461" y="3445730"/>
                <a:ext cx="38100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i="1" dirty="0">
                  <a:latin typeface="+mj-lt"/>
                </a:endParaRP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E9C2DDD-D6FB-47D8-8C67-F0F0F32E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461" y="3445730"/>
                <a:ext cx="381000" cy="615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98A45D-1B1D-4997-AD14-8C0D494D5C6B}"/>
                  </a:ext>
                </a:extLst>
              </p:cNvPr>
              <p:cNvSpPr txBox="1"/>
              <p:nvPr/>
            </p:nvSpPr>
            <p:spPr>
              <a:xfrm>
                <a:off x="8591547" y="3457025"/>
                <a:ext cx="38100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i="1" dirty="0">
                  <a:latin typeface="+mj-lt"/>
                </a:endParaRP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98A45D-1B1D-4997-AD14-8C0D494D5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47" y="3457025"/>
                <a:ext cx="381000" cy="615874"/>
              </a:xfrm>
              <a:prstGeom prst="rect">
                <a:avLst/>
              </a:prstGeom>
              <a:blipFill>
                <a:blip r:embed="rId3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A0B3FC5-F793-44C3-BA65-BE6E66AB159B}"/>
                  </a:ext>
                </a:extLst>
              </p:cNvPr>
              <p:cNvSpPr/>
              <p:nvPr/>
            </p:nvSpPr>
            <p:spPr>
              <a:xfrm>
                <a:off x="938329" y="2666229"/>
                <a:ext cx="7279648" cy="253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O</a:t>
                </a:r>
                <a:r>
                  <a:rPr lang="ja-JP" altLang="en-US" sz="2800" dirty="0"/>
                  <a:t>点から</a:t>
                </a:r>
                <a:r>
                  <a:rPr lang="en-US" altLang="ja-JP" sz="2800" i="1" dirty="0"/>
                  <a:t>x</a:t>
                </a:r>
                <a:r>
                  <a:rPr lang="ja-JP" altLang="en-US" sz="2800" dirty="0"/>
                  <a:t>の位置にある微小部分の質量</a:t>
                </a:r>
                <a:endParaRPr lang="en-US" altLang="ja-JP" sz="2800" dirty="0"/>
              </a:p>
              <a:p>
                <a:r>
                  <a:rPr lang="ja-JP" altLang="en-US" sz="2800" dirty="0"/>
                  <a:t>　 </a:t>
                </a:r>
                <a:r>
                  <a:rPr lang="en-US" altLang="ja-JP" sz="2800" i="1" dirty="0"/>
                  <a:t>dm</a:t>
                </a:r>
                <a:r>
                  <a:rPr lang="ja-JP" altLang="en-US" sz="2800" dirty="0"/>
                  <a:t> </a:t>
                </a:r>
                <a:r>
                  <a:rPr lang="en-US" altLang="ja-JP" sz="2800" dirty="0"/>
                  <a:t>=</a:t>
                </a:r>
                <a:r>
                  <a:rPr lang="ja-JP" altLang="en-US" sz="2800" dirty="0"/>
                  <a:t> </a:t>
                </a:r>
                <a:r>
                  <a:rPr lang="en-US" altLang="ja-JP" sz="2800" i="1" dirty="0"/>
                  <a:t>ρ 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altLang="ja-JP" sz="2800" i="1" dirty="0"/>
                  <a:t>dx </a:t>
                </a:r>
              </a:p>
              <a:p>
                <a:r>
                  <a:rPr lang="ja-JP" altLang="en-US" sz="2800" i="1" dirty="0"/>
                  <a:t>　</a:t>
                </a:r>
                <a:r>
                  <a:rPr lang="ja-JP" altLang="en-US" sz="2800" dirty="0"/>
                  <a:t>したがって</a:t>
                </a:r>
                <a:endParaRPr lang="en-US" altLang="ja-JP" sz="2800" dirty="0"/>
              </a:p>
              <a:p>
                <a:r>
                  <a:rPr lang="en-US" altLang="ja-JP" sz="2800" dirty="0"/>
                  <a:t>  </a:t>
                </a:r>
                <a:r>
                  <a:rPr lang="ja-JP" altLang="en-US" sz="2800" dirty="0"/>
                  <a:t>　</a:t>
                </a:r>
                <a:r>
                  <a:rPr lang="en-US" altLang="ja-JP" sz="2800" i="1" dirty="0"/>
                  <a:t> </a:t>
                </a:r>
                <a:r>
                  <a:rPr lang="en-US" altLang="ja-JP" sz="2800" i="1" dirty="0" err="1"/>
                  <a:t>I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baseline="-25000" dirty="0"/>
                  <a:t> </a:t>
                </a:r>
                <a:r>
                  <a:rPr lang="en-US" altLang="ja-JP" sz="2800" dirty="0"/>
                  <a:t>=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sz="2800" i="1" dirty="0"/>
                          <m:t>dm</m:t>
                        </m:r>
                      </m:e>
                    </m:nary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80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ja-JP" sz="2800" i="1" dirty="0"/>
                          <m:t>dx</m:t>
                        </m:r>
                      </m:e>
                    </m:nary>
                  </m:oMath>
                </a14:m>
                <a:r>
                  <a:rPr lang="en-US" altLang="ja-JP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i="1" dirty="0"/>
                  <a:t>M</a:t>
                </a:r>
                <a:endParaRPr lang="ja-JP" altLang="en-US" sz="2800" i="1" dirty="0"/>
              </a:p>
            </p:txBody>
          </p:sp>
        </mc:Choice>
        <mc:Fallback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A0B3FC5-F793-44C3-BA65-BE6E66AB1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29" y="2666229"/>
                <a:ext cx="7279648" cy="2537490"/>
              </a:xfrm>
              <a:prstGeom prst="rect">
                <a:avLst/>
              </a:prstGeom>
              <a:blipFill>
                <a:blip r:embed="rId4"/>
                <a:stretch>
                  <a:fillRect l="-1759" t="-3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3583F81-4DCD-40ED-88E5-E09F9B0A9A4C}"/>
              </a:ext>
            </a:extLst>
          </p:cNvPr>
          <p:cNvSpPr/>
          <p:nvPr/>
        </p:nvSpPr>
        <p:spPr>
          <a:xfrm>
            <a:off x="10460784" y="3293339"/>
            <a:ext cx="301078" cy="10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BB306B2-1E19-4D5A-A95E-5C95ACA18595}"/>
              </a:ext>
            </a:extLst>
          </p:cNvPr>
          <p:cNvSpPr txBox="1"/>
          <p:nvPr/>
        </p:nvSpPr>
        <p:spPr>
          <a:xfrm>
            <a:off x="10438472" y="2933677"/>
            <a:ext cx="5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+mj-lt"/>
              </a:rPr>
              <a:t>dx</a:t>
            </a:r>
            <a:endParaRPr kumimoji="1" lang="ja-JP" altLang="en-US" i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124B5ED-64E4-4ABD-951B-B04715EA6783}"/>
                  </a:ext>
                </a:extLst>
              </p:cNvPr>
              <p:cNvSpPr txBox="1"/>
              <p:nvPr/>
            </p:nvSpPr>
            <p:spPr>
              <a:xfrm>
                <a:off x="679302" y="5383364"/>
                <a:ext cx="9978715" cy="90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参考</a:t>
                </a:r>
                <a:r>
                  <a:rPr lang="en-US" altLang="ja-JP" dirty="0">
                    <a:sym typeface="Wingdings" panose="05000000000000000000" pitchFamily="2" charset="2"/>
                  </a:rPr>
                  <a:t>:</a:t>
                </a:r>
                <a:r>
                  <a:rPr lang="ja-JP" altLang="en-US" dirty="0">
                    <a:sym typeface="Wingdings" panose="05000000000000000000" pitchFamily="2" charset="2"/>
                  </a:rPr>
                  <a:t>　棒の端を原点とした </a:t>
                </a:r>
                <a:r>
                  <a:rPr lang="en-US" altLang="ja-JP" dirty="0">
                    <a:sym typeface="Wingdings" panose="05000000000000000000" pitchFamily="2" charset="2"/>
                  </a:rPr>
                  <a:t>(a)</a:t>
                </a:r>
                <a:r>
                  <a:rPr lang="ja-JP" altLang="en-US" dirty="0">
                    <a:sym typeface="Wingdings" panose="05000000000000000000" pitchFamily="2" charset="2"/>
                  </a:rPr>
                  <a:t>では　</a:t>
                </a:r>
                <a:r>
                  <a:rPr lang="en-US" altLang="ja-JP" i="1" dirty="0"/>
                  <a:t>I</a:t>
                </a:r>
                <a:r>
                  <a:rPr lang="ja-JP" altLang="en-US" baseline="-25000" dirty="0"/>
                  <a:t>　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i="1" dirty="0"/>
                          <m:t>dm</m:t>
                        </m:r>
                      </m:e>
                    </m:nary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ja-JP" i="1" dirty="0"/>
                          <m:t>dx</m:t>
                        </m:r>
                      </m:e>
                    </m:nary>
                  </m:oMath>
                </a14:m>
                <a:r>
                  <a:rPr lang="en-US" altLang="ja-JP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i="1" dirty="0"/>
                  <a:t>M</a:t>
                </a:r>
              </a:p>
              <a:p>
                <a:r>
                  <a:rPr kumimoji="1" lang="ja-JP" altLang="en-US" i="1" dirty="0"/>
                  <a:t>　　</a:t>
                </a:r>
                <a:r>
                  <a:rPr lang="ja-JP" altLang="en-US" dirty="0"/>
                  <a:t>平行軸定理から　</a:t>
                </a:r>
                <a:r>
                  <a:rPr lang="en-US" altLang="ja-JP" i="1" dirty="0"/>
                  <a:t>I</a:t>
                </a:r>
                <a:r>
                  <a:rPr lang="en-US" altLang="ja-JP" dirty="0"/>
                  <a:t> = </a:t>
                </a:r>
                <a:r>
                  <a:rPr lang="en-US" altLang="ja-JP" i="1" dirty="0"/>
                  <a:t>I</a:t>
                </a:r>
                <a:r>
                  <a:rPr lang="en-US" altLang="ja-JP" baseline="-25000" dirty="0"/>
                  <a:t>Z</a:t>
                </a:r>
                <a:r>
                  <a:rPr lang="en-US" altLang="ja-JP" dirty="0"/>
                  <a:t> + </a:t>
                </a:r>
                <a:r>
                  <a:rPr lang="en-US" altLang="ja-JP" i="1" dirty="0"/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i="1" dirty="0"/>
                  <a:t>M+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i="1" dirty="0"/>
                  <a:t>M = </a:t>
                </a:r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i="1" dirty="0"/>
                  <a:t>M</a:t>
                </a:r>
                <a:r>
                  <a:rPr lang="ja-JP" altLang="en-US" i="1" dirty="0"/>
                  <a:t>   </a:t>
                </a:r>
                <a:r>
                  <a:rPr lang="ja-JP" altLang="en-US" dirty="0"/>
                  <a:t>となり正しさが確認できる</a:t>
                </a:r>
                <a:endParaRPr lang="en-US" altLang="ja-JP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124B5ED-64E4-4ABD-951B-B04715EA6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02" y="5383364"/>
                <a:ext cx="9978715" cy="902170"/>
              </a:xfrm>
              <a:prstGeom prst="rect">
                <a:avLst/>
              </a:prstGeom>
              <a:blipFill>
                <a:blip r:embed="rId5"/>
                <a:stretch>
                  <a:fillRect l="-489" t="-53378" b="-41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83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E2C0A-5761-4FE9-A80E-869FDDCE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80" y="170001"/>
            <a:ext cx="10515600" cy="1325563"/>
          </a:xfrm>
        </p:spPr>
        <p:txBody>
          <a:bodyPr/>
          <a:lstStyle/>
          <a:p>
            <a:r>
              <a:rPr lang="ja-JP" altLang="en-US" dirty="0"/>
              <a:t>剛体の慣性モーメント　</a:t>
            </a:r>
            <a:r>
              <a:rPr lang="en-US" altLang="ja-JP" dirty="0"/>
              <a:t>(2) </a:t>
            </a:r>
            <a:r>
              <a:rPr lang="ja-JP" altLang="en-US" dirty="0"/>
              <a:t>長方形の板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516875-D217-4EFF-9EE2-B145D2A1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35" y="1534941"/>
            <a:ext cx="6943095" cy="13255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辺の長さをそれぞれ</a:t>
            </a:r>
            <a:r>
              <a:rPr kumimoji="1" lang="en-US" altLang="ja-JP" i="1" dirty="0"/>
              <a:t>a, b</a:t>
            </a:r>
            <a:r>
              <a:rPr kumimoji="1" lang="ja-JP" altLang="en-US" dirty="0"/>
              <a:t>とする長方形の板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中心</a:t>
            </a:r>
            <a:r>
              <a:rPr kumimoji="1" lang="en-US" altLang="ja-JP" dirty="0"/>
              <a:t>O</a:t>
            </a:r>
            <a:r>
              <a:rPr kumimoji="1" lang="ja-JP" altLang="en-US" dirty="0"/>
              <a:t>点を原点とする座標系を取る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2FC408B-B260-410E-9192-E9549710C89B}"/>
              </a:ext>
            </a:extLst>
          </p:cNvPr>
          <p:cNvGrpSpPr/>
          <p:nvPr/>
        </p:nvGrpSpPr>
        <p:grpSpPr>
          <a:xfrm>
            <a:off x="7903523" y="1982394"/>
            <a:ext cx="3450277" cy="2224124"/>
            <a:chOff x="7248293" y="2021305"/>
            <a:chExt cx="3450277" cy="2224124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E3CC350-CE4A-4F81-B963-F2E9FBE2FD9E}"/>
                </a:ext>
              </a:extLst>
            </p:cNvPr>
            <p:cNvSpPr/>
            <p:nvPr/>
          </p:nvSpPr>
          <p:spPr>
            <a:xfrm>
              <a:off x="7248293" y="2709746"/>
              <a:ext cx="3189248" cy="1081669"/>
            </a:xfrm>
            <a:custGeom>
              <a:avLst/>
              <a:gdLst>
                <a:gd name="connsiteX0" fmla="*/ 992458 w 3189248"/>
                <a:gd name="connsiteY0" fmla="*/ 11152 h 1081669"/>
                <a:gd name="connsiteX1" fmla="*/ 3189248 w 3189248"/>
                <a:gd name="connsiteY1" fmla="*/ 0 h 1081669"/>
                <a:gd name="connsiteX2" fmla="*/ 2051824 w 3189248"/>
                <a:gd name="connsiteY2" fmla="*/ 1070517 h 1081669"/>
                <a:gd name="connsiteX3" fmla="*/ 0 w 3189248"/>
                <a:gd name="connsiteY3" fmla="*/ 1081669 h 1081669"/>
                <a:gd name="connsiteX4" fmla="*/ 992458 w 3189248"/>
                <a:gd name="connsiteY4" fmla="*/ 11152 h 10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248" h="1081669">
                  <a:moveTo>
                    <a:pt x="992458" y="11152"/>
                  </a:moveTo>
                  <a:lnTo>
                    <a:pt x="3189248" y="0"/>
                  </a:lnTo>
                  <a:lnTo>
                    <a:pt x="2051824" y="1070517"/>
                  </a:lnTo>
                  <a:lnTo>
                    <a:pt x="0" y="1081669"/>
                  </a:lnTo>
                  <a:lnTo>
                    <a:pt x="992458" y="11152"/>
                  </a:lnTo>
                  <a:close/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9D955EC8-704E-470C-B049-E96F2200484F}"/>
                </a:ext>
              </a:extLst>
            </p:cNvPr>
            <p:cNvSpPr/>
            <p:nvPr/>
          </p:nvSpPr>
          <p:spPr>
            <a:xfrm>
              <a:off x="9300117" y="2687444"/>
              <a:ext cx="1126273" cy="1226634"/>
            </a:xfrm>
            <a:custGeom>
              <a:avLst/>
              <a:gdLst>
                <a:gd name="connsiteX0" fmla="*/ 1126273 w 1126273"/>
                <a:gd name="connsiteY0" fmla="*/ 0 h 1226634"/>
                <a:gd name="connsiteX1" fmla="*/ 1115122 w 1126273"/>
                <a:gd name="connsiteY1" fmla="*/ 200722 h 1226634"/>
                <a:gd name="connsiteX2" fmla="*/ 11151 w 1126273"/>
                <a:gd name="connsiteY2" fmla="*/ 1226634 h 1226634"/>
                <a:gd name="connsiteX3" fmla="*/ 0 w 1126273"/>
                <a:gd name="connsiteY3" fmla="*/ 1081668 h 12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273" h="1226634">
                  <a:moveTo>
                    <a:pt x="1126273" y="0"/>
                  </a:moveTo>
                  <a:lnTo>
                    <a:pt x="1115122" y="200722"/>
                  </a:lnTo>
                  <a:lnTo>
                    <a:pt x="11151" y="1226634"/>
                  </a:lnTo>
                  <a:lnTo>
                    <a:pt x="0" y="108166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05FB2138-18EE-480F-B6D4-A5DE85B56765}"/>
                </a:ext>
              </a:extLst>
            </p:cNvPr>
            <p:cNvSpPr/>
            <p:nvPr/>
          </p:nvSpPr>
          <p:spPr>
            <a:xfrm>
              <a:off x="7248294" y="3802566"/>
              <a:ext cx="2051824" cy="123786"/>
            </a:xfrm>
            <a:custGeom>
              <a:avLst/>
              <a:gdLst>
                <a:gd name="connsiteX0" fmla="*/ 0 w 2107581"/>
                <a:gd name="connsiteY0" fmla="*/ 0 h 167268"/>
                <a:gd name="connsiteX1" fmla="*/ 33454 w 2107581"/>
                <a:gd name="connsiteY1" fmla="*/ 167268 h 167268"/>
                <a:gd name="connsiteX2" fmla="*/ 2107581 w 2107581"/>
                <a:gd name="connsiteY2" fmla="*/ 133814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7581" h="167268">
                  <a:moveTo>
                    <a:pt x="0" y="0"/>
                  </a:moveTo>
                  <a:lnTo>
                    <a:pt x="33454" y="167268"/>
                  </a:lnTo>
                  <a:lnTo>
                    <a:pt x="2107581" y="13381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4617364-FBAE-4000-AF79-8F05609080EC}"/>
                </a:ext>
              </a:extLst>
            </p:cNvPr>
            <p:cNvSpPr/>
            <p:nvPr/>
          </p:nvSpPr>
          <p:spPr>
            <a:xfrm>
              <a:off x="7520473" y="3437398"/>
              <a:ext cx="2153506" cy="182880"/>
            </a:xfrm>
            <a:custGeom>
              <a:avLst/>
              <a:gdLst>
                <a:gd name="connsiteX0" fmla="*/ 59716 w 2153506"/>
                <a:gd name="connsiteY0" fmla="*/ 0 h 182880"/>
                <a:gd name="connsiteX1" fmla="*/ 2153506 w 2153506"/>
                <a:gd name="connsiteY1" fmla="*/ 3732 h 182880"/>
                <a:gd name="connsiteX2" fmla="*/ 2149774 w 2153506"/>
                <a:gd name="connsiteY2" fmla="*/ 149289 h 182880"/>
                <a:gd name="connsiteX3" fmla="*/ 2104987 w 2153506"/>
                <a:gd name="connsiteY3" fmla="*/ 182880 h 182880"/>
                <a:gd name="connsiteX4" fmla="*/ 2101254 w 2153506"/>
                <a:gd name="connsiteY4" fmla="*/ 48519 h 182880"/>
                <a:gd name="connsiteX5" fmla="*/ 0 w 2153506"/>
                <a:gd name="connsiteY5" fmla="*/ 52251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3506" h="182880">
                  <a:moveTo>
                    <a:pt x="59716" y="0"/>
                  </a:moveTo>
                  <a:lnTo>
                    <a:pt x="2153506" y="3732"/>
                  </a:lnTo>
                  <a:lnTo>
                    <a:pt x="2149774" y="149289"/>
                  </a:lnTo>
                  <a:lnTo>
                    <a:pt x="2104987" y="182880"/>
                  </a:lnTo>
                  <a:lnTo>
                    <a:pt x="2101254" y="48519"/>
                  </a:lnTo>
                  <a:lnTo>
                    <a:pt x="0" y="52251"/>
                  </a:lnTo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7B3D9183-E92C-432C-BCEE-B8B5F65ABFBA}"/>
                </a:ext>
              </a:extLst>
            </p:cNvPr>
            <p:cNvCxnSpPr/>
            <p:nvPr/>
          </p:nvCxnSpPr>
          <p:spPr>
            <a:xfrm flipV="1">
              <a:off x="8783053" y="2021305"/>
              <a:ext cx="0" cy="1227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0B9D0656-6857-47F6-A74E-513633B7D6AD}"/>
                </a:ext>
              </a:extLst>
            </p:cNvPr>
            <p:cNvCxnSpPr/>
            <p:nvPr/>
          </p:nvCxnSpPr>
          <p:spPr>
            <a:xfrm>
              <a:off x="8783053" y="3260558"/>
              <a:ext cx="11309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03527531-8458-4F4A-8D0A-061FC5D73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684" y="3248526"/>
              <a:ext cx="512371" cy="6159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5199FE1F-C598-4D69-A894-8EB2C775356D}"/>
                </a:ext>
              </a:extLst>
            </p:cNvPr>
            <p:cNvCxnSpPr/>
            <p:nvPr/>
          </p:nvCxnSpPr>
          <p:spPr>
            <a:xfrm>
              <a:off x="9980929" y="3260558"/>
              <a:ext cx="71764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5007F5D3-EAE4-4E48-BF9C-74031381D5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3415" y="3914078"/>
              <a:ext cx="262911" cy="33135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9FADF44-7137-478E-B3E6-74CEEC223A03}"/>
                </a:ext>
              </a:extLst>
            </p:cNvPr>
            <p:cNvSpPr/>
            <p:nvPr/>
          </p:nvSpPr>
          <p:spPr>
            <a:xfrm>
              <a:off x="8219872" y="2440416"/>
              <a:ext cx="2217907" cy="283329"/>
            </a:xfrm>
            <a:custGeom>
              <a:avLst/>
              <a:gdLst>
                <a:gd name="connsiteX0" fmla="*/ 0 w 2217907"/>
                <a:gd name="connsiteY0" fmla="*/ 283329 h 283329"/>
                <a:gd name="connsiteX1" fmla="*/ 933856 w 2217907"/>
                <a:gd name="connsiteY1" fmla="*/ 30410 h 283329"/>
                <a:gd name="connsiteX2" fmla="*/ 1566154 w 2217907"/>
                <a:gd name="connsiteY2" fmla="*/ 30410 h 283329"/>
                <a:gd name="connsiteX3" fmla="*/ 2217907 w 2217907"/>
                <a:gd name="connsiteY3" fmla="*/ 263873 h 28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907" h="283329">
                  <a:moveTo>
                    <a:pt x="0" y="283329"/>
                  </a:moveTo>
                  <a:cubicBezTo>
                    <a:pt x="336415" y="177946"/>
                    <a:pt x="672830" y="72563"/>
                    <a:pt x="933856" y="30410"/>
                  </a:cubicBezTo>
                  <a:cubicBezTo>
                    <a:pt x="1194882" y="-11743"/>
                    <a:pt x="1352146" y="-8500"/>
                    <a:pt x="1566154" y="30410"/>
                  </a:cubicBezTo>
                  <a:cubicBezTo>
                    <a:pt x="1780162" y="69320"/>
                    <a:pt x="1999034" y="166596"/>
                    <a:pt x="2217907" y="2638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57C82DE-ED63-46B1-B64F-C7C9A0A1677B}"/>
                </a:ext>
              </a:extLst>
            </p:cNvPr>
            <p:cNvSpPr txBox="1"/>
            <p:nvPr/>
          </p:nvSpPr>
          <p:spPr>
            <a:xfrm>
              <a:off x="9435877" y="21062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/>
                <a:t>a</a:t>
              </a:r>
              <a:endParaRPr kumimoji="1" lang="ja-JP" altLang="en-US" i="1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A06D0AD-8A91-4AA0-A329-C1E23758A38C}"/>
                </a:ext>
              </a:extLst>
            </p:cNvPr>
            <p:cNvSpPr txBox="1"/>
            <p:nvPr/>
          </p:nvSpPr>
          <p:spPr>
            <a:xfrm>
              <a:off x="7266521" y="300059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/>
                <a:t>b</a:t>
              </a:r>
              <a:endParaRPr kumimoji="1" lang="ja-JP" altLang="en-US" i="1" dirty="0"/>
            </a:p>
          </p:txBody>
        </p:sp>
      </p:grp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B492D31-14E1-494D-9197-D8B025C90F8D}"/>
              </a:ext>
            </a:extLst>
          </p:cNvPr>
          <p:cNvSpPr/>
          <p:nvPr/>
        </p:nvSpPr>
        <p:spPr>
          <a:xfrm>
            <a:off x="7908587" y="2694562"/>
            <a:ext cx="963039" cy="1040859"/>
          </a:xfrm>
          <a:custGeom>
            <a:avLst/>
            <a:gdLst>
              <a:gd name="connsiteX0" fmla="*/ 963039 w 963039"/>
              <a:gd name="connsiteY0" fmla="*/ 0 h 1040859"/>
              <a:gd name="connsiteX1" fmla="*/ 428017 w 963039"/>
              <a:gd name="connsiteY1" fmla="*/ 340468 h 1040859"/>
              <a:gd name="connsiteX2" fmla="*/ 204281 w 963039"/>
              <a:gd name="connsiteY2" fmla="*/ 612842 h 1040859"/>
              <a:gd name="connsiteX3" fmla="*/ 0 w 963039"/>
              <a:gd name="connsiteY3" fmla="*/ 1040859 h 104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040859">
                <a:moveTo>
                  <a:pt x="963039" y="0"/>
                </a:moveTo>
                <a:cubicBezTo>
                  <a:pt x="758758" y="119164"/>
                  <a:pt x="554477" y="238328"/>
                  <a:pt x="428017" y="340468"/>
                </a:cubicBezTo>
                <a:cubicBezTo>
                  <a:pt x="301557" y="442608"/>
                  <a:pt x="275617" y="496110"/>
                  <a:pt x="204281" y="612842"/>
                </a:cubicBezTo>
                <a:cubicBezTo>
                  <a:pt x="132945" y="729574"/>
                  <a:pt x="66472" y="885216"/>
                  <a:pt x="0" y="10408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9091D5A-BDB0-483B-B9F8-C15F9565B525}"/>
              </a:ext>
            </a:extLst>
          </p:cNvPr>
          <p:cNvSpPr txBox="1"/>
          <p:nvPr/>
        </p:nvSpPr>
        <p:spPr>
          <a:xfrm>
            <a:off x="9108018" y="2925852"/>
            <a:ext cx="32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D414326-B9C7-4134-9D03-1DBA073822BB}"/>
                  </a:ext>
                </a:extLst>
              </p:cNvPr>
              <p:cNvSpPr txBox="1"/>
              <p:nvPr/>
            </p:nvSpPr>
            <p:spPr>
              <a:xfrm>
                <a:off x="875380" y="2555371"/>
                <a:ext cx="6613290" cy="288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i="1" dirty="0"/>
                  <a:t>x</a:t>
                </a:r>
                <a:r>
                  <a:rPr lang="ja-JP" altLang="en-US" sz="2800" dirty="0"/>
                  <a:t>軸まわりの慣性モーメント</a:t>
                </a:r>
                <a:r>
                  <a:rPr lang="en-US" altLang="ja-JP" sz="2800" i="1" dirty="0"/>
                  <a:t>I</a:t>
                </a:r>
                <a:r>
                  <a:rPr lang="en-US" altLang="ja-JP" sz="2800" baseline="-25000" dirty="0"/>
                  <a:t>x</a:t>
                </a:r>
              </a:p>
              <a:p>
                <a:r>
                  <a:rPr lang="ja-JP" altLang="en-US" sz="2800" dirty="0"/>
                  <a:t>   </a:t>
                </a:r>
                <a:r>
                  <a:rPr lang="ja-JP" altLang="en-US" sz="2400" dirty="0"/>
                  <a:t>質量</a:t>
                </a:r>
                <a:r>
                  <a:rPr lang="en-US" altLang="ja-JP" sz="2400" i="1" dirty="0"/>
                  <a:t>dm</a:t>
                </a:r>
                <a:r>
                  <a:rPr lang="ja-JP" altLang="en-US" sz="2400" dirty="0"/>
                  <a:t>、長さ</a:t>
                </a:r>
                <a:r>
                  <a:rPr lang="en-US" altLang="ja-JP" sz="2400" i="1" dirty="0"/>
                  <a:t>a</a:t>
                </a:r>
                <a:r>
                  <a:rPr lang="ja-JP" altLang="en-US" sz="2400" dirty="0"/>
                  <a:t>の細い棒の集まりに分割して考える</a:t>
                </a:r>
                <a:r>
                  <a:rPr lang="en-US" altLang="ja-JP" sz="2400" dirty="0"/>
                  <a:t>:</a:t>
                </a:r>
              </a:p>
              <a:p>
                <a:r>
                  <a:rPr lang="en-US" altLang="ja-JP" sz="2800" i="1" dirty="0"/>
                  <a:t>   </a:t>
                </a:r>
                <a:r>
                  <a:rPr lang="en-US" altLang="ja-JP" sz="2400" dirty="0"/>
                  <a:t>(1)</a:t>
                </a:r>
                <a:r>
                  <a:rPr lang="ja-JP" altLang="en-US" sz="2400" dirty="0"/>
                  <a:t>の結果を用いて緑の部分の慣性モーメントが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2400" i="1" dirty="0"/>
                      <m:t>dm</m:t>
                    </m:r>
                  </m:oMath>
                </a14:m>
                <a:r>
                  <a:rPr lang="ja-JP" altLang="en-US" sz="2400" dirty="0"/>
                  <a:t>から</a:t>
                </a:r>
                <a:r>
                  <a:rPr lang="en-US" altLang="ja-JP" sz="2400" dirty="0"/>
                  <a:t>      </a:t>
                </a:r>
              </a:p>
              <a:p>
                <a:r>
                  <a:rPr lang="ja-JP" altLang="en-US" sz="2400" dirty="0"/>
                  <a:t>　</a:t>
                </a:r>
                <a:r>
                  <a:rPr lang="en-US" altLang="ja-JP" sz="2400" dirty="0"/>
                  <a:t> </a:t>
                </a:r>
                <a:r>
                  <a:rPr lang="en-US" altLang="ja-JP" sz="2800" i="1" dirty="0"/>
                  <a:t>I</a:t>
                </a:r>
                <a:r>
                  <a:rPr lang="en-US" altLang="ja-JP" sz="2800" baseline="-25000" dirty="0"/>
                  <a:t>x </a:t>
                </a:r>
                <a:r>
                  <a:rPr lang="en-US" altLang="ja-JP" sz="2800" dirty="0"/>
                  <a:t>=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sz="2800" i="1" dirty="0"/>
                          <m:t>dm</m:t>
                        </m:r>
                      </m:e>
                    </m:nary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i="1" dirty="0"/>
                  <a:t>M</a:t>
                </a: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D414326-B9C7-4134-9D03-1DBA07382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80" y="2555371"/>
                <a:ext cx="6613290" cy="2884251"/>
              </a:xfrm>
              <a:prstGeom prst="rect">
                <a:avLst/>
              </a:prstGeom>
              <a:blipFill>
                <a:blip r:embed="rId2"/>
                <a:stretch>
                  <a:fillRect l="-1937" t="-2748" r="-1292" b="-16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6A7B2EC-B8A3-4219-A740-5EA5B3111830}"/>
              </a:ext>
            </a:extLst>
          </p:cNvPr>
          <p:cNvSpPr txBox="1"/>
          <p:nvPr/>
        </p:nvSpPr>
        <p:spPr>
          <a:xfrm>
            <a:off x="9220798" y="1649831"/>
            <a:ext cx="4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z</a:t>
            </a:r>
            <a:endParaRPr lang="ja-JP" altLang="en-US" i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385C1E-FEE1-4A57-8538-23C988FA2961}"/>
              </a:ext>
            </a:extLst>
          </p:cNvPr>
          <p:cNvSpPr txBox="1"/>
          <p:nvPr/>
        </p:nvSpPr>
        <p:spPr>
          <a:xfrm>
            <a:off x="11181816" y="3207124"/>
            <a:ext cx="4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y</a:t>
            </a:r>
            <a:endParaRPr lang="ja-JP" altLang="en-US" i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F0A76C2-6CC5-453C-96AA-884A97CC3107}"/>
              </a:ext>
            </a:extLst>
          </p:cNvPr>
          <p:cNvSpPr txBox="1"/>
          <p:nvPr/>
        </p:nvSpPr>
        <p:spPr>
          <a:xfrm>
            <a:off x="8237985" y="3948698"/>
            <a:ext cx="4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x</a:t>
            </a:r>
            <a:endParaRPr lang="ja-JP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2801396-1962-4ED9-932C-1E53045F18CC}"/>
                  </a:ext>
                </a:extLst>
              </p:cNvPr>
              <p:cNvSpPr txBox="1"/>
              <p:nvPr/>
            </p:nvSpPr>
            <p:spPr>
              <a:xfrm>
                <a:off x="5931365" y="4529473"/>
                <a:ext cx="4917481" cy="126021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同様に</a:t>
                </a:r>
                <a:r>
                  <a:rPr lang="en-US" altLang="ja-JP" sz="2400" i="1" dirty="0"/>
                  <a:t>y</a:t>
                </a:r>
                <a:r>
                  <a:rPr lang="ja-JP" altLang="en-US" sz="2400" dirty="0"/>
                  <a:t>軸まわりの慣性モーメント</a:t>
                </a:r>
                <a:r>
                  <a:rPr lang="en-US" altLang="ja-JP" sz="2400" i="1" dirty="0" err="1"/>
                  <a:t>I</a:t>
                </a:r>
                <a:r>
                  <a:rPr lang="en-US" altLang="ja-JP" sz="2400" i="1" baseline="-25000" dirty="0" err="1"/>
                  <a:t>y</a:t>
                </a:r>
                <a:r>
                  <a:rPr lang="en-US" altLang="ja-JP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i="1" dirty="0"/>
                  <a:t>M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2801396-1962-4ED9-932C-1E53045F1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65" y="4529473"/>
                <a:ext cx="4917481" cy="1260217"/>
              </a:xfrm>
              <a:prstGeom prst="rect">
                <a:avLst/>
              </a:prstGeom>
              <a:blipFill>
                <a:blip r:embed="rId3"/>
                <a:stretch>
                  <a:fillRect l="-1854" t="-4785" r="-11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B9350F8-CDC4-4560-A3A6-0FD8AC84C9DB}"/>
                  </a:ext>
                </a:extLst>
              </p:cNvPr>
              <p:cNvSpPr txBox="1"/>
              <p:nvPr/>
            </p:nvSpPr>
            <p:spPr>
              <a:xfrm>
                <a:off x="1974715" y="5875506"/>
                <a:ext cx="7674100" cy="61388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薄板の直交定理から　</a:t>
                </a:r>
                <a:r>
                  <a:rPr lang="en-US" altLang="ja-JP" sz="2400" i="1" dirty="0"/>
                  <a:t> </a:t>
                </a:r>
                <a:r>
                  <a:rPr lang="en-US" altLang="ja-JP" sz="2400" i="1" dirty="0" err="1"/>
                  <a:t>I</a:t>
                </a:r>
                <a:r>
                  <a:rPr lang="en-US" altLang="ja-JP" sz="2400" i="1" baseline="-25000" dirty="0" err="1"/>
                  <a:t>z</a:t>
                </a:r>
                <a:r>
                  <a:rPr lang="en-US" altLang="ja-JP" sz="2400" i="1" baseline="-25000" dirty="0"/>
                  <a:t> </a:t>
                </a:r>
                <a:r>
                  <a:rPr lang="en-US" altLang="ja-JP" sz="2400" dirty="0"/>
                  <a:t>= </a:t>
                </a:r>
                <a:r>
                  <a:rPr lang="en-US" altLang="ja-JP" sz="2400" i="1" dirty="0"/>
                  <a:t>I</a:t>
                </a:r>
                <a:r>
                  <a:rPr lang="en-US" altLang="ja-JP" sz="2400" i="1" baseline="-25000" dirty="0"/>
                  <a:t>x</a:t>
                </a:r>
                <a:r>
                  <a:rPr lang="en-US" altLang="ja-JP" sz="2400" dirty="0"/>
                  <a:t> +</a:t>
                </a:r>
                <a:r>
                  <a:rPr lang="en-US" altLang="ja-JP" sz="2400" i="1" baseline="-25000" dirty="0"/>
                  <a:t> </a:t>
                </a:r>
                <a:r>
                  <a:rPr lang="en-US" altLang="ja-JP" sz="2400" i="1" dirty="0" err="1"/>
                  <a:t>I</a:t>
                </a:r>
                <a:r>
                  <a:rPr lang="en-US" altLang="ja-JP" sz="2400" i="1" baseline="-25000" dirty="0" err="1"/>
                  <a:t>y</a:t>
                </a:r>
                <a:r>
                  <a:rPr lang="en-US" altLang="ja-JP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i="1" dirty="0"/>
                  <a:t>M</a:t>
                </a:r>
                <a:endParaRPr lang="ja-JP" altLang="en-US" sz="2400" dirty="0"/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B9350F8-CDC4-4560-A3A6-0FD8AC84C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15" y="5875506"/>
                <a:ext cx="7674100" cy="613886"/>
              </a:xfrm>
              <a:prstGeom prst="rect">
                <a:avLst/>
              </a:prstGeom>
              <a:blipFill>
                <a:blip r:embed="rId4"/>
                <a:stretch>
                  <a:fillRect l="-1190" b="-776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4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06E0F0-7841-475E-BD70-9D51BF41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69" y="1206231"/>
            <a:ext cx="10630711" cy="20087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辺の長さをそれぞれ</a:t>
            </a:r>
            <a:r>
              <a:rPr lang="en-US" altLang="ja-JP" i="1" dirty="0"/>
              <a:t>a, b, c</a:t>
            </a:r>
            <a:r>
              <a:rPr lang="ja-JP" altLang="en-US" dirty="0"/>
              <a:t>とする直方体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中心</a:t>
            </a:r>
            <a:r>
              <a:rPr lang="en-US" altLang="ja-JP" dirty="0"/>
              <a:t>O</a:t>
            </a:r>
            <a:r>
              <a:rPr lang="ja-JP" altLang="en-US" dirty="0"/>
              <a:t>点を原点とする座標系を取る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質量</a:t>
            </a:r>
            <a:r>
              <a:rPr lang="en-US" altLang="ja-JP" i="1" dirty="0"/>
              <a:t>dm</a:t>
            </a:r>
            <a:r>
              <a:rPr lang="ja-JP" altLang="en-US" dirty="0"/>
              <a:t>、辺の長さ</a:t>
            </a:r>
            <a:r>
              <a:rPr lang="en-US" altLang="ja-JP" i="1" dirty="0"/>
              <a:t>a, b</a:t>
            </a:r>
            <a:r>
              <a:rPr lang="ja-JP" altLang="en-US" dirty="0"/>
              <a:t>の長方形の板の集まりに分割して考える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A761F05-776D-4C4C-8C76-02B212F5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80" y="170001"/>
            <a:ext cx="10515600" cy="1325563"/>
          </a:xfrm>
        </p:spPr>
        <p:txBody>
          <a:bodyPr/>
          <a:lstStyle/>
          <a:p>
            <a:r>
              <a:rPr lang="ja-JP" altLang="en-US" dirty="0"/>
              <a:t>剛体の慣性モーメント　</a:t>
            </a:r>
            <a:r>
              <a:rPr lang="en-US" altLang="ja-JP" dirty="0"/>
              <a:t>(3) </a:t>
            </a:r>
            <a:r>
              <a:rPr lang="ja-JP" altLang="en-US" dirty="0"/>
              <a:t>直方体</a:t>
            </a:r>
            <a:endParaRPr kumimoji="1" lang="ja-JP" altLang="en-US" dirty="0"/>
          </a:p>
        </p:txBody>
      </p:sp>
      <p:pic>
        <p:nvPicPr>
          <p:cNvPr id="1026" name="Picture 2" descr="æ£æ§ã¢ã¼ã¡ã³ã,è¨ç®,ç´æ¹ä½">
            <a:extLst>
              <a:ext uri="{FF2B5EF4-FFF2-40B4-BE49-F238E27FC236}">
                <a16:creationId xmlns:a16="http://schemas.microsoft.com/office/drawing/2014/main" id="{1CEB10B3-CCFA-413A-99BA-4D653ABF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86" y="2823623"/>
            <a:ext cx="3200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260D09-50ED-4D11-A56F-E4BE4D8D0A2C}"/>
              </a:ext>
            </a:extLst>
          </p:cNvPr>
          <p:cNvSpPr txBox="1"/>
          <p:nvPr/>
        </p:nvSpPr>
        <p:spPr>
          <a:xfrm>
            <a:off x="9646486" y="3273676"/>
            <a:ext cx="214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a</a:t>
            </a:r>
            <a:endParaRPr kumimoji="1" lang="ja-JP" altLang="en-US" i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4B0B2B-F03E-4126-85FB-E5DC72D1ACB1}"/>
              </a:ext>
            </a:extLst>
          </p:cNvPr>
          <p:cNvSpPr txBox="1"/>
          <p:nvPr/>
        </p:nvSpPr>
        <p:spPr>
          <a:xfrm>
            <a:off x="8214681" y="3555459"/>
            <a:ext cx="290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b</a:t>
            </a:r>
            <a:endParaRPr kumimoji="1" lang="ja-JP" altLang="en-US" i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E893DC-04EE-42D4-AACF-09CB2EBE0A87}"/>
              </a:ext>
            </a:extLst>
          </p:cNvPr>
          <p:cNvSpPr txBox="1"/>
          <p:nvPr/>
        </p:nvSpPr>
        <p:spPr>
          <a:xfrm>
            <a:off x="7924363" y="4358386"/>
            <a:ext cx="290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c</a:t>
            </a:r>
            <a:endParaRPr kumimoji="1" lang="ja-JP" altLang="en-US" i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4C7240-A602-4900-A352-DA26EB03EE9B}"/>
              </a:ext>
            </a:extLst>
          </p:cNvPr>
          <p:cNvSpPr txBox="1"/>
          <p:nvPr/>
        </p:nvSpPr>
        <p:spPr>
          <a:xfrm>
            <a:off x="9357899" y="2690337"/>
            <a:ext cx="288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z</a:t>
            </a:r>
            <a:endParaRPr kumimoji="1" lang="ja-JP" altLang="en-US" i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9DBB74-8BA6-46DF-B4C5-872B1246125A}"/>
              </a:ext>
            </a:extLst>
          </p:cNvPr>
          <p:cNvSpPr txBox="1"/>
          <p:nvPr/>
        </p:nvSpPr>
        <p:spPr>
          <a:xfrm>
            <a:off x="11080022" y="4173720"/>
            <a:ext cx="288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/>
              <a:t>y</a:t>
            </a:r>
            <a:endParaRPr kumimoji="1" lang="ja-JP" altLang="en-US" i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F23E43-CB2F-4CFF-BF3B-00120D5E96A7}"/>
              </a:ext>
            </a:extLst>
          </p:cNvPr>
          <p:cNvSpPr txBox="1"/>
          <p:nvPr/>
        </p:nvSpPr>
        <p:spPr>
          <a:xfrm>
            <a:off x="8504999" y="5267857"/>
            <a:ext cx="288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/>
              <a:t>x</a:t>
            </a:r>
            <a:endParaRPr kumimoji="1" lang="ja-JP" altLang="en-US" i="1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2EC37CC-BA67-4F9C-A0DF-5FBF7D09CD1A}"/>
              </a:ext>
            </a:extLst>
          </p:cNvPr>
          <p:cNvSpPr/>
          <p:nvPr/>
        </p:nvSpPr>
        <p:spPr>
          <a:xfrm>
            <a:off x="8284858" y="3824852"/>
            <a:ext cx="2146082" cy="466449"/>
          </a:xfrm>
          <a:custGeom>
            <a:avLst/>
            <a:gdLst>
              <a:gd name="connsiteX0" fmla="*/ 457200 w 2149812"/>
              <a:gd name="connsiteY0" fmla="*/ 19455 h 428017"/>
              <a:gd name="connsiteX1" fmla="*/ 2149812 w 2149812"/>
              <a:gd name="connsiteY1" fmla="*/ 0 h 428017"/>
              <a:gd name="connsiteX2" fmla="*/ 1721795 w 2149812"/>
              <a:gd name="connsiteY2" fmla="*/ 418289 h 428017"/>
              <a:gd name="connsiteX3" fmla="*/ 0 w 2149812"/>
              <a:gd name="connsiteY3" fmla="*/ 428017 h 428017"/>
              <a:gd name="connsiteX4" fmla="*/ 457200 w 2149812"/>
              <a:gd name="connsiteY4" fmla="*/ 19455 h 4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812" h="428017">
                <a:moveTo>
                  <a:pt x="457200" y="19455"/>
                </a:moveTo>
                <a:lnTo>
                  <a:pt x="2149812" y="0"/>
                </a:lnTo>
                <a:lnTo>
                  <a:pt x="1721795" y="418289"/>
                </a:lnTo>
                <a:lnTo>
                  <a:pt x="0" y="428017"/>
                </a:lnTo>
                <a:lnTo>
                  <a:pt x="457200" y="19455"/>
                </a:lnTo>
                <a:close/>
              </a:path>
            </a:pathLst>
          </a:custGeom>
          <a:solidFill>
            <a:srgbClr val="00B0F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E01518C-17BA-4CCF-AED4-C17654085B00}"/>
                  </a:ext>
                </a:extLst>
              </p:cNvPr>
              <p:cNvSpPr/>
              <p:nvPr/>
            </p:nvSpPr>
            <p:spPr>
              <a:xfrm>
                <a:off x="977193" y="3064387"/>
                <a:ext cx="6825247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(2)</a:t>
                </a:r>
                <a:r>
                  <a:rPr lang="ja-JP" altLang="en-US" sz="2400" dirty="0"/>
                  <a:t>の結果を用いて青の部分の慣性モーメント</a:t>
                </a:r>
                <a:r>
                  <a:rPr lang="en-US" altLang="ja-JP" sz="2400" i="1" dirty="0" err="1"/>
                  <a:t>dI</a:t>
                </a:r>
                <a:r>
                  <a:rPr lang="en-US" altLang="ja-JP" sz="2400" i="1" baseline="-25000" dirty="0" err="1"/>
                  <a:t>z</a:t>
                </a:r>
                <a:r>
                  <a:rPr lang="en-US" altLang="ja-JP" sz="2400" i="1" baseline="-25000" dirty="0"/>
                  <a:t> </a:t>
                </a:r>
                <a:endParaRPr lang="en-US" altLang="ja-JP" sz="2400" dirty="0"/>
              </a:p>
              <a:p>
                <a:r>
                  <a:rPr lang="en-US" altLang="ja-JP" sz="2400" dirty="0"/>
                  <a:t>	</a:t>
                </a:r>
                <a:r>
                  <a:rPr lang="en-US" altLang="ja-JP" sz="2400" i="1" dirty="0"/>
                  <a:t>dI</a:t>
                </a:r>
                <a:r>
                  <a:rPr lang="en-US" altLang="ja-JP" sz="2400" i="1" baseline="-25000" dirty="0" err="1"/>
                  <a:t>z</a:t>
                </a:r>
                <a:r>
                  <a:rPr lang="en-US" altLang="ja-JP" sz="2400" i="1" baseline="-25000" dirty="0"/>
                  <a:t> </a:t>
                </a:r>
                <a:r>
                  <a:rPr lang="en-US" altLang="ja-JP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ja-JP" sz="2400" b="0" i="1" dirty="0" smtClean="0"/>
                      <m:t>dm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 </a:t>
                </a:r>
                <a:endParaRPr lang="ja-JP" altLang="en-US" sz="2400" dirty="0"/>
              </a:p>
            </p:txBody>
          </p:sp>
        </mc:Choice>
        <mc:Fallback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E01518C-17BA-4CCF-AED4-C17654085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93" y="3064387"/>
                <a:ext cx="6825247" cy="983218"/>
              </a:xfrm>
              <a:prstGeom prst="rect">
                <a:avLst/>
              </a:prstGeom>
              <a:blipFill>
                <a:blip r:embed="rId3"/>
                <a:stretch>
                  <a:fillRect l="-1339" t="-6832" b="-5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D1E6347-EB9F-45A7-9CE9-344B66673DA4}"/>
                  </a:ext>
                </a:extLst>
              </p:cNvPr>
              <p:cNvSpPr/>
              <p:nvPr/>
            </p:nvSpPr>
            <p:spPr>
              <a:xfrm>
                <a:off x="896498" y="4135363"/>
                <a:ext cx="6825247" cy="1466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i="1" dirty="0"/>
                  <a:t>I</a:t>
                </a:r>
                <a:r>
                  <a:rPr lang="en-US" altLang="ja-JP" sz="2400" i="1" baseline="-25000" dirty="0" err="1"/>
                  <a:t>z</a:t>
                </a:r>
                <a:r>
                  <a:rPr lang="ja-JP" altLang="en-US" sz="2400" i="1" baseline="-25000" dirty="0"/>
                  <a:t> </a:t>
                </a:r>
                <a:r>
                  <a:rPr lang="en-US" altLang="ja-JP" sz="2400" i="1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ja-JP" sz="2400" i="1" dirty="0"/>
                          <m:t>dI</m:t>
                        </m:r>
                        <m:r>
                          <m:rPr>
                            <m:nor/>
                          </m:rPr>
                          <a:rPr lang="en-US" altLang="ja-JP" sz="2400" i="1" baseline="-25000" dirty="0"/>
                          <m:t>z</m:t>
                        </m:r>
                      </m:e>
                    </m:nary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より</a:t>
                </a:r>
                <a:endParaRPr lang="en-US" altLang="ja-JP" sz="2400" dirty="0"/>
              </a:p>
              <a:p>
                <a:r>
                  <a:rPr lang="en-US" altLang="ja-JP" sz="2400" dirty="0"/>
                  <a:t>     (</a:t>
                </a:r>
                <a:r>
                  <a:rPr lang="en-US" altLang="ja-JP" sz="2400" i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ja-JP" sz="2400" i="1" dirty="0"/>
                          <m:t>d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ja-JP" altLang="en-US" sz="2400" dirty="0"/>
                  <a:t>を使う）</a:t>
                </a:r>
                <a:r>
                  <a:rPr lang="en-US" altLang="ja-JP" sz="2400" dirty="0"/>
                  <a:t> </a:t>
                </a:r>
              </a:p>
              <a:p>
                <a:r>
                  <a:rPr lang="en-US" altLang="ja-JP" sz="2400" i="1" dirty="0"/>
                  <a:t>   </a:t>
                </a:r>
                <a:r>
                  <a:rPr lang="en-US" altLang="ja-JP" sz="2400" i="1" dirty="0" err="1"/>
                  <a:t>I</a:t>
                </a:r>
                <a:r>
                  <a:rPr lang="en-US" altLang="ja-JP" sz="2400" i="1" baseline="-25000" dirty="0" err="1"/>
                  <a:t>z</a:t>
                </a:r>
                <a:r>
                  <a:rPr lang="ja-JP" altLang="en-US" sz="2400" i="1" baseline="-25000" dirty="0"/>
                  <a:t> </a:t>
                </a:r>
                <a:r>
                  <a:rPr lang="en-US" altLang="ja-JP" sz="2400" i="1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ja-JP" sz="2400" i="1" dirty="0"/>
                          <m:t>dI</m:t>
                        </m:r>
                        <m:r>
                          <m:rPr>
                            <m:nor/>
                          </m:rPr>
                          <a:rPr lang="en-US" altLang="ja-JP" sz="2400" i="1" baseline="-25000" dirty="0"/>
                          <m:t>z</m:t>
                        </m:r>
                      </m:e>
                    </m:nary>
                  </m:oMath>
                </a14:m>
                <a:r>
                  <a:rPr lang="en-US" altLang="ja-JP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400" i="1" dirty="0"/>
                          <m:t>dm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nary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D1E6347-EB9F-45A7-9CE9-344B66673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98" y="4135363"/>
                <a:ext cx="6825247" cy="1466812"/>
              </a:xfrm>
              <a:prstGeom prst="rect">
                <a:avLst/>
              </a:prstGeom>
              <a:blipFill>
                <a:blip r:embed="rId4"/>
                <a:stretch>
                  <a:fillRect l="-1339" t="-50207" b="-361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8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</a:t>
            </a:r>
            <a:r>
              <a:rPr lang="ja-JP" altLang="en-US" dirty="0"/>
              <a:t>章</a:t>
            </a:r>
            <a:r>
              <a:rPr kumimoji="1" lang="ja-JP" altLang="en-US" dirty="0"/>
              <a:t>　 剛体の運動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大きさをもつ剛体の運動を考える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sz="2800" dirty="0"/>
              <a:t>剛体とは</a:t>
            </a:r>
            <a:r>
              <a:rPr lang="en-US" altLang="ja-JP" sz="2800" dirty="0"/>
              <a:t>: </a:t>
            </a:r>
            <a:r>
              <a:rPr lang="ja-JP" altLang="en-US" sz="2800" dirty="0"/>
              <a:t>大きさを持ち、変形しない物体</a:t>
            </a:r>
            <a:endParaRPr lang="en-US" altLang="ja-JP" sz="2800" dirty="0"/>
          </a:p>
          <a:p>
            <a:pPr marL="893763" lvl="1" indent="-357188">
              <a:buNone/>
            </a:pPr>
            <a:r>
              <a:rPr lang="en-US" altLang="ja-JP" sz="2800" dirty="0"/>
              <a:t>	</a:t>
            </a:r>
            <a:r>
              <a:rPr lang="ja-JP" altLang="en-US" sz="2800" dirty="0"/>
              <a:t>つまり「変形」はここでは扱わない</a:t>
            </a:r>
            <a:r>
              <a:rPr lang="en-US" altLang="ja-JP" sz="2800" dirty="0"/>
              <a:t> (</a:t>
            </a:r>
            <a:r>
              <a:rPr lang="ja-JP" altLang="en-US" sz="2800" dirty="0"/>
              <a:t>構造力学や材料力学で扱う</a:t>
            </a:r>
            <a:r>
              <a:rPr lang="en-US" altLang="ja-JP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025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5D6CA1-6BE9-4917-A7E8-018147AF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7"/>
            <a:ext cx="10515600" cy="1325563"/>
          </a:xfrm>
        </p:spPr>
        <p:txBody>
          <a:bodyPr/>
          <a:lstStyle/>
          <a:p>
            <a:r>
              <a:rPr lang="ja-JP" altLang="en-US" dirty="0"/>
              <a:t>剛体の慣性モーメント　</a:t>
            </a:r>
            <a:r>
              <a:rPr lang="en-US" altLang="ja-JP" dirty="0"/>
              <a:t>(4) </a:t>
            </a:r>
            <a:r>
              <a:rPr lang="ja-JP" altLang="en-US" dirty="0"/>
              <a:t>円板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486791E-83C5-4504-8492-6C4ED1E0D2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874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/>
                  <a:t>円板は薄く、</a:t>
                </a:r>
                <a:r>
                  <a:rPr lang="ja-JP" altLang="en-US" dirty="0"/>
                  <a:t>半径を</a:t>
                </a:r>
                <a:r>
                  <a:rPr lang="en-US" altLang="ja-JP" i="1" dirty="0"/>
                  <a:t>a</a:t>
                </a:r>
                <a:r>
                  <a:rPr lang="ja-JP" altLang="en-US" i="1" dirty="0"/>
                  <a:t>、</a:t>
                </a:r>
                <a:r>
                  <a:rPr kumimoji="1" lang="ja-JP" altLang="en-US" dirty="0"/>
                  <a:t>面</a:t>
                </a:r>
                <a:r>
                  <a:rPr lang="ja-JP" altLang="en-US" dirty="0"/>
                  <a:t>密度を</a:t>
                </a:r>
                <a:r>
                  <a:rPr lang="en-US" altLang="ja-JP" i="1" dirty="0"/>
                  <a:t>ρ</a:t>
                </a:r>
                <a:r>
                  <a:rPr kumimoji="1" lang="ja-JP" altLang="en-US" dirty="0"/>
                  <a:t>とする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(</a:t>
                </a:r>
                <a:r>
                  <a:rPr lang="ja-JP" altLang="en-US" dirty="0"/>
                  <a:t>円板の質量</a:t>
                </a:r>
                <a:r>
                  <a:rPr lang="en-US" altLang="ja-JP" i="1" dirty="0"/>
                  <a:t>M</a:t>
                </a:r>
                <a:r>
                  <a:rPr lang="ja-JP" altLang="en-US" dirty="0"/>
                  <a:t>を使えば </a:t>
                </a:r>
                <a:r>
                  <a:rPr lang="en-US" altLang="ja-JP" i="1" dirty="0"/>
                  <a:t>ρ</a:t>
                </a:r>
                <a:r>
                  <a:rPr lang="ja-JP" altLang="en-US" i="1" dirty="0"/>
                  <a:t> </a:t>
                </a:r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/>
                  <a:t>半径</a:t>
                </a:r>
                <a:r>
                  <a:rPr kumimoji="1" lang="en-US" altLang="ja-JP" i="1" dirty="0"/>
                  <a:t>r</a:t>
                </a:r>
                <a:r>
                  <a:rPr kumimoji="1" lang="ja-JP" altLang="en-US" dirty="0"/>
                  <a:t>と</a:t>
                </a:r>
                <a:r>
                  <a:rPr kumimoji="1" lang="en-US" altLang="ja-JP" i="1" dirty="0" err="1"/>
                  <a:t>r</a:t>
                </a:r>
                <a:r>
                  <a:rPr kumimoji="1" lang="en-US" altLang="ja-JP" dirty="0" err="1"/>
                  <a:t>+</a:t>
                </a:r>
                <a:r>
                  <a:rPr kumimoji="1" lang="en-US" altLang="ja-JP" i="1" dirty="0" err="1"/>
                  <a:t>dr</a:t>
                </a:r>
                <a:r>
                  <a:rPr kumimoji="1" lang="ja-JP" altLang="en-US" dirty="0"/>
                  <a:t>で囲まれた微小な円環部分を考える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/>
                  <a:t>この部分の質量</a:t>
                </a:r>
                <a:r>
                  <a:rPr kumimoji="1" lang="en-US" altLang="ja-JP" i="1" dirty="0"/>
                  <a:t>dm</a:t>
                </a:r>
                <a:r>
                  <a:rPr lang="ja-JP" altLang="en-US" i="1" dirty="0"/>
                  <a:t> </a:t>
                </a:r>
                <a:r>
                  <a:rPr kumimoji="1" lang="en-US" altLang="ja-JP" dirty="0"/>
                  <a:t>= </a:t>
                </a:r>
                <a:r>
                  <a:rPr kumimoji="1" lang="en-US" altLang="ja-JP" i="1" dirty="0"/>
                  <a:t>ρ</a:t>
                </a:r>
                <a:r>
                  <a:rPr kumimoji="1" lang="en-US" altLang="ja-JP" dirty="0"/>
                  <a:t>(2π</a:t>
                </a:r>
                <a:r>
                  <a:rPr kumimoji="1" lang="en-US" altLang="ja-JP" i="1" dirty="0"/>
                  <a:t>r</a:t>
                </a:r>
                <a:r>
                  <a:rPr kumimoji="1" lang="en-US" altLang="ja-JP" dirty="0"/>
                  <a:t>)</a:t>
                </a:r>
                <a:r>
                  <a:rPr kumimoji="1" lang="en-US" altLang="ja-JP" i="1" dirty="0" err="1"/>
                  <a:t>dr</a:t>
                </a:r>
                <a:r>
                  <a:rPr kumimoji="1" lang="en-US" altLang="ja-JP" i="1" dirty="0"/>
                  <a:t> </a:t>
                </a:r>
                <a:r>
                  <a:rPr kumimoji="1" lang="ja-JP" altLang="en-US" dirty="0"/>
                  <a:t>とみなせる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この部分の慣性モーメント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kumimoji="1" lang="en-US" altLang="ja-JP" i="1" dirty="0" err="1"/>
                  <a:t>dI</a:t>
                </a:r>
                <a:r>
                  <a:rPr kumimoji="1" lang="en-US" altLang="ja-JP" baseline="-25000" dirty="0" err="1"/>
                  <a:t>z</a:t>
                </a:r>
                <a:r>
                  <a:rPr kumimoji="1" lang="en-US" altLang="ja-JP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𝑑𝑚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dirty="0"/>
                  <a:t>(2π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/>
                  <a:t>)</a:t>
                </a:r>
                <a:r>
                  <a:rPr lang="en-US" altLang="ja-JP" i="1" dirty="0" err="1"/>
                  <a:t>dr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i="1" dirty="0" err="1"/>
                  <a:t>dr</a:t>
                </a:r>
                <a:r>
                  <a:rPr lang="en-US" altLang="ja-JP" i="1" dirty="0"/>
                  <a:t> </a:t>
                </a:r>
              </a:p>
              <a:p>
                <a:pPr marL="0" indent="0">
                  <a:buNone/>
                </a:pPr>
                <a:r>
                  <a:rPr kumimoji="1" lang="ja-JP" altLang="en-US" dirty="0"/>
                  <a:t>これから </a:t>
                </a:r>
                <a:r>
                  <a:rPr lang="en-US" altLang="ja-JP" i="1" dirty="0" err="1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𝑑𝐼𝑧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ja-JP" i="1" dirty="0" err="1"/>
                              <m:t>dr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en-US" altLang="ja-JP" dirty="0"/>
                  <a:t>)  =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486791E-83C5-4504-8492-6C4ED1E0D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87409"/>
              </a:xfrm>
              <a:blipFill>
                <a:blip r:embed="rId2"/>
                <a:stretch>
                  <a:fillRect l="-1217" t="-24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C400699-9FB9-4007-8DE9-1164010E83B5}"/>
              </a:ext>
            </a:extLst>
          </p:cNvPr>
          <p:cNvGrpSpPr/>
          <p:nvPr/>
        </p:nvGrpSpPr>
        <p:grpSpPr>
          <a:xfrm>
            <a:off x="9155349" y="2889297"/>
            <a:ext cx="2198451" cy="2042808"/>
            <a:chOff x="8210145" y="2947481"/>
            <a:chExt cx="2198451" cy="204280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CDEF63B8-8227-464E-B31C-63EC0239CED8}"/>
                </a:ext>
              </a:extLst>
            </p:cNvPr>
            <p:cNvSpPr/>
            <p:nvPr/>
          </p:nvSpPr>
          <p:spPr>
            <a:xfrm>
              <a:off x="8210145" y="2947481"/>
              <a:ext cx="2198451" cy="20428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0F9D2D18-B5CE-4CB9-B045-9EBA893AEFA6}"/>
                </a:ext>
              </a:extLst>
            </p:cNvPr>
            <p:cNvSpPr/>
            <p:nvPr/>
          </p:nvSpPr>
          <p:spPr>
            <a:xfrm>
              <a:off x="8587902" y="3266872"/>
              <a:ext cx="1442936" cy="140402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AE1BF490-A577-427C-92C0-DC98797D4D05}"/>
                </a:ext>
              </a:extLst>
            </p:cNvPr>
            <p:cNvSpPr/>
            <p:nvPr/>
          </p:nvSpPr>
          <p:spPr>
            <a:xfrm>
              <a:off x="8774348" y="3429000"/>
              <a:ext cx="1099225" cy="1065179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和接合 6">
              <a:extLst>
                <a:ext uri="{FF2B5EF4-FFF2-40B4-BE49-F238E27FC236}">
                  <a16:creationId xmlns:a16="http://schemas.microsoft.com/office/drawing/2014/main" id="{DBE8B7B6-64EF-4D59-B47A-5D7DC02F8590}"/>
                </a:ext>
              </a:extLst>
            </p:cNvPr>
            <p:cNvSpPr/>
            <p:nvPr/>
          </p:nvSpPr>
          <p:spPr>
            <a:xfrm>
              <a:off x="9255866" y="3928336"/>
              <a:ext cx="136187" cy="145915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A64000A-E6C4-40DE-A53A-C6B9482779CF}"/>
                </a:ext>
              </a:extLst>
            </p:cNvPr>
            <p:cNvSpPr txBox="1"/>
            <p:nvPr/>
          </p:nvSpPr>
          <p:spPr>
            <a:xfrm>
              <a:off x="9191015" y="3568732"/>
              <a:ext cx="286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z</a:t>
              </a:r>
              <a:endParaRPr kumimoji="1" lang="ja-JP" altLang="en-US" dirty="0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ED242F8F-61A4-44B5-925A-1CD4FB30EFD0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H="1">
              <a:off x="8396591" y="3949705"/>
              <a:ext cx="975518" cy="56977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518BE0D-1E98-47C2-87E2-308303DFCA18}"/>
                </a:ext>
              </a:extLst>
            </p:cNvPr>
            <p:cNvSpPr txBox="1"/>
            <p:nvPr/>
          </p:nvSpPr>
          <p:spPr>
            <a:xfrm>
              <a:off x="8326876" y="4075719"/>
              <a:ext cx="33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/>
                <a:t>a</a:t>
              </a:r>
              <a:endParaRPr kumimoji="1" lang="ja-JP" altLang="en-US" i="1" dirty="0"/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5F99DB49-F82F-4576-BF58-4C0FC541C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263" y="3996005"/>
              <a:ext cx="530033" cy="5288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1C8C8663-BA38-4394-9ED6-FD0FCF496478}"/>
                </a:ext>
              </a:extLst>
            </p:cNvPr>
            <p:cNvCxnSpPr>
              <a:cxnSpLocks/>
            </p:cNvCxnSpPr>
            <p:nvPr/>
          </p:nvCxnSpPr>
          <p:spPr>
            <a:xfrm>
              <a:off x="9873571" y="4001293"/>
              <a:ext cx="177369" cy="2623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8E55076-BFFD-49B8-89B3-CA69947F616A}"/>
                </a:ext>
              </a:extLst>
            </p:cNvPr>
            <p:cNvSpPr txBox="1"/>
            <p:nvPr/>
          </p:nvSpPr>
          <p:spPr>
            <a:xfrm>
              <a:off x="9553278" y="366491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/>
                <a:t>r</a:t>
              </a:r>
              <a:endParaRPr kumimoji="1" lang="ja-JP" altLang="en-US" i="1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EFEA4E3-E04B-4AF9-8D74-40BFA2E66899}"/>
                </a:ext>
              </a:extLst>
            </p:cNvPr>
            <p:cNvSpPr/>
            <p:nvPr/>
          </p:nvSpPr>
          <p:spPr>
            <a:xfrm>
              <a:off x="9764576" y="3652265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 err="1"/>
                <a:t>dr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38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D71243-B8FE-4CC2-A0D6-71B0DFF4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347"/>
            <a:ext cx="8171985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断面半径</a:t>
            </a:r>
            <a:r>
              <a:rPr lang="en-US" altLang="ja-JP" i="1" dirty="0"/>
              <a:t>a</a:t>
            </a:r>
            <a:r>
              <a:rPr lang="en-US" altLang="ja-JP" dirty="0"/>
              <a:t>, </a:t>
            </a:r>
            <a:r>
              <a:rPr lang="ja-JP" altLang="en-US" dirty="0"/>
              <a:t>高さ</a:t>
            </a:r>
            <a:r>
              <a:rPr lang="en-US" altLang="ja-JP" i="1" dirty="0"/>
              <a:t>ℓ</a:t>
            </a:r>
            <a:r>
              <a:rPr lang="ja-JP" altLang="en-US" dirty="0"/>
              <a:t>の</a:t>
            </a:r>
            <a:r>
              <a:rPr kumimoji="1" lang="ja-JP" altLang="en-US" dirty="0"/>
              <a:t>円柱。その中心点</a:t>
            </a:r>
            <a:r>
              <a:rPr kumimoji="1" lang="en-US" altLang="ja-JP" dirty="0"/>
              <a:t>O</a:t>
            </a:r>
            <a:r>
              <a:rPr kumimoji="1" lang="ja-JP" altLang="en-US" dirty="0"/>
              <a:t>を原点とし、中心軸方向に</a:t>
            </a:r>
            <a:r>
              <a:rPr kumimoji="1" lang="en-US" altLang="ja-JP" dirty="0"/>
              <a:t>z</a:t>
            </a:r>
            <a:r>
              <a:rPr kumimoji="1" lang="ja-JP" altLang="en-US" dirty="0"/>
              <a:t>軸を取って考える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質量</a:t>
            </a:r>
            <a:r>
              <a:rPr lang="en-US" altLang="ja-JP" i="1" dirty="0"/>
              <a:t>dm</a:t>
            </a:r>
            <a:r>
              <a:rPr lang="ja-JP" altLang="en-US" dirty="0"/>
              <a:t>、半径</a:t>
            </a:r>
            <a:r>
              <a:rPr lang="en-US" altLang="ja-JP" i="1" dirty="0"/>
              <a:t>a</a:t>
            </a:r>
            <a:r>
              <a:rPr lang="ja-JP" altLang="en-US" dirty="0"/>
              <a:t>の円板の集まりに分割して考える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(4)</a:t>
            </a:r>
            <a:r>
              <a:rPr kumimoji="1" lang="ja-JP" altLang="en-US" dirty="0"/>
              <a:t>から、この薄い円板の慣性モーメント</a:t>
            </a:r>
            <a:r>
              <a:rPr kumimoji="1" lang="en-US" altLang="ja-JP" i="1" dirty="0" err="1"/>
              <a:t>dI</a:t>
            </a:r>
            <a:r>
              <a:rPr kumimoji="1" lang="en-US" altLang="ja-JP" baseline="-25000" dirty="0" err="1"/>
              <a:t>z</a:t>
            </a:r>
            <a:r>
              <a:rPr kumimoji="1" lang="ja-JP" altLang="en-US" dirty="0"/>
              <a:t>は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DA99259-2B7E-49EB-8334-6A7902294573}"/>
              </a:ext>
            </a:extLst>
          </p:cNvPr>
          <p:cNvSpPr txBox="1">
            <a:spLocks/>
          </p:cNvSpPr>
          <p:nvPr/>
        </p:nvSpPr>
        <p:spPr>
          <a:xfrm>
            <a:off x="838200" y="1449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剛体の慣性モーメント　</a:t>
            </a:r>
            <a:r>
              <a:rPr lang="en-US" altLang="ja-JP" dirty="0"/>
              <a:t>(5) </a:t>
            </a:r>
            <a:r>
              <a:rPr lang="ja-JP" altLang="en-US" dirty="0"/>
              <a:t>円柱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2A2F2B7-4779-4D8F-A50C-6E2572BDCD55}"/>
              </a:ext>
            </a:extLst>
          </p:cNvPr>
          <p:cNvSpPr/>
          <p:nvPr/>
        </p:nvSpPr>
        <p:spPr>
          <a:xfrm>
            <a:off x="9835376" y="2062976"/>
            <a:ext cx="1672683" cy="579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8A6ED4C-DAE3-4F5A-9404-BBA63D33BBAE}"/>
              </a:ext>
            </a:extLst>
          </p:cNvPr>
          <p:cNvSpPr/>
          <p:nvPr/>
        </p:nvSpPr>
        <p:spPr>
          <a:xfrm>
            <a:off x="9835376" y="3772830"/>
            <a:ext cx="1672683" cy="579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B389A17-1038-43C5-ADA1-F3A4EF0BFA1C}"/>
              </a:ext>
            </a:extLst>
          </p:cNvPr>
          <p:cNvSpPr/>
          <p:nvPr/>
        </p:nvSpPr>
        <p:spPr>
          <a:xfrm>
            <a:off x="9835375" y="2795238"/>
            <a:ext cx="1672683" cy="5798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D6AA944-B641-4BC8-B23A-62DB51D9D126}"/>
              </a:ext>
            </a:extLst>
          </p:cNvPr>
          <p:cNvCxnSpPr>
            <a:stCxn id="7" idx="2"/>
            <a:endCxn id="8" idx="2"/>
          </p:cNvCxnSpPr>
          <p:nvPr/>
        </p:nvCxnSpPr>
        <p:spPr>
          <a:xfrm>
            <a:off x="9835376" y="2352908"/>
            <a:ext cx="0" cy="170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776C051-A453-4EE9-A8B6-D022BB134636}"/>
              </a:ext>
            </a:extLst>
          </p:cNvPr>
          <p:cNvCxnSpPr/>
          <p:nvPr/>
        </p:nvCxnSpPr>
        <p:spPr>
          <a:xfrm>
            <a:off x="11508058" y="2310162"/>
            <a:ext cx="0" cy="170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1AEB431-A628-4CBF-BE1E-EBD182151A22}"/>
              </a:ext>
            </a:extLst>
          </p:cNvPr>
          <p:cNvCxnSpPr/>
          <p:nvPr/>
        </p:nvCxnSpPr>
        <p:spPr>
          <a:xfrm flipV="1">
            <a:off x="10671716" y="1628078"/>
            <a:ext cx="0" cy="7248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99359C4-5558-4D77-91D5-F7A44C6ED429}"/>
              </a:ext>
            </a:extLst>
          </p:cNvPr>
          <p:cNvCxnSpPr>
            <a:stCxn id="8" idx="4"/>
          </p:cNvCxnSpPr>
          <p:nvPr/>
        </p:nvCxnSpPr>
        <p:spPr>
          <a:xfrm flipH="1">
            <a:off x="10671716" y="4352693"/>
            <a:ext cx="2" cy="408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47AC365-AF89-46A4-A029-F02CE3901F74}"/>
              </a:ext>
            </a:extLst>
          </p:cNvPr>
          <p:cNvCxnSpPr>
            <a:cxnSpLocks/>
            <a:endCxn id="7" idx="6"/>
          </p:cNvCxnSpPr>
          <p:nvPr/>
        </p:nvCxnSpPr>
        <p:spPr>
          <a:xfrm>
            <a:off x="10671716" y="2310163"/>
            <a:ext cx="836343" cy="4274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CD2B52A-042F-4360-B658-65338C007C29}"/>
              </a:ext>
            </a:extLst>
          </p:cNvPr>
          <p:cNvSpPr txBox="1"/>
          <p:nvPr/>
        </p:nvSpPr>
        <p:spPr>
          <a:xfrm>
            <a:off x="10924517" y="2227042"/>
            <a:ext cx="3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a</a:t>
            </a:r>
            <a:endParaRPr kumimoji="1" lang="ja-JP" altLang="en-US" i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551663-5861-4414-A503-F67BDAF64C74}"/>
              </a:ext>
            </a:extLst>
          </p:cNvPr>
          <p:cNvSpPr txBox="1"/>
          <p:nvPr/>
        </p:nvSpPr>
        <p:spPr>
          <a:xfrm>
            <a:off x="9257410" y="3165089"/>
            <a:ext cx="3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ℓ</a:t>
            </a:r>
            <a:endParaRPr kumimoji="1" lang="ja-JP" altLang="en-US" i="1" dirty="0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793DECF-5E2B-4703-9E3F-1925AD038361}"/>
              </a:ext>
            </a:extLst>
          </p:cNvPr>
          <p:cNvSpPr/>
          <p:nvPr/>
        </p:nvSpPr>
        <p:spPr>
          <a:xfrm>
            <a:off x="9566669" y="2400559"/>
            <a:ext cx="243615" cy="1706137"/>
          </a:xfrm>
          <a:custGeom>
            <a:avLst/>
            <a:gdLst>
              <a:gd name="connsiteX0" fmla="*/ 221313 w 243615"/>
              <a:gd name="connsiteY0" fmla="*/ 0 h 1706137"/>
              <a:gd name="connsiteX1" fmla="*/ 20591 w 243615"/>
              <a:gd name="connsiteY1" fmla="*/ 802888 h 1706137"/>
              <a:gd name="connsiteX2" fmla="*/ 31742 w 243615"/>
              <a:gd name="connsiteY2" fmla="*/ 1070517 h 1706137"/>
              <a:gd name="connsiteX3" fmla="*/ 243615 w 243615"/>
              <a:gd name="connsiteY3" fmla="*/ 1706137 h 1706137"/>
              <a:gd name="connsiteX4" fmla="*/ 243615 w 243615"/>
              <a:gd name="connsiteY4" fmla="*/ 1706137 h 170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15" h="1706137">
                <a:moveTo>
                  <a:pt x="221313" y="0"/>
                </a:moveTo>
                <a:cubicBezTo>
                  <a:pt x="136749" y="312234"/>
                  <a:pt x="52186" y="624469"/>
                  <a:pt x="20591" y="802888"/>
                </a:cubicBezTo>
                <a:cubicBezTo>
                  <a:pt x="-11004" y="981308"/>
                  <a:pt x="-5429" y="919976"/>
                  <a:pt x="31742" y="1070517"/>
                </a:cubicBezTo>
                <a:cubicBezTo>
                  <a:pt x="68913" y="1221059"/>
                  <a:pt x="243615" y="1706137"/>
                  <a:pt x="243615" y="1706137"/>
                </a:cubicBezTo>
                <a:lnTo>
                  <a:pt x="243615" y="1706137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087F23-3DE7-48F0-A1B2-43591527CE20}"/>
              </a:ext>
            </a:extLst>
          </p:cNvPr>
          <p:cNvSpPr txBox="1"/>
          <p:nvPr/>
        </p:nvSpPr>
        <p:spPr>
          <a:xfrm>
            <a:off x="10506346" y="1286197"/>
            <a:ext cx="3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z</a:t>
            </a:r>
            <a:endParaRPr kumimoji="1" lang="ja-JP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5FC27F1-E500-44BF-9EBD-FCCBA1160E67}"/>
                  </a:ext>
                </a:extLst>
              </p:cNvPr>
              <p:cNvSpPr txBox="1"/>
              <p:nvPr/>
            </p:nvSpPr>
            <p:spPr>
              <a:xfrm>
                <a:off x="1216564" y="4073666"/>
                <a:ext cx="7113397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i="1" dirty="0"/>
                  <a:t>dI</a:t>
                </a:r>
                <a:r>
                  <a:rPr lang="en-US" altLang="ja-JP" sz="3200" baseline="-25000" dirty="0" err="1"/>
                  <a:t>z</a:t>
                </a:r>
                <a:r>
                  <a:rPr lang="en-US" altLang="ja-JP" sz="3200" baseline="-25000" dirty="0"/>
                  <a:t> </a:t>
                </a:r>
                <a:r>
                  <a:rPr lang="en-US" altLang="ja-JP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5FC27F1-E500-44BF-9EBD-FCCBA1160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564" y="4073666"/>
                <a:ext cx="7113397" cy="787716"/>
              </a:xfrm>
              <a:prstGeom prst="rect">
                <a:avLst/>
              </a:prstGeom>
              <a:blipFill>
                <a:blip r:embed="rId2"/>
                <a:stretch>
                  <a:fillRect l="-2230"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EF70A5D-1721-4129-A533-48610C8B4772}"/>
                  </a:ext>
                </a:extLst>
              </p:cNvPr>
              <p:cNvSpPr txBox="1"/>
              <p:nvPr/>
            </p:nvSpPr>
            <p:spPr>
              <a:xfrm>
                <a:off x="838200" y="4949022"/>
                <a:ext cx="9681886" cy="135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/>
                  <a:t>この積分を求める</a:t>
                </a:r>
                <a:r>
                  <a:rPr lang="en-US" altLang="ja-JP" sz="3200" dirty="0"/>
                  <a:t>: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</m:nary>
                  </m:oMath>
                </a14:m>
                <a:r>
                  <a:rPr lang="en-US" altLang="ja-JP" sz="3200" i="1" dirty="0"/>
                  <a:t>=M </a:t>
                </a:r>
                <a:r>
                  <a:rPr lang="ja-JP" altLang="en-US" sz="3200" dirty="0"/>
                  <a:t>を用いる</a:t>
                </a:r>
                <a:r>
                  <a:rPr lang="en-US" altLang="ja-JP" sz="3200" dirty="0"/>
                  <a:t>)</a:t>
                </a:r>
              </a:p>
              <a:p>
                <a:r>
                  <a:rPr lang="en-US" altLang="ja-JP" sz="3200" i="1" dirty="0"/>
                  <a:t>       </a:t>
                </a:r>
                <a:r>
                  <a:rPr lang="en-US" altLang="ja-JP" sz="3200" i="1" dirty="0" err="1"/>
                  <a:t>I</a:t>
                </a:r>
                <a:r>
                  <a:rPr lang="en-US" altLang="ja-JP" sz="3200" baseline="-25000" dirty="0" err="1"/>
                  <a:t>z</a:t>
                </a:r>
                <a:r>
                  <a:rPr lang="en-US" altLang="ja-JP" sz="3200" baseline="-25000" dirty="0"/>
                  <a:t> </a:t>
                </a:r>
                <a:r>
                  <a:rPr lang="en-US" altLang="ja-JP" sz="32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ja-JP" sz="3200" i="1" dirty="0"/>
                          <m:t>dI</m:t>
                        </m:r>
                        <m:r>
                          <m:rPr>
                            <m:nor/>
                          </m:rPr>
                          <a:rPr lang="en-US" altLang="ja-JP" sz="3200" baseline="-25000" dirty="0"/>
                          <m:t>z</m:t>
                        </m:r>
                      </m:e>
                    </m:nary>
                  </m:oMath>
                </a14:m>
                <a:r>
                  <a:rPr lang="en-US" altLang="ja-JP" sz="3200" baseline="-25000" dirty="0"/>
                  <a:t> </a:t>
                </a:r>
                <a:r>
                  <a:rPr lang="en-US" altLang="ja-JP" sz="32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</m:nary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ja-JP" altLang="en-US" sz="3200" dirty="0"/>
                  <a:t>　</a:t>
                </a:r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EF70A5D-1721-4129-A533-48610C8B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49022"/>
                <a:ext cx="9681886" cy="1356333"/>
              </a:xfrm>
              <a:prstGeom prst="rect">
                <a:avLst/>
              </a:prstGeom>
              <a:blipFill>
                <a:blip r:embed="rId3"/>
                <a:stretch>
                  <a:fillRect l="-1637" t="-7207" b="-5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9233EF-3A9C-401D-AB27-9821E4529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0530"/>
                <a:ext cx="7656322" cy="48874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ja-JP" altLang="en-US" dirty="0"/>
                  <a:t>密度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ja-JP" altLang="en-US" dirty="0"/>
                  <a:t>、半径</a:t>
                </a:r>
                <a:r>
                  <a:rPr lang="en-US" altLang="ja-JP" i="1" dirty="0"/>
                  <a:t>a</a:t>
                </a:r>
                <a:r>
                  <a:rPr lang="ja-JP" altLang="en-US" dirty="0"/>
                  <a:t>の球に対し、その中心点</a:t>
                </a:r>
                <a:r>
                  <a:rPr lang="en-US" altLang="ja-JP" dirty="0"/>
                  <a:t>O</a:t>
                </a:r>
                <a:r>
                  <a:rPr lang="ja-JP" altLang="en-US" dirty="0"/>
                  <a:t>を原点とする座標系をとる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右図のように位置</a:t>
                </a:r>
                <a:r>
                  <a:rPr lang="en-US" altLang="ja-JP" i="1" dirty="0"/>
                  <a:t>z</a:t>
                </a:r>
                <a:r>
                  <a:rPr lang="ja-JP" altLang="en-US" dirty="0"/>
                  <a:t>、厚さ</a:t>
                </a:r>
                <a:r>
                  <a:rPr lang="en-US" altLang="ja-JP" i="1" dirty="0" err="1"/>
                  <a:t>dz</a:t>
                </a:r>
                <a:r>
                  <a:rPr lang="ja-JP" altLang="en-US" dirty="0"/>
                  <a:t>、半径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ja-JP" altLang="en-US" dirty="0"/>
                  <a:t>の円板を考える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その質量 </a:t>
                </a:r>
                <a:r>
                  <a:rPr lang="en-US" altLang="ja-JP" i="1" dirty="0"/>
                  <a:t>dm</a:t>
                </a:r>
                <a:r>
                  <a:rPr lang="en-US" altLang="ja-JP" dirty="0"/>
                  <a:t>=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𝜋𝜌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lang="ja-JP" altLang="en-US" b="0" dirty="0"/>
                  <a:t>その部分の慣性モーメント </a:t>
                </a:r>
                <a:endParaRPr lang="en-US" altLang="ja-JP" b="0" dirty="0"/>
              </a:p>
              <a:p>
                <a:pPr marL="0" indent="0">
                  <a:buNone/>
                </a:pPr>
                <a:r>
                  <a:rPr lang="en-US" altLang="ja-JP" i="1" dirty="0"/>
                  <a:t>	</a:t>
                </a:r>
                <a:r>
                  <a:rPr lang="en-US" altLang="ja-JP" i="1" dirty="0" err="1"/>
                  <a:t>dI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i="1" dirty="0"/>
                  <a:t>dm=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𝜋𝜌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altLang="ja-JP" b="0" i="1" dirty="0"/>
              </a:p>
              <a:p>
                <a:pPr marL="0" indent="0">
                  <a:buNone/>
                </a:pPr>
                <a:r>
                  <a:rPr lang="ja-JP" altLang="en-US" dirty="0"/>
                  <a:t>これらの積分を考えると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  </a:t>
                </a:r>
                <a:r>
                  <a:rPr lang="en-US" altLang="ja-JP" i="1" dirty="0" err="1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ja-JP" i="1" dirty="0"/>
                          <m:t>dI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z</m:t>
                        </m:r>
                      </m:e>
                    </m:nary>
                  </m:oMath>
                </a14:m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nary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ここで</a:t>
                </a:r>
                <a:r>
                  <a:rPr lang="en-US" altLang="ja-JP" i="1" dirty="0"/>
                  <a:t>M</a:t>
                </a:r>
                <a:r>
                  <a:rPr lang="en-US" altLang="ja-JP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を用いると</a:t>
                </a:r>
                <a:r>
                  <a:rPr lang="en-US" altLang="ja-JP" i="1" dirty="0" err="1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/>
                  <a:t> 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9233EF-3A9C-401D-AB27-9821E452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0530"/>
                <a:ext cx="7656322" cy="4887408"/>
              </a:xfrm>
              <a:blipFill>
                <a:blip r:embed="rId2"/>
                <a:stretch>
                  <a:fillRect l="-1434" t="-29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1">
            <a:extLst>
              <a:ext uri="{FF2B5EF4-FFF2-40B4-BE49-F238E27FC236}">
                <a16:creationId xmlns:a16="http://schemas.microsoft.com/office/drawing/2014/main" id="{76C06DA0-53F4-419F-AF44-6974077D6190}"/>
              </a:ext>
            </a:extLst>
          </p:cNvPr>
          <p:cNvSpPr txBox="1">
            <a:spLocks/>
          </p:cNvSpPr>
          <p:nvPr/>
        </p:nvSpPr>
        <p:spPr>
          <a:xfrm>
            <a:off x="838200" y="1449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剛体の慣性モーメント　</a:t>
            </a:r>
            <a:r>
              <a:rPr lang="en-US" altLang="ja-JP" dirty="0"/>
              <a:t>(6) </a:t>
            </a:r>
            <a:r>
              <a:rPr lang="ja-JP" altLang="en-US" dirty="0"/>
              <a:t>球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C7CFB46-C345-4DB8-8A66-E7F2470506AA}"/>
              </a:ext>
            </a:extLst>
          </p:cNvPr>
          <p:cNvSpPr/>
          <p:nvPr/>
        </p:nvSpPr>
        <p:spPr>
          <a:xfrm>
            <a:off x="9007425" y="2419815"/>
            <a:ext cx="2163336" cy="2085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E542919-B1C1-483A-A4F4-1A050BEE7D77}"/>
              </a:ext>
            </a:extLst>
          </p:cNvPr>
          <p:cNvCxnSpPr/>
          <p:nvPr/>
        </p:nvCxnSpPr>
        <p:spPr>
          <a:xfrm flipV="1">
            <a:off x="10089094" y="1712083"/>
            <a:ext cx="0" cy="6954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7C261C-5042-4B15-AC0B-C3540E7C0833}"/>
              </a:ext>
            </a:extLst>
          </p:cNvPr>
          <p:cNvCxnSpPr/>
          <p:nvPr/>
        </p:nvCxnSpPr>
        <p:spPr>
          <a:xfrm>
            <a:off x="10089094" y="3516395"/>
            <a:ext cx="11137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A7CD741-DA77-45A5-A0A1-F2C197368E91}"/>
              </a:ext>
            </a:extLst>
          </p:cNvPr>
          <p:cNvCxnSpPr>
            <a:cxnSpLocks/>
          </p:cNvCxnSpPr>
          <p:nvPr/>
        </p:nvCxnSpPr>
        <p:spPr>
          <a:xfrm flipH="1">
            <a:off x="9584520" y="3504316"/>
            <a:ext cx="504576" cy="6183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173973C-2758-432A-ADAD-D1D739C4D191}"/>
              </a:ext>
            </a:extLst>
          </p:cNvPr>
          <p:cNvCxnSpPr/>
          <p:nvPr/>
        </p:nvCxnSpPr>
        <p:spPr>
          <a:xfrm>
            <a:off x="11251580" y="3516395"/>
            <a:ext cx="70672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D18DC7C-7231-4779-9106-3D11528C52AF}"/>
              </a:ext>
            </a:extLst>
          </p:cNvPr>
          <p:cNvCxnSpPr>
            <a:cxnSpLocks/>
          </p:cNvCxnSpPr>
          <p:nvPr/>
        </p:nvCxnSpPr>
        <p:spPr>
          <a:xfrm flipH="1">
            <a:off x="9301622" y="4172454"/>
            <a:ext cx="258911" cy="33263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204BC7-111E-483C-96A0-CDACE93212BD}"/>
              </a:ext>
            </a:extLst>
          </p:cNvPr>
          <p:cNvSpPr txBox="1"/>
          <p:nvPr/>
        </p:nvSpPr>
        <p:spPr>
          <a:xfrm>
            <a:off x="14206124" y="2755670"/>
            <a:ext cx="295517" cy="37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a</a:t>
            </a:r>
            <a:endParaRPr kumimoji="1" lang="ja-JP" altLang="en-US" i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2AF323-CF21-4B5D-BB42-0FB63BF7DE3E}"/>
              </a:ext>
            </a:extLst>
          </p:cNvPr>
          <p:cNvSpPr txBox="1"/>
          <p:nvPr/>
        </p:nvSpPr>
        <p:spPr>
          <a:xfrm>
            <a:off x="9713580" y="3313497"/>
            <a:ext cx="32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E16225-91EE-478F-9350-256BC4ED6783}"/>
              </a:ext>
            </a:extLst>
          </p:cNvPr>
          <p:cNvSpPr txBox="1"/>
          <p:nvPr/>
        </p:nvSpPr>
        <p:spPr>
          <a:xfrm>
            <a:off x="10089094" y="1444236"/>
            <a:ext cx="4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z</a:t>
            </a:r>
            <a:endParaRPr lang="ja-JP" altLang="en-US" i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E3D3509-B76D-4995-B3AF-023BD139D009}"/>
              </a:ext>
            </a:extLst>
          </p:cNvPr>
          <p:cNvSpPr txBox="1"/>
          <p:nvPr/>
        </p:nvSpPr>
        <p:spPr>
          <a:xfrm>
            <a:off x="11618813" y="3516395"/>
            <a:ext cx="4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y</a:t>
            </a:r>
            <a:endParaRPr lang="ja-JP" altLang="en-US" i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682A34-BB83-4DFD-9C69-181F2E4683FA}"/>
              </a:ext>
            </a:extLst>
          </p:cNvPr>
          <p:cNvSpPr txBox="1"/>
          <p:nvPr/>
        </p:nvSpPr>
        <p:spPr>
          <a:xfrm>
            <a:off x="9217068" y="4505093"/>
            <a:ext cx="4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x</a:t>
            </a:r>
            <a:endParaRPr lang="ja-JP" altLang="en-US" i="1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4003617A-D747-4865-8115-DB60A49D8D9C}"/>
              </a:ext>
            </a:extLst>
          </p:cNvPr>
          <p:cNvSpPr/>
          <p:nvPr/>
        </p:nvSpPr>
        <p:spPr>
          <a:xfrm>
            <a:off x="9118720" y="2784412"/>
            <a:ext cx="1940746" cy="4324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A86501F-23D4-4A72-B70F-B90C71615A3F}"/>
              </a:ext>
            </a:extLst>
          </p:cNvPr>
          <p:cNvSpPr txBox="1"/>
          <p:nvPr/>
        </p:nvSpPr>
        <p:spPr>
          <a:xfrm>
            <a:off x="10118583" y="3133985"/>
            <a:ext cx="4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z</a:t>
            </a:r>
            <a:endParaRPr lang="ja-JP" altLang="en-US" i="1" dirty="0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C29C5AE-19DA-43C3-A54F-6336E39A5462}"/>
              </a:ext>
            </a:extLst>
          </p:cNvPr>
          <p:cNvSpPr/>
          <p:nvPr/>
        </p:nvSpPr>
        <p:spPr>
          <a:xfrm>
            <a:off x="9163742" y="2724825"/>
            <a:ext cx="1842392" cy="4324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927EBFF-4C3D-47E3-BD17-74C6AC34A7AA}"/>
              </a:ext>
            </a:extLst>
          </p:cNvPr>
          <p:cNvCxnSpPr>
            <a:cxnSpLocks/>
          </p:cNvCxnSpPr>
          <p:nvPr/>
        </p:nvCxnSpPr>
        <p:spPr>
          <a:xfrm>
            <a:off x="10076623" y="2976589"/>
            <a:ext cx="8315" cy="533653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7F9C6CE-5CBC-48F2-A690-BE4BAEF73791}"/>
              </a:ext>
            </a:extLst>
          </p:cNvPr>
          <p:cNvCxnSpPr>
            <a:cxnSpLocks/>
            <a:endCxn id="27" idx="6"/>
          </p:cNvCxnSpPr>
          <p:nvPr/>
        </p:nvCxnSpPr>
        <p:spPr>
          <a:xfrm>
            <a:off x="10137819" y="3000640"/>
            <a:ext cx="9216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4082D96-2EB8-401A-90A2-34F4A8AD47E8}"/>
                  </a:ext>
                </a:extLst>
              </p:cNvPr>
              <p:cNvSpPr txBox="1"/>
              <p:nvPr/>
            </p:nvSpPr>
            <p:spPr>
              <a:xfrm>
                <a:off x="10137819" y="2501691"/>
                <a:ext cx="1536415" cy="449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4082D96-2EB8-401A-90A2-34F4A8AD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819" y="2501691"/>
                <a:ext cx="1536415" cy="449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D8021BA-1290-40EA-BD6F-BAA6B8AD2C9C}"/>
              </a:ext>
            </a:extLst>
          </p:cNvPr>
          <p:cNvCxnSpPr/>
          <p:nvPr/>
        </p:nvCxnSpPr>
        <p:spPr>
          <a:xfrm>
            <a:off x="9018791" y="2875195"/>
            <a:ext cx="0" cy="18995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CA1242F-D3A4-4AAB-8C0D-E7E6CEAA6185}"/>
              </a:ext>
            </a:extLst>
          </p:cNvPr>
          <p:cNvSpPr txBox="1"/>
          <p:nvPr/>
        </p:nvSpPr>
        <p:spPr>
          <a:xfrm>
            <a:off x="8622835" y="2755670"/>
            <a:ext cx="41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/>
              <a:t>dz</a:t>
            </a:r>
            <a:endParaRPr kumimoji="1" lang="ja-JP" altLang="en-US" i="1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A30248F-4749-476A-97AB-D15CF0DE58CF}"/>
              </a:ext>
            </a:extLst>
          </p:cNvPr>
          <p:cNvCxnSpPr>
            <a:cxnSpLocks/>
          </p:cNvCxnSpPr>
          <p:nvPr/>
        </p:nvCxnSpPr>
        <p:spPr>
          <a:xfrm flipV="1">
            <a:off x="10089094" y="2419815"/>
            <a:ext cx="0" cy="10965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2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690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15.4 </a:t>
            </a:r>
            <a:r>
              <a:rPr kumimoji="1" lang="ja-JP" altLang="en-US"/>
              <a:t>剛体の平面運動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25157" y="1151069"/>
                <a:ext cx="9257663" cy="451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/>
                  <a:t>剛体の平面運動：</a:t>
                </a:r>
                <a:endParaRPr kumimoji="1" lang="en-US" altLang="ja-JP" sz="3200" dirty="0"/>
              </a:p>
              <a:p>
                <a:r>
                  <a:rPr lang="en-US" altLang="ja-JP" sz="3200" dirty="0"/>
                  <a:t>	</a:t>
                </a:r>
                <a:r>
                  <a:rPr kumimoji="1" lang="ja-JP" altLang="en-US" sz="3200" dirty="0"/>
                  <a:t>剛体が回転軸の周りに</a:t>
                </a:r>
                <a:r>
                  <a:rPr kumimoji="1" lang="ja-JP" altLang="en-US" sz="3200" dirty="0">
                    <a:solidFill>
                      <a:srgbClr val="FF0000"/>
                    </a:solidFill>
                  </a:rPr>
                  <a:t>回転</a:t>
                </a:r>
                <a:r>
                  <a:rPr kumimoji="1" lang="ja-JP" altLang="en-US" sz="3200" dirty="0"/>
                  <a:t>、</a:t>
                </a:r>
                <a:endParaRPr kumimoji="1" lang="en-US" altLang="ja-JP" sz="3200" dirty="0"/>
              </a:p>
              <a:p>
                <a:r>
                  <a:rPr kumimoji="1" lang="ja-JP" altLang="en-US" sz="3200" dirty="0"/>
                  <a:t>　　かつ、回転軸</a:t>
                </a:r>
                <a:r>
                  <a:rPr kumimoji="1" lang="en-US" altLang="ja-JP" sz="3200" dirty="0"/>
                  <a:t>(</a:t>
                </a:r>
                <a:r>
                  <a:rPr kumimoji="1" lang="ja-JP" altLang="en-US" sz="3200" dirty="0"/>
                  <a:t>≒重心</a:t>
                </a:r>
                <a:r>
                  <a:rPr kumimoji="1" lang="en-US" altLang="ja-JP" sz="3200" dirty="0"/>
                  <a:t>)</a:t>
                </a:r>
                <a:r>
                  <a:rPr kumimoji="1" lang="ja-JP" altLang="en-US" sz="3200" dirty="0" err="1"/>
                  <a:t>が</a:t>
                </a:r>
                <a:r>
                  <a:rPr kumimoji="1" lang="ja-JP" altLang="en-US" sz="3200" dirty="0" err="1">
                    <a:solidFill>
                      <a:srgbClr val="FF0000"/>
                    </a:solidFill>
                  </a:rPr>
                  <a:t>平</a:t>
                </a:r>
                <a:r>
                  <a:rPr kumimoji="1" lang="ja-JP" altLang="en-US" sz="3200" dirty="0">
                    <a:solidFill>
                      <a:srgbClr val="FF0000"/>
                    </a:solidFill>
                  </a:rPr>
                  <a:t>行移動</a:t>
                </a:r>
                <a:r>
                  <a:rPr kumimoji="1" lang="ja-JP" altLang="en-US" sz="3200" dirty="0"/>
                  <a:t>する運動</a:t>
                </a:r>
                <a:endParaRPr kumimoji="1" lang="en-US" altLang="ja-JP" sz="3200" dirty="0"/>
              </a:p>
              <a:p>
                <a:r>
                  <a:rPr lang="ja-JP" altLang="en-US" sz="3200" dirty="0"/>
                  <a:t>運動方程式：</a:t>
                </a:r>
                <a:endParaRPr lang="en-US" altLang="ja-JP" sz="3200" dirty="0"/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ja-JP" altLang="en-US" sz="3200" dirty="0"/>
                  <a:t>　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並進運動 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f>
                      <m:f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 =</a:t>
                </a:r>
                <a:r>
                  <a:rPr lang="en-US" altLang="ja-JP" sz="2800" b="1" i="1" dirty="0">
                    <a:solidFill>
                      <a:prstClr val="black"/>
                    </a:solidFill>
                  </a:rPr>
                  <a:t> F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    		(15.1.1)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ja-JP" sz="2800" dirty="0">
                    <a:solidFill>
                      <a:prstClr val="black"/>
                    </a:solidFill>
                  </a:rPr>
                  <a:t>	</a:t>
                </a:r>
                <a:r>
                  <a:rPr lang="en-US" altLang="ja-JP" sz="2800" b="1" i="1" dirty="0">
                    <a:solidFill>
                      <a:prstClr val="black"/>
                    </a:solidFill>
                  </a:rPr>
                  <a:t>F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は剛体にはたらく外力の総和、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</a:rPr>
                  <a:t>は重心の位置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ja-JP" sz="2800" dirty="0">
                    <a:solidFill>
                      <a:prstClr val="black"/>
                    </a:solidFill>
                  </a:rPr>
                  <a:t>    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回転運動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		</a:t>
                </a:r>
                <a:r>
                  <a:rPr lang="en-US" altLang="ja-JP" sz="2800" i="1" dirty="0">
                    <a:solidFill>
                      <a:prstClr val="black"/>
                    </a:solidFill>
                  </a:rPr>
                  <a:t>I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 = </a:t>
                </a:r>
                <a:r>
                  <a:rPr lang="en-US" altLang="ja-JP" sz="2800" b="1" i="1" dirty="0">
                    <a:solidFill>
                      <a:prstClr val="black"/>
                    </a:solidFill>
                  </a:rPr>
                  <a:t>N 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     			(15.1.2)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ja-JP" sz="2800" dirty="0">
                    <a:solidFill>
                      <a:prstClr val="black"/>
                    </a:solidFill>
                  </a:rPr>
                  <a:t>	 </a:t>
                </a:r>
                <a:r>
                  <a:rPr lang="en-US" altLang="ja-JP" sz="2800" b="1" i="1" dirty="0">
                    <a:solidFill>
                      <a:prstClr val="black"/>
                    </a:solidFill>
                  </a:rPr>
                  <a:t>I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は慣性モーメント、</a:t>
                </a:r>
                <a:r>
                  <a:rPr lang="en-US" altLang="ja-JP" sz="2800" b="1" i="1" dirty="0">
                    <a:solidFill>
                      <a:prstClr val="black"/>
                    </a:solidFill>
                  </a:rPr>
                  <a:t>N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は外力モーメントの総和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" y="1151069"/>
                <a:ext cx="9257663" cy="4513800"/>
              </a:xfrm>
              <a:prstGeom prst="rect">
                <a:avLst/>
              </a:prstGeom>
              <a:blipFill rotWithShape="0">
                <a:blip r:embed="rId2"/>
                <a:stretch>
                  <a:fillRect l="-1713" t="-2297" b="-29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24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6685" y="14997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例題</a:t>
            </a:r>
            <a:r>
              <a:rPr kumimoji="1" lang="en-US" altLang="ja-JP" dirty="0"/>
              <a:t>15.4 </a:t>
            </a:r>
            <a:r>
              <a:rPr kumimoji="1" lang="ja-JP" altLang="en-US" dirty="0"/>
              <a:t>斜面を転がり落ちる円柱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6685" y="1367959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半径</a:t>
            </a:r>
            <a:r>
              <a:rPr kumimoji="1" lang="en-US" altLang="ja-JP" sz="2600" i="1" dirty="0"/>
              <a:t>a</a:t>
            </a:r>
            <a:r>
              <a:rPr kumimoji="1" lang="ja-JP" altLang="en-US" sz="2600" dirty="0" err="1"/>
              <a:t>、</a:t>
            </a:r>
            <a:r>
              <a:rPr kumimoji="1" lang="ja-JP" altLang="en-US" sz="2600" dirty="0"/>
              <a:t>質量</a:t>
            </a:r>
            <a:r>
              <a:rPr kumimoji="1" lang="en-US" altLang="ja-JP" sz="2600" i="1" dirty="0"/>
              <a:t>M</a:t>
            </a:r>
            <a:r>
              <a:rPr kumimoji="1" lang="ja-JP" altLang="en-US" sz="2600" dirty="0"/>
              <a:t>の密度一様な円柱が、水平と傾角</a:t>
            </a:r>
            <a:r>
              <a:rPr kumimoji="1" lang="en-US" altLang="ja-JP" sz="2600" i="1" dirty="0"/>
              <a:t>θ</a:t>
            </a:r>
            <a:r>
              <a:rPr kumimoji="1" lang="ja-JP" altLang="en-US" sz="2600" dirty="0"/>
              <a:t>をなす粗い斜面上をすべらずに転がり落ちるとき、重心の加速度、回転の角速度、摩擦力の大きさをそれぞれ求めよ。</a:t>
            </a:r>
            <a:endParaRPr kumimoji="1" lang="en-US" altLang="ja-JP" sz="2600" dirty="0"/>
          </a:p>
          <a:p>
            <a:r>
              <a:rPr lang="ja-JP" altLang="en-US" sz="2600" dirty="0"/>
              <a:t>　また、静止摩擦係数が</a:t>
            </a:r>
            <a:r>
              <a:rPr lang="en-US" altLang="ja-JP" sz="2600" i="1" dirty="0"/>
              <a:t>μ</a:t>
            </a:r>
            <a:r>
              <a:rPr lang="ja-JP" altLang="en-US" sz="2600" dirty="0"/>
              <a:t>のとき、斜面に静かに置いた円柱がすべらずに転がるための条件を求めよ。</a:t>
            </a:r>
            <a:endParaRPr kumimoji="1" lang="ja-JP" altLang="en-US" sz="2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137400" y="4308645"/>
            <a:ext cx="3874169" cy="1467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6497052" y="3824585"/>
            <a:ext cx="890337" cy="8542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162926" y="5654842"/>
            <a:ext cx="3922295" cy="1203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4800600" y="5546558"/>
            <a:ext cx="113130" cy="204537"/>
          </a:xfrm>
          <a:custGeom>
            <a:avLst/>
            <a:gdLst>
              <a:gd name="connsiteX0" fmla="*/ 0 w 113130"/>
              <a:gd name="connsiteY0" fmla="*/ 0 h 204537"/>
              <a:gd name="connsiteX1" fmla="*/ 108284 w 113130"/>
              <a:gd name="connsiteY1" fmla="*/ 60158 h 204537"/>
              <a:gd name="connsiteX2" fmla="*/ 84221 w 113130"/>
              <a:gd name="connsiteY2" fmla="*/ 204537 h 2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130" h="204537">
                <a:moveTo>
                  <a:pt x="0" y="0"/>
                </a:moveTo>
                <a:cubicBezTo>
                  <a:pt x="47123" y="13034"/>
                  <a:pt x="94247" y="26069"/>
                  <a:pt x="108284" y="60158"/>
                </a:cubicBezTo>
                <a:cubicBezTo>
                  <a:pt x="122321" y="94247"/>
                  <a:pt x="103271" y="149392"/>
                  <a:pt x="84221" y="2045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913730" y="5351821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θ</a:t>
            </a:r>
            <a:endParaRPr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633538" y="4126833"/>
            <a:ext cx="4981073" cy="18769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7122695" y="4427620"/>
            <a:ext cx="481263" cy="215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454675" y="39509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F</a:t>
            </a:r>
            <a:endParaRPr kumimoji="1" lang="ja-JP" altLang="en-US" sz="2400" i="1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641432" y="3579815"/>
            <a:ext cx="481263" cy="1062916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784120" y="339402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R</a:t>
            </a:r>
            <a:endParaRPr kumimoji="1" lang="ja-JP" altLang="en-US" sz="2400" i="1" dirty="0"/>
          </a:p>
        </p:txBody>
      </p:sp>
      <p:sp>
        <p:nvSpPr>
          <p:cNvPr id="21" name="フリーフォーム 20"/>
          <p:cNvSpPr/>
          <p:nvPr/>
        </p:nvSpPr>
        <p:spPr>
          <a:xfrm>
            <a:off x="6268453" y="3826042"/>
            <a:ext cx="240631" cy="457200"/>
          </a:xfrm>
          <a:custGeom>
            <a:avLst/>
            <a:gdLst>
              <a:gd name="connsiteX0" fmla="*/ 240631 w 240631"/>
              <a:gd name="connsiteY0" fmla="*/ 0 h 457200"/>
              <a:gd name="connsiteX1" fmla="*/ 72189 w 240631"/>
              <a:gd name="connsiteY1" fmla="*/ 192505 h 457200"/>
              <a:gd name="connsiteX2" fmla="*/ 0 w 240631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631" h="457200">
                <a:moveTo>
                  <a:pt x="240631" y="0"/>
                </a:moveTo>
                <a:cubicBezTo>
                  <a:pt x="176462" y="58152"/>
                  <a:pt x="112294" y="116305"/>
                  <a:pt x="72189" y="192505"/>
                </a:cubicBezTo>
                <a:cubicBezTo>
                  <a:pt x="32084" y="268705"/>
                  <a:pt x="16042" y="362952"/>
                  <a:pt x="0" y="457200"/>
                </a:cubicBezTo>
              </a:path>
            </a:pathLst>
          </a:custGeom>
          <a:noFill/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17829" y="3766238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ω</a:t>
            </a:r>
            <a:endParaRPr kumimoji="1" lang="ja-JP" altLang="en-US" sz="2400" i="1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6942220" y="4227903"/>
            <a:ext cx="0" cy="1123918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970229" y="502868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Mg</a:t>
            </a:r>
            <a:endParaRPr kumimoji="1" lang="ja-JP" altLang="en-US" sz="2400" i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4978" y="552026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x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2990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6685" y="14997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例題</a:t>
            </a:r>
            <a:r>
              <a:rPr kumimoji="1" lang="en-US" altLang="ja-JP" dirty="0"/>
              <a:t>15.4 </a:t>
            </a:r>
            <a:r>
              <a:rPr kumimoji="1" lang="ja-JP" altLang="en-US" dirty="0"/>
              <a:t>斜面を転がり落ちる円柱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6684" y="1367959"/>
            <a:ext cx="6339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半径</a:t>
            </a:r>
            <a:r>
              <a:rPr kumimoji="1" lang="en-US" altLang="ja-JP" i="1" dirty="0"/>
              <a:t>a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質量</a:t>
            </a:r>
            <a:r>
              <a:rPr kumimoji="1" lang="en-US" altLang="ja-JP" i="1" dirty="0"/>
              <a:t>M</a:t>
            </a:r>
            <a:r>
              <a:rPr kumimoji="1" lang="ja-JP" altLang="en-US" dirty="0"/>
              <a:t>の密度一様な円柱が、水平と傾角</a:t>
            </a:r>
            <a:r>
              <a:rPr kumimoji="1" lang="en-US" altLang="ja-JP" i="1" dirty="0"/>
              <a:t>θ</a:t>
            </a:r>
            <a:r>
              <a:rPr kumimoji="1" lang="ja-JP" altLang="en-US" dirty="0"/>
              <a:t>をなす粗い斜面上をすべらずに転がり落ちるとき、重心の加速度、回転の角速度、摩擦力の大きさをそれぞれ求めよ。</a:t>
            </a:r>
            <a:endParaRPr kumimoji="1" lang="en-US" altLang="ja-JP" dirty="0"/>
          </a:p>
          <a:p>
            <a:r>
              <a:rPr lang="ja-JP" altLang="en-US" dirty="0"/>
              <a:t>　また、静止摩擦係数が</a:t>
            </a:r>
            <a:r>
              <a:rPr lang="en-US" altLang="ja-JP" i="1" dirty="0"/>
              <a:t>μ</a:t>
            </a:r>
            <a:r>
              <a:rPr lang="ja-JP" altLang="en-US" dirty="0"/>
              <a:t>のとき、斜面に静かに置いた円柱がすべらずに転がるための条件を求めよ。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84120" y="339402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R</a:t>
            </a:r>
            <a:endParaRPr kumimoji="1" lang="ja-JP" altLang="en-US" sz="2400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784120" y="1106271"/>
            <a:ext cx="4989633" cy="2423945"/>
            <a:chOff x="3624978" y="3579815"/>
            <a:chExt cx="4989633" cy="2423945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137400" y="4308645"/>
              <a:ext cx="3874169" cy="1467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6497052" y="3824585"/>
              <a:ext cx="890337" cy="85424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4162926" y="5654842"/>
              <a:ext cx="3922295" cy="1203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>
              <a:off x="4800600" y="5546558"/>
              <a:ext cx="113130" cy="204537"/>
            </a:xfrm>
            <a:custGeom>
              <a:avLst/>
              <a:gdLst>
                <a:gd name="connsiteX0" fmla="*/ 0 w 113130"/>
                <a:gd name="connsiteY0" fmla="*/ 0 h 204537"/>
                <a:gd name="connsiteX1" fmla="*/ 108284 w 113130"/>
                <a:gd name="connsiteY1" fmla="*/ 60158 h 204537"/>
                <a:gd name="connsiteX2" fmla="*/ 84221 w 113130"/>
                <a:gd name="connsiteY2" fmla="*/ 204537 h 20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30" h="204537">
                  <a:moveTo>
                    <a:pt x="0" y="0"/>
                  </a:moveTo>
                  <a:cubicBezTo>
                    <a:pt x="47123" y="13034"/>
                    <a:pt x="94247" y="26069"/>
                    <a:pt x="108284" y="60158"/>
                  </a:cubicBezTo>
                  <a:cubicBezTo>
                    <a:pt x="122321" y="94247"/>
                    <a:pt x="103271" y="149392"/>
                    <a:pt x="84221" y="2045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913730" y="5351821"/>
              <a:ext cx="335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/>
                <a:t>θ</a:t>
              </a:r>
              <a:endParaRPr lang="ja-JP" altLang="en-US" sz="2400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>
              <a:off x="3633538" y="4126833"/>
              <a:ext cx="4981073" cy="187692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7122695" y="4427620"/>
              <a:ext cx="481263" cy="2151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454675" y="395090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F</a:t>
              </a:r>
              <a:endParaRPr kumimoji="1" lang="ja-JP" altLang="en-US" sz="2400" i="1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H="1" flipV="1">
              <a:off x="6641432" y="3579815"/>
              <a:ext cx="481263" cy="106291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リーフォーム 20"/>
            <p:cNvSpPr/>
            <p:nvPr/>
          </p:nvSpPr>
          <p:spPr>
            <a:xfrm>
              <a:off x="6268453" y="3826042"/>
              <a:ext cx="240631" cy="457200"/>
            </a:xfrm>
            <a:custGeom>
              <a:avLst/>
              <a:gdLst>
                <a:gd name="connsiteX0" fmla="*/ 240631 w 240631"/>
                <a:gd name="connsiteY0" fmla="*/ 0 h 457200"/>
                <a:gd name="connsiteX1" fmla="*/ 72189 w 240631"/>
                <a:gd name="connsiteY1" fmla="*/ 192505 h 457200"/>
                <a:gd name="connsiteX2" fmla="*/ 0 w 24063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631" h="457200">
                  <a:moveTo>
                    <a:pt x="240631" y="0"/>
                  </a:moveTo>
                  <a:cubicBezTo>
                    <a:pt x="176462" y="58152"/>
                    <a:pt x="112294" y="116305"/>
                    <a:pt x="72189" y="192505"/>
                  </a:cubicBezTo>
                  <a:cubicBezTo>
                    <a:pt x="32084" y="268705"/>
                    <a:pt x="16042" y="362952"/>
                    <a:pt x="0" y="45720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917829" y="3766238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ω</a:t>
              </a:r>
              <a:endParaRPr kumimoji="1" lang="ja-JP" altLang="en-US" sz="2400" i="1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6942220" y="4227903"/>
              <a:ext cx="0" cy="112391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970229" y="5028684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Mg</a:t>
              </a:r>
              <a:endParaRPr kumimoji="1" lang="ja-JP" altLang="en-US" sz="2400" i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624978" y="552026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x</a:t>
              </a:r>
              <a:endParaRPr kumimoji="1" lang="ja-JP" altLang="en-US" sz="2400" i="1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914400" y="2878277"/>
            <a:ext cx="5545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[</a:t>
            </a:r>
            <a:r>
              <a:rPr kumimoji="1" lang="ja-JP" altLang="en-US" sz="2400" dirty="0">
                <a:solidFill>
                  <a:srgbClr val="FF0000"/>
                </a:solidFill>
              </a:rPr>
              <a:t>解</a:t>
            </a:r>
            <a:r>
              <a:rPr kumimoji="1" lang="ja-JP" altLang="en-US" sz="2400" dirty="0"/>
              <a:t>］斜面にそって下方に</a:t>
            </a:r>
            <a:r>
              <a:rPr kumimoji="1" lang="en-US" altLang="ja-JP" sz="2400" i="1" dirty="0"/>
              <a:t>x</a:t>
            </a:r>
            <a:r>
              <a:rPr kumimoji="1" lang="ja-JP" altLang="en-US" sz="2400" dirty="0"/>
              <a:t>軸を取り、重心の座標を</a:t>
            </a:r>
            <a:r>
              <a:rPr kumimoji="1" lang="en-US" altLang="ja-JP" sz="2400" i="1" dirty="0" err="1"/>
              <a:t>x</a:t>
            </a:r>
            <a:r>
              <a:rPr kumimoji="1" lang="en-US" altLang="ja-JP" sz="2400" baseline="-25000" dirty="0" err="1"/>
              <a:t>G</a:t>
            </a:r>
            <a:r>
              <a:rPr kumimoji="1" lang="ja-JP" altLang="en-US" sz="2400" dirty="0" err="1"/>
              <a:t>、</a:t>
            </a:r>
            <a:r>
              <a:rPr lang="ja-JP" altLang="en-US" sz="2400" dirty="0"/>
              <a:t>円柱の中心軸の周りの回転の角速度を</a:t>
            </a:r>
            <a:r>
              <a:rPr lang="en-US" altLang="ja-JP" sz="2400" i="1" dirty="0"/>
              <a:t>ω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斜面に沿って情報にはたらく摩擦力を</a:t>
            </a:r>
            <a:r>
              <a:rPr lang="en-US" altLang="ja-JP" sz="2400" i="1" dirty="0"/>
              <a:t>F</a:t>
            </a:r>
            <a:r>
              <a:rPr lang="ja-JP" altLang="en-US" sz="2400" dirty="0"/>
              <a:t>とする。</a:t>
            </a:r>
            <a:endParaRPr lang="en-US" altLang="ja-JP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0082904" y="1535362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x</a:t>
            </a:r>
            <a:r>
              <a:rPr lang="en-US" altLang="ja-JP" baseline="-25000" dirty="0" err="1"/>
              <a:t>G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066799" y="4445234"/>
                <a:ext cx="5393378" cy="103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並進運動の運動方程式：</a:t>
                </a:r>
                <a:endParaRPr lang="en-US" altLang="ja-JP" sz="2400" dirty="0"/>
              </a:p>
              <a:p>
                <a:r>
                  <a:rPr lang="en-US" altLang="ja-JP" sz="2400" dirty="0"/>
                  <a:t>	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=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prstClr val="black"/>
                    </a:solidFill>
                  </a:rPr>
                  <a:t>Mg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dirty="0" err="1">
                    <a:solidFill>
                      <a:prstClr val="black"/>
                    </a:solidFill>
                  </a:rPr>
                  <a:t>sin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θ</a:t>
                </a:r>
                <a:r>
                  <a:rPr lang="en-US" altLang="ja-JP" sz="2400" i="1" dirty="0">
                    <a:solidFill>
                      <a:prstClr val="black"/>
                    </a:solidFill>
                  </a:rPr>
                  <a:t> - F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   (15.4.15)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4445234"/>
                <a:ext cx="5393378" cy="1037720"/>
              </a:xfrm>
              <a:prstGeom prst="rect">
                <a:avLst/>
              </a:prstGeom>
              <a:blipFill rotWithShape="1">
                <a:blip r:embed="rId2"/>
                <a:stretch>
                  <a:fillRect l="-1695" t="-6471" b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066798" y="5482954"/>
                <a:ext cx="6038244" cy="99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回転運動の運動方程式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(</a:t>
                </a:r>
                <a:r>
                  <a:rPr lang="en-US" altLang="ja-JP" sz="2400" i="1" dirty="0">
                    <a:sym typeface="Wingdings" panose="05000000000000000000" pitchFamily="2" charset="2"/>
                  </a:rPr>
                  <a:t>I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は</a:t>
                </a:r>
                <a:r>
                  <a:rPr lang="ja-JP" altLang="en-US" sz="2000" dirty="0">
                    <a:sym typeface="Wingdings" panose="05000000000000000000" pitchFamily="2" charset="2"/>
                  </a:rPr>
                  <a:t>慣性モーメント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）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:</a:t>
                </a:r>
                <a:endParaRPr lang="en-US" altLang="ja-JP" sz="2400" dirty="0"/>
              </a:p>
              <a:p>
                <a:r>
                  <a:rPr lang="en-US" altLang="ja-JP" sz="2400" dirty="0"/>
                  <a:t>	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prstClr val="black"/>
                    </a:solidFill>
                  </a:rPr>
                  <a:t>I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= 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aF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                     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(15.4.16)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5482954"/>
                <a:ext cx="6038244" cy="993605"/>
              </a:xfrm>
              <a:prstGeom prst="rect">
                <a:avLst/>
              </a:prstGeom>
              <a:blipFill rotWithShape="1">
                <a:blip r:embed="rId3"/>
                <a:stretch>
                  <a:fillRect l="-1514" t="-6748" b="-49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7296541" y="4078774"/>
                <a:ext cx="3689493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これを解くには</a:t>
                </a:r>
                <a:r>
                  <a:rPr lang="en-US" altLang="ja-JP" sz="2400" i="1" dirty="0"/>
                  <a:t>I</a:t>
                </a:r>
                <a:r>
                  <a:rPr lang="ja-JP" altLang="en-US" sz="2400" dirty="0"/>
                  <a:t>を求める必要がある</a:t>
                </a:r>
                <a:r>
                  <a:rPr lang="en-US" altLang="ja-JP" sz="2400" dirty="0"/>
                  <a:t>:  p.182-3</a:t>
                </a:r>
                <a:r>
                  <a:rPr lang="ja-JP" altLang="en-US" sz="2400" dirty="0"/>
                  <a:t>の式から 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ja-JP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541" y="4078774"/>
                <a:ext cx="3689493" cy="1386020"/>
              </a:xfrm>
              <a:prstGeom prst="rect">
                <a:avLst/>
              </a:prstGeom>
              <a:blipFill rotWithShape="1">
                <a:blip r:embed="rId4"/>
                <a:stretch>
                  <a:fillRect l="-2645" t="-4846" r="-1157" b="-1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6685" y="14997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例題</a:t>
            </a:r>
            <a:r>
              <a:rPr kumimoji="1" lang="en-US" altLang="ja-JP" dirty="0"/>
              <a:t>15.4 </a:t>
            </a:r>
            <a:r>
              <a:rPr kumimoji="1" lang="ja-JP" altLang="en-US" dirty="0"/>
              <a:t>斜面を転がり落ちる円柱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6684" y="1367959"/>
            <a:ext cx="6339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半径</a:t>
            </a:r>
            <a:r>
              <a:rPr kumimoji="1" lang="en-US" altLang="ja-JP" i="1" dirty="0"/>
              <a:t>a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質量</a:t>
            </a:r>
            <a:r>
              <a:rPr kumimoji="1" lang="en-US" altLang="ja-JP" i="1" dirty="0"/>
              <a:t>M</a:t>
            </a:r>
            <a:r>
              <a:rPr kumimoji="1" lang="ja-JP" altLang="en-US" dirty="0"/>
              <a:t>の密度一様な円柱が、水平と傾角</a:t>
            </a:r>
            <a:r>
              <a:rPr kumimoji="1" lang="en-US" altLang="ja-JP" i="1" dirty="0"/>
              <a:t>θ</a:t>
            </a:r>
            <a:r>
              <a:rPr kumimoji="1" lang="ja-JP" altLang="en-US" dirty="0"/>
              <a:t>をなす粗い斜面上をすべらずに転がり落ちるとき、重心の加速度、回転の角速度、摩擦力の大きさをそれぞれ求めよ。</a:t>
            </a:r>
            <a:endParaRPr kumimoji="1" lang="en-US" altLang="ja-JP" dirty="0"/>
          </a:p>
          <a:p>
            <a:r>
              <a:rPr lang="ja-JP" altLang="en-US" dirty="0"/>
              <a:t>　また、静止摩擦係数が</a:t>
            </a:r>
            <a:r>
              <a:rPr lang="en-US" altLang="ja-JP" i="1" dirty="0"/>
              <a:t>μ</a:t>
            </a:r>
            <a:r>
              <a:rPr lang="ja-JP" altLang="en-US" dirty="0"/>
              <a:t>のとき、斜面に静かに置いた円柱がすべらずに転がるための条件を求めよ。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84120" y="339402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R</a:t>
            </a:r>
            <a:endParaRPr kumimoji="1" lang="ja-JP" altLang="en-US" sz="2400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784120" y="1106271"/>
            <a:ext cx="4989633" cy="2423945"/>
            <a:chOff x="3624978" y="3579815"/>
            <a:chExt cx="4989633" cy="2423945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137400" y="4308645"/>
              <a:ext cx="3874169" cy="1467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6497052" y="3824585"/>
              <a:ext cx="890337" cy="85424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4162926" y="5654842"/>
              <a:ext cx="3922295" cy="1203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>
              <a:off x="4800600" y="5546558"/>
              <a:ext cx="113130" cy="204537"/>
            </a:xfrm>
            <a:custGeom>
              <a:avLst/>
              <a:gdLst>
                <a:gd name="connsiteX0" fmla="*/ 0 w 113130"/>
                <a:gd name="connsiteY0" fmla="*/ 0 h 204537"/>
                <a:gd name="connsiteX1" fmla="*/ 108284 w 113130"/>
                <a:gd name="connsiteY1" fmla="*/ 60158 h 204537"/>
                <a:gd name="connsiteX2" fmla="*/ 84221 w 113130"/>
                <a:gd name="connsiteY2" fmla="*/ 204537 h 20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30" h="204537">
                  <a:moveTo>
                    <a:pt x="0" y="0"/>
                  </a:moveTo>
                  <a:cubicBezTo>
                    <a:pt x="47123" y="13034"/>
                    <a:pt x="94247" y="26069"/>
                    <a:pt x="108284" y="60158"/>
                  </a:cubicBezTo>
                  <a:cubicBezTo>
                    <a:pt x="122321" y="94247"/>
                    <a:pt x="103271" y="149392"/>
                    <a:pt x="84221" y="2045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913730" y="5351821"/>
              <a:ext cx="335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/>
                <a:t>θ</a:t>
              </a:r>
              <a:endParaRPr lang="ja-JP" altLang="en-US" sz="2400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>
              <a:off x="3633538" y="4126833"/>
              <a:ext cx="4981073" cy="187692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7122695" y="4427620"/>
              <a:ext cx="481263" cy="2151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454675" y="395090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F</a:t>
              </a:r>
              <a:endParaRPr kumimoji="1" lang="ja-JP" altLang="en-US" sz="2400" i="1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H="1" flipV="1">
              <a:off x="6641432" y="3579815"/>
              <a:ext cx="481263" cy="106291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リーフォーム 20"/>
            <p:cNvSpPr/>
            <p:nvPr/>
          </p:nvSpPr>
          <p:spPr>
            <a:xfrm>
              <a:off x="6268453" y="3826042"/>
              <a:ext cx="240631" cy="457200"/>
            </a:xfrm>
            <a:custGeom>
              <a:avLst/>
              <a:gdLst>
                <a:gd name="connsiteX0" fmla="*/ 240631 w 240631"/>
                <a:gd name="connsiteY0" fmla="*/ 0 h 457200"/>
                <a:gd name="connsiteX1" fmla="*/ 72189 w 240631"/>
                <a:gd name="connsiteY1" fmla="*/ 192505 h 457200"/>
                <a:gd name="connsiteX2" fmla="*/ 0 w 24063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631" h="457200">
                  <a:moveTo>
                    <a:pt x="240631" y="0"/>
                  </a:moveTo>
                  <a:cubicBezTo>
                    <a:pt x="176462" y="58152"/>
                    <a:pt x="112294" y="116305"/>
                    <a:pt x="72189" y="192505"/>
                  </a:cubicBezTo>
                  <a:cubicBezTo>
                    <a:pt x="32084" y="268705"/>
                    <a:pt x="16042" y="362952"/>
                    <a:pt x="0" y="45720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917829" y="3766238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ω</a:t>
              </a:r>
              <a:endParaRPr kumimoji="1" lang="ja-JP" altLang="en-US" sz="2400" i="1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6942220" y="4227903"/>
              <a:ext cx="0" cy="112391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970229" y="5028684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Mg</a:t>
              </a:r>
              <a:endParaRPr kumimoji="1" lang="ja-JP" altLang="en-US" sz="2400" i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624978" y="552026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x</a:t>
              </a:r>
              <a:endParaRPr kumimoji="1" lang="ja-JP" altLang="en-US" sz="2400" i="1" dirty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0082904" y="1535362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x</a:t>
            </a:r>
            <a:r>
              <a:rPr lang="en-US" altLang="ja-JP" baseline="-25000" dirty="0" err="1"/>
              <a:t>G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900544" y="3046718"/>
                <a:ext cx="5393378" cy="103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並進運動の運動方程式：</a:t>
                </a:r>
                <a:endParaRPr lang="en-US" altLang="ja-JP" sz="2400" dirty="0"/>
              </a:p>
              <a:p>
                <a:r>
                  <a:rPr lang="en-US" altLang="ja-JP" sz="2400" dirty="0"/>
                  <a:t>	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=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prstClr val="black"/>
                    </a:solidFill>
                  </a:rPr>
                  <a:t>Mg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dirty="0" err="1">
                    <a:solidFill>
                      <a:prstClr val="black"/>
                    </a:solidFill>
                  </a:rPr>
                  <a:t>sin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θ</a:t>
                </a:r>
                <a:r>
                  <a:rPr lang="en-US" altLang="ja-JP" sz="2400" i="1" dirty="0">
                    <a:solidFill>
                      <a:prstClr val="black"/>
                    </a:solidFill>
                  </a:rPr>
                  <a:t> - F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   (15.4.15)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4" y="3046718"/>
                <a:ext cx="5393378" cy="1037720"/>
              </a:xfrm>
              <a:prstGeom prst="rect">
                <a:avLst/>
              </a:prstGeom>
              <a:blipFill rotWithShape="1">
                <a:blip r:embed="rId2"/>
                <a:stretch>
                  <a:fillRect l="-1810" t="-6471" b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967388" y="4084438"/>
                <a:ext cx="6038244" cy="99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回転運動の運動方程式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(</a:t>
                </a:r>
                <a:r>
                  <a:rPr lang="en-US" altLang="ja-JP" sz="2400" i="1" dirty="0">
                    <a:sym typeface="Wingdings" panose="05000000000000000000" pitchFamily="2" charset="2"/>
                  </a:rPr>
                  <a:t>I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は</a:t>
                </a:r>
                <a:r>
                  <a:rPr lang="ja-JP" altLang="en-US" sz="2000" dirty="0">
                    <a:sym typeface="Wingdings" panose="05000000000000000000" pitchFamily="2" charset="2"/>
                  </a:rPr>
                  <a:t>慣性モーメント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）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:</a:t>
                </a:r>
                <a:endParaRPr lang="en-US" altLang="ja-JP" sz="2400" dirty="0"/>
              </a:p>
              <a:p>
                <a:r>
                  <a:rPr lang="en-US" altLang="ja-JP" sz="2400" dirty="0"/>
                  <a:t>	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= 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aF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                     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(15.4.16)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88" y="4084438"/>
                <a:ext cx="6038244" cy="993605"/>
              </a:xfrm>
              <a:prstGeom prst="rect">
                <a:avLst/>
              </a:prstGeom>
              <a:blipFill rotWithShape="1">
                <a:blip r:embed="rId3"/>
                <a:stretch>
                  <a:fillRect l="-1616" t="-6748" b="-49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971798" y="5100518"/>
                <a:ext cx="6038244" cy="103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prstClr val="black"/>
                    </a:solidFill>
                  </a:rPr>
                  <a:t>斜面をすべらず回転することから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=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			(15.4.17)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98" y="5100518"/>
                <a:ext cx="6038244" cy="1037720"/>
              </a:xfrm>
              <a:prstGeom prst="rect">
                <a:avLst/>
              </a:prstGeom>
              <a:blipFill rotWithShape="1">
                <a:blip r:embed="rId4"/>
                <a:stretch>
                  <a:fillRect l="-1514" t="-6471" b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156337" y="3819386"/>
                <a:ext cx="4014374" cy="209384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これを解いて、</a:t>
                </a:r>
                <a:endParaRPr lang="en-US" altLang="ja-JP" sz="2400" dirty="0"/>
              </a:p>
              <a:p>
                <a:r>
                  <a:rPr lang="ja-JP" altLang="en-US" sz="2400" dirty="0"/>
                  <a:t>重心の加速度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ja-JP" sz="24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i="1" dirty="0"/>
                  <a:t>g</a:t>
                </a:r>
                <a:r>
                  <a:rPr lang="en-US" altLang="ja-JP" sz="2400" dirty="0"/>
                  <a:t>sin</a:t>
                </a:r>
                <a:r>
                  <a:rPr lang="en-US" altLang="ja-JP" sz="2400" i="1" dirty="0"/>
                  <a:t>θ</a:t>
                </a:r>
                <a:endParaRPr lang="en-US" altLang="ja-JP" sz="2400" dirty="0"/>
              </a:p>
              <a:p>
                <a:r>
                  <a:rPr lang="ja-JP" altLang="en-US" sz="2400" dirty="0"/>
                  <a:t>回転の角速度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ja-JP" sz="2400" i="1" dirty="0">
                            <a:latin typeface="Cambria Math"/>
                          </a:rPr>
                          <m:t>3</m:t>
                        </m:r>
                        <m:r>
                          <a:rPr lang="en-US" altLang="ja-JP" sz="2400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ja-JP" sz="24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i="1" dirty="0"/>
                  <a:t>g</a:t>
                </a:r>
                <a:r>
                  <a:rPr lang="en-US" altLang="ja-JP" sz="2400" dirty="0"/>
                  <a:t>sin</a:t>
                </a:r>
                <a:r>
                  <a:rPr lang="en-US" altLang="ja-JP" sz="2400" i="1" dirty="0"/>
                  <a:t>θ</a:t>
                </a:r>
              </a:p>
              <a:p>
                <a:r>
                  <a:rPr lang="ja-JP" altLang="en-US" sz="2400" dirty="0"/>
                  <a:t>摩擦力</a:t>
                </a:r>
                <a:r>
                  <a:rPr lang="en-US" altLang="ja-JP" sz="2400" i="1" dirty="0"/>
                  <a:t>F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4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i="1" dirty="0"/>
                  <a:t>Mg</a:t>
                </a:r>
                <a:r>
                  <a:rPr lang="en-US" altLang="ja-JP" sz="2400" dirty="0"/>
                  <a:t>sin</a:t>
                </a:r>
                <a:r>
                  <a:rPr lang="en-US" altLang="ja-JP" sz="2400" i="1" dirty="0"/>
                  <a:t>θ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337" y="3819386"/>
                <a:ext cx="4014374" cy="2093843"/>
              </a:xfrm>
              <a:prstGeom prst="rect">
                <a:avLst/>
              </a:prstGeom>
              <a:blipFill rotWithShape="1">
                <a:blip r:embed="rId5"/>
                <a:stretch>
                  <a:fillRect l="-2273" t="-2899" b="-173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1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6685" y="14997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例題</a:t>
            </a:r>
            <a:r>
              <a:rPr kumimoji="1" lang="en-US" altLang="ja-JP" dirty="0"/>
              <a:t>15.4 </a:t>
            </a:r>
            <a:r>
              <a:rPr kumimoji="1" lang="ja-JP" altLang="en-US" dirty="0"/>
              <a:t>斜面を転がり落ちる円柱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6684" y="1367959"/>
            <a:ext cx="6339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静止摩擦係数が</a:t>
            </a:r>
            <a:r>
              <a:rPr lang="en-US" altLang="ja-JP" sz="2400" i="1" dirty="0"/>
              <a:t>μ</a:t>
            </a:r>
            <a:r>
              <a:rPr lang="ja-JP" altLang="en-US" sz="2400" dirty="0"/>
              <a:t>のとき、斜面に静かに置いた円柱がすべらずに転がるための条件を求めよ。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84120" y="339402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R</a:t>
            </a:r>
            <a:endParaRPr kumimoji="1" lang="ja-JP" altLang="en-US" sz="2400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784120" y="1106271"/>
            <a:ext cx="4989633" cy="2423945"/>
            <a:chOff x="3624978" y="3579815"/>
            <a:chExt cx="4989633" cy="2423945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137400" y="4308645"/>
              <a:ext cx="3874169" cy="1467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6497052" y="3824585"/>
              <a:ext cx="890337" cy="85424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4162926" y="5654842"/>
              <a:ext cx="3922295" cy="1203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>
              <a:off x="4800600" y="5546558"/>
              <a:ext cx="113130" cy="204537"/>
            </a:xfrm>
            <a:custGeom>
              <a:avLst/>
              <a:gdLst>
                <a:gd name="connsiteX0" fmla="*/ 0 w 113130"/>
                <a:gd name="connsiteY0" fmla="*/ 0 h 204537"/>
                <a:gd name="connsiteX1" fmla="*/ 108284 w 113130"/>
                <a:gd name="connsiteY1" fmla="*/ 60158 h 204537"/>
                <a:gd name="connsiteX2" fmla="*/ 84221 w 113130"/>
                <a:gd name="connsiteY2" fmla="*/ 204537 h 20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130" h="204537">
                  <a:moveTo>
                    <a:pt x="0" y="0"/>
                  </a:moveTo>
                  <a:cubicBezTo>
                    <a:pt x="47123" y="13034"/>
                    <a:pt x="94247" y="26069"/>
                    <a:pt x="108284" y="60158"/>
                  </a:cubicBezTo>
                  <a:cubicBezTo>
                    <a:pt x="122321" y="94247"/>
                    <a:pt x="103271" y="149392"/>
                    <a:pt x="84221" y="2045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913730" y="5351821"/>
              <a:ext cx="335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/>
                <a:t>θ</a:t>
              </a:r>
              <a:endParaRPr lang="ja-JP" altLang="en-US" sz="2400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>
              <a:off x="3633538" y="4126833"/>
              <a:ext cx="4981073" cy="187692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7122695" y="4427620"/>
              <a:ext cx="481263" cy="2151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454675" y="395090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F</a:t>
              </a:r>
              <a:endParaRPr kumimoji="1" lang="ja-JP" altLang="en-US" sz="2400" i="1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H="1" flipV="1">
              <a:off x="6641432" y="3579815"/>
              <a:ext cx="481263" cy="106291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リーフォーム 20"/>
            <p:cNvSpPr/>
            <p:nvPr/>
          </p:nvSpPr>
          <p:spPr>
            <a:xfrm>
              <a:off x="6268453" y="3826042"/>
              <a:ext cx="240631" cy="457200"/>
            </a:xfrm>
            <a:custGeom>
              <a:avLst/>
              <a:gdLst>
                <a:gd name="connsiteX0" fmla="*/ 240631 w 240631"/>
                <a:gd name="connsiteY0" fmla="*/ 0 h 457200"/>
                <a:gd name="connsiteX1" fmla="*/ 72189 w 240631"/>
                <a:gd name="connsiteY1" fmla="*/ 192505 h 457200"/>
                <a:gd name="connsiteX2" fmla="*/ 0 w 24063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631" h="457200">
                  <a:moveTo>
                    <a:pt x="240631" y="0"/>
                  </a:moveTo>
                  <a:cubicBezTo>
                    <a:pt x="176462" y="58152"/>
                    <a:pt x="112294" y="116305"/>
                    <a:pt x="72189" y="192505"/>
                  </a:cubicBezTo>
                  <a:cubicBezTo>
                    <a:pt x="32084" y="268705"/>
                    <a:pt x="16042" y="362952"/>
                    <a:pt x="0" y="45720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917829" y="3766238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ω</a:t>
              </a:r>
              <a:endParaRPr kumimoji="1" lang="ja-JP" altLang="en-US" sz="2400" i="1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6942220" y="4227903"/>
              <a:ext cx="0" cy="112391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970229" y="5028684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Mg</a:t>
              </a:r>
              <a:endParaRPr kumimoji="1" lang="ja-JP" altLang="en-US" sz="2400" i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624978" y="552026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/>
                <a:t>x</a:t>
              </a:r>
              <a:endParaRPr kumimoji="1" lang="ja-JP" altLang="en-US" sz="2400" i="1" dirty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0082904" y="1535362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x</a:t>
            </a:r>
            <a:r>
              <a:rPr lang="en-US" altLang="ja-JP" baseline="-25000" dirty="0" err="1"/>
              <a:t>G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971798" y="3339942"/>
                <a:ext cx="5545777" cy="2831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prstClr val="black"/>
                    </a:solidFill>
                  </a:rPr>
                  <a:t>斜面に垂直な方向の重心の運動方程式（つりあい）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		 </a:t>
                </a:r>
                <a:r>
                  <a:rPr lang="en-US" altLang="ja-JP" sz="2400" i="1" dirty="0">
                    <a:solidFill>
                      <a:prstClr val="black"/>
                    </a:solidFill>
                  </a:rPr>
                  <a:t>R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=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Mg</a:t>
                </a:r>
                <a:r>
                  <a:rPr lang="en-US" altLang="ja-JP" sz="2400" dirty="0" err="1">
                    <a:solidFill>
                      <a:prstClr val="black"/>
                    </a:solidFill>
                  </a:rPr>
                  <a:t>cos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θ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	</a:t>
                </a:r>
                <a:r>
                  <a:rPr lang="ja-JP" altLang="en-US" sz="2400" dirty="0">
                    <a:solidFill>
                      <a:prstClr val="black"/>
                    </a:solidFill>
                  </a:rPr>
                  <a:t>　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r>
                  <a:rPr lang="ja-JP" altLang="en-US" sz="2400" dirty="0">
                    <a:solidFill>
                      <a:prstClr val="black"/>
                    </a:solidFill>
                  </a:rPr>
                  <a:t>より、最大静止摩擦力は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		</a:t>
                </a:r>
                <a:r>
                  <a:rPr lang="en-US" altLang="ja-JP" sz="2400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i="1" dirty="0" err="1"/>
                  <a:t>μ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R</a:t>
                </a:r>
                <a:r>
                  <a:rPr lang="en-US" altLang="ja-JP" sz="2400" dirty="0">
                    <a:solidFill>
                      <a:prstClr val="black"/>
                    </a:solidFill>
                  </a:rPr>
                  <a:t> =</a:t>
                </a:r>
                <a:r>
                  <a:rPr lang="en-US" altLang="ja-JP" sz="2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i="1" dirty="0" err="1"/>
                  <a:t>μ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Mg</a:t>
                </a:r>
                <a:r>
                  <a:rPr lang="en-US" altLang="ja-JP" sz="2400" dirty="0" err="1">
                    <a:solidFill>
                      <a:prstClr val="black"/>
                    </a:solidFill>
                  </a:rPr>
                  <a:t>cos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θ</a:t>
                </a:r>
                <a:endParaRPr lang="en-US" altLang="ja-JP" sz="2400" i="1" dirty="0">
                  <a:solidFill>
                    <a:prstClr val="black"/>
                  </a:solidFill>
                </a:endParaRPr>
              </a:p>
              <a:p>
                <a:r>
                  <a:rPr lang="ja-JP" altLang="en-US" sz="2400" dirty="0">
                    <a:solidFill>
                      <a:prstClr val="black"/>
                    </a:solidFill>
                  </a:rPr>
                  <a:t>これより、すべらない条件は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	</a:t>
                </a:r>
                <a:r>
                  <a:rPr lang="en-US" altLang="ja-JP" sz="2400" i="1" dirty="0"/>
                  <a:t>F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4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i="1" dirty="0" err="1"/>
                  <a:t>Mg</a:t>
                </a:r>
                <a:r>
                  <a:rPr lang="en-US" altLang="ja-JP" sz="2400" dirty="0" err="1"/>
                  <a:t>sin</a:t>
                </a:r>
                <a:r>
                  <a:rPr lang="en-US" altLang="ja-JP" sz="2400" i="1" dirty="0" err="1"/>
                  <a:t>θ</a:t>
                </a:r>
                <a:r>
                  <a:rPr lang="en-US" altLang="ja-JP" sz="2400" dirty="0"/>
                  <a:t> </a:t>
                </a:r>
                <a:r>
                  <a:rPr lang="ja-JP" altLang="en-US" sz="2400" dirty="0"/>
                  <a:t>≦</a:t>
                </a:r>
                <a:r>
                  <a:rPr lang="en-US" altLang="ja-JP" sz="2400" i="1" dirty="0" err="1"/>
                  <a:t>μ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Mg</a:t>
                </a:r>
                <a:r>
                  <a:rPr lang="en-US" altLang="ja-JP" sz="2400" dirty="0" err="1">
                    <a:solidFill>
                      <a:prstClr val="black"/>
                    </a:solidFill>
                  </a:rPr>
                  <a:t>cos</a:t>
                </a:r>
                <a:r>
                  <a:rPr lang="en-US" altLang="ja-JP" sz="2400" i="1" dirty="0" err="1">
                    <a:solidFill>
                      <a:prstClr val="black"/>
                    </a:solidFill>
                  </a:rPr>
                  <a:t>θ</a:t>
                </a:r>
                <a:endParaRPr lang="en-US" altLang="ja-JP" sz="2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98" y="3339942"/>
                <a:ext cx="5545777" cy="2831737"/>
              </a:xfrm>
              <a:prstGeom prst="rect">
                <a:avLst/>
              </a:prstGeom>
              <a:blipFill rotWithShape="1">
                <a:blip r:embed="rId2"/>
                <a:stretch>
                  <a:fillRect l="-1648" t="-1724" b="-12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6401033" y="4751341"/>
                <a:ext cx="4014374" cy="98507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これにより</a:t>
                </a:r>
                <a:endParaRPr lang="en-US" altLang="ja-JP" sz="2400" dirty="0"/>
              </a:p>
              <a:p>
                <a:r>
                  <a:rPr lang="en-US" altLang="ja-JP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4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dirty="0" err="1"/>
                  <a:t>tan</a:t>
                </a:r>
                <a:r>
                  <a:rPr lang="en-US" altLang="ja-JP" sz="2400" i="1" dirty="0" err="1"/>
                  <a:t>θ</a:t>
                </a:r>
                <a:r>
                  <a:rPr lang="en-US" altLang="ja-JP" sz="2400" dirty="0"/>
                  <a:t> </a:t>
                </a:r>
                <a:r>
                  <a:rPr lang="ja-JP" altLang="en-US" sz="2400" dirty="0"/>
                  <a:t>≦ </a:t>
                </a:r>
                <a:r>
                  <a:rPr lang="en-US" altLang="ja-JP" sz="2400" i="1" dirty="0"/>
                  <a:t>μ</a:t>
                </a:r>
                <a:r>
                  <a:rPr lang="ja-JP" altLang="en-US" sz="2400" dirty="0"/>
                  <a:t> 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033" y="4751341"/>
                <a:ext cx="4014374" cy="985078"/>
              </a:xfrm>
              <a:prstGeom prst="rect">
                <a:avLst/>
              </a:prstGeom>
              <a:blipFill rotWithShape="1">
                <a:blip r:embed="rId3"/>
                <a:stretch>
                  <a:fillRect l="-2118" t="-6098" b="-426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971798" y="2747114"/>
            <a:ext cx="554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[</a:t>
            </a:r>
            <a:r>
              <a:rPr kumimoji="1" lang="ja-JP" altLang="en-US" sz="2400" dirty="0">
                <a:solidFill>
                  <a:srgbClr val="FF0000"/>
                </a:solidFill>
              </a:rPr>
              <a:t>解</a:t>
            </a:r>
            <a:r>
              <a:rPr kumimoji="1" lang="ja-JP" altLang="en-US" sz="2400" dirty="0"/>
              <a:t>］</a:t>
            </a:r>
            <a:r>
              <a:rPr lang="ja-JP" altLang="en-US" sz="2400" dirty="0"/>
              <a:t>斜面の垂直抗力を</a:t>
            </a:r>
            <a:r>
              <a:rPr kumimoji="1" lang="en-US" altLang="ja-JP" sz="2400" i="1" dirty="0"/>
              <a:t>R</a:t>
            </a:r>
            <a:r>
              <a:rPr lang="ja-JP" altLang="en-US" sz="2400" dirty="0"/>
              <a:t>とする。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7094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剛体運動の自由度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4621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200" dirty="0"/>
              <a:t>剛体運動の分類</a:t>
            </a:r>
            <a:endParaRPr lang="en-US" altLang="ja-JP" sz="3200" dirty="0"/>
          </a:p>
          <a:p>
            <a:pPr lvl="1"/>
            <a:r>
              <a:rPr lang="ja-JP" altLang="en-US" sz="2800" dirty="0"/>
              <a:t>並進運動</a:t>
            </a:r>
            <a:endParaRPr lang="en-US" altLang="ja-JP" sz="2800" dirty="0"/>
          </a:p>
          <a:p>
            <a:pPr lvl="1"/>
            <a:r>
              <a:rPr kumimoji="1" lang="ja-JP" altLang="en-US" sz="2800" dirty="0"/>
              <a:t>回転運動</a:t>
            </a:r>
            <a:endParaRPr kumimoji="1" lang="en-US" altLang="ja-JP" sz="2800" dirty="0"/>
          </a:p>
          <a:p>
            <a:pPr lvl="1"/>
            <a:endParaRPr lang="en-US" altLang="ja-JP" sz="2800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ja-JP" altLang="en-US" sz="3200" dirty="0"/>
              <a:t>並進運動では</a:t>
            </a:r>
            <a:endParaRPr lang="en-US" altLang="ja-JP" sz="3200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en-US" altLang="ja-JP" sz="3200" dirty="0"/>
              <a:t>		</a:t>
            </a:r>
            <a:r>
              <a:rPr lang="ja-JP" altLang="en-US" sz="3200" dirty="0"/>
              <a:t>剛体の重心の位置の指定</a:t>
            </a:r>
            <a:r>
              <a:rPr lang="en-US" altLang="ja-JP" sz="3200" dirty="0"/>
              <a:t>---3</a:t>
            </a:r>
            <a:r>
              <a:rPr lang="ja-JP" altLang="en-US" sz="3200" dirty="0" err="1"/>
              <a:t>つの</a:t>
            </a:r>
            <a:r>
              <a:rPr lang="ja-JP" altLang="en-US" sz="3200" dirty="0"/>
              <a:t>位置座標</a:t>
            </a:r>
            <a:endParaRPr lang="en-US" altLang="ja-JP" sz="3200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en-US" altLang="ja-JP" sz="3200" dirty="0"/>
              <a:t>			</a:t>
            </a:r>
            <a:r>
              <a:rPr lang="ja-JP" altLang="en-US" sz="3200" dirty="0"/>
              <a:t>⇒　</a:t>
            </a:r>
            <a:r>
              <a:rPr lang="ja-JP" altLang="en-US" sz="3200" dirty="0">
                <a:solidFill>
                  <a:srgbClr val="C00000"/>
                </a:solidFill>
              </a:rPr>
              <a:t>自由度</a:t>
            </a:r>
            <a:r>
              <a:rPr lang="ja-JP" altLang="en-US" sz="3200" dirty="0"/>
              <a:t>３</a:t>
            </a:r>
            <a:endParaRPr lang="en-US" altLang="ja-JP" sz="3200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ja-JP" altLang="en-US" sz="3200" dirty="0"/>
              <a:t>回転運動では</a:t>
            </a:r>
            <a:endParaRPr lang="en-US" altLang="ja-JP" sz="3200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en-US" altLang="ja-JP" sz="3200" dirty="0"/>
              <a:t>		</a:t>
            </a:r>
            <a:r>
              <a:rPr lang="ja-JP" altLang="en-US" sz="3200" dirty="0"/>
              <a:t>回転軸の方向の指定</a:t>
            </a:r>
            <a:r>
              <a:rPr lang="en-US" altLang="ja-JP" sz="3200" dirty="0"/>
              <a:t>---</a:t>
            </a:r>
            <a:r>
              <a:rPr lang="ja-JP" altLang="en-US" sz="3200" dirty="0"/>
              <a:t>３つの回転軸まわりの回転角</a:t>
            </a:r>
            <a:endParaRPr lang="en-US" altLang="ja-JP" sz="3200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en-US" altLang="ja-JP" sz="3200" dirty="0"/>
              <a:t>			</a:t>
            </a:r>
            <a:r>
              <a:rPr lang="ja-JP" altLang="en-US" sz="3200" dirty="0"/>
              <a:t>⇒　</a:t>
            </a:r>
            <a:r>
              <a:rPr lang="ja-JP" altLang="en-US" sz="3200" dirty="0">
                <a:solidFill>
                  <a:srgbClr val="C00000"/>
                </a:solidFill>
              </a:rPr>
              <a:t>自由度</a:t>
            </a:r>
            <a:r>
              <a:rPr lang="ja-JP" altLang="en-US" sz="3200" dirty="0"/>
              <a:t>３</a:t>
            </a:r>
            <a:endParaRPr lang="en-US" altLang="ja-JP" sz="3200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ja-JP" altLang="en-US" sz="3200" dirty="0"/>
              <a:t>あわせて、</a:t>
            </a:r>
            <a:r>
              <a:rPr lang="ja-JP" altLang="en-US" sz="3200" dirty="0">
                <a:solidFill>
                  <a:srgbClr val="7030A0"/>
                </a:solidFill>
              </a:rPr>
              <a:t>剛体の運動の自由度</a:t>
            </a:r>
            <a:r>
              <a:rPr lang="ja-JP" altLang="en-US" sz="3200" dirty="0"/>
              <a:t>は６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9359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15.1 </a:t>
            </a:r>
            <a:r>
              <a:rPr kumimoji="1" lang="ja-JP" altLang="en-US" dirty="0"/>
              <a:t>剛体の運動方程式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剛体を微小部分にわけ、それぞれを質点とみなす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⇒　構成質点間の相互の距離が変化しない</a:t>
            </a:r>
            <a:r>
              <a:rPr lang="ja-JP" altLang="en-US" dirty="0">
                <a:solidFill>
                  <a:srgbClr val="7030A0"/>
                </a:solidFill>
              </a:rPr>
              <a:t>質点系としての剛体</a:t>
            </a:r>
            <a:endParaRPr lang="en-US" altLang="ja-JP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</a:t>
            </a:r>
          </a:p>
          <a:p>
            <a:pPr marL="0" indent="0">
              <a:buNone/>
            </a:pPr>
            <a:r>
              <a:rPr lang="ja-JP" altLang="en-US" dirty="0"/>
              <a:t>このことから、一般的に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質点系で成り立つことは剛体でも成り立つ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02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15.1 </a:t>
            </a:r>
            <a:r>
              <a:rPr kumimoji="1" lang="ja-JP" altLang="en-US" dirty="0"/>
              <a:t>剛体の運動方程式</a:t>
            </a:r>
            <a:r>
              <a:rPr kumimoji="1" lang="en-US" altLang="ja-JP" dirty="0"/>
              <a:t>(</a:t>
            </a:r>
            <a:r>
              <a:rPr kumimoji="1" lang="ja-JP" altLang="en-US" dirty="0"/>
              <a:t>続き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dirty="0"/>
                  <a:t>剛体の運動（剛体の質量を</a:t>
                </a:r>
                <a:r>
                  <a:rPr lang="en-US" altLang="ja-JP" i="1" dirty="0"/>
                  <a:t>M</a:t>
                </a:r>
                <a:r>
                  <a:rPr lang="ja-JP" altLang="en-US" dirty="0"/>
                  <a:t>とする）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　並進運動 </a:t>
                </a:r>
                <a:r>
                  <a:rPr lang="en-US" altLang="ja-JP" dirty="0"/>
                  <a:t>--- </a:t>
                </a:r>
                <a:r>
                  <a:rPr lang="ja-JP" altLang="en-US" dirty="0"/>
                  <a:t>重心</a:t>
                </a:r>
                <a:r>
                  <a:rPr lang="en-US" altLang="ja-JP" dirty="0"/>
                  <a:t>(</a:t>
                </a:r>
                <a:r>
                  <a:rPr lang="ja-JP" altLang="en-US" dirty="0"/>
                  <a:t>位置ベクトルを</a:t>
                </a:r>
                <a:r>
                  <a:rPr lang="en-US" altLang="ja-JP" b="1" i="1" dirty="0" err="1"/>
                  <a:t>r</a:t>
                </a:r>
                <a:r>
                  <a:rPr lang="en-US" altLang="ja-JP" baseline="-25000" dirty="0" err="1"/>
                  <a:t>G</a:t>
                </a:r>
                <a:r>
                  <a:rPr lang="ja-JP" altLang="en-US" dirty="0"/>
                  <a:t>とする</a:t>
                </a:r>
                <a:r>
                  <a:rPr lang="en-US" altLang="ja-JP" dirty="0"/>
                  <a:t>)</a:t>
                </a:r>
                <a:r>
                  <a:rPr lang="ja-JP" altLang="en-US" dirty="0"/>
                  <a:t>の運動方程式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dirty="0"/>
                  <a:t> =</a:t>
                </a:r>
                <a:r>
                  <a:rPr lang="en-US" altLang="ja-JP" b="1" i="1" dirty="0"/>
                  <a:t> F</a:t>
                </a:r>
                <a:r>
                  <a:rPr lang="en-US" altLang="ja-JP" dirty="0"/>
                  <a:t>       (</a:t>
                </a:r>
                <a:r>
                  <a:rPr lang="en-US" altLang="ja-JP" b="1" i="1" dirty="0"/>
                  <a:t>F</a:t>
                </a:r>
                <a:r>
                  <a:rPr lang="ja-JP" altLang="en-US" dirty="0"/>
                  <a:t>は剛体にはたらく外力の総和）</a:t>
                </a:r>
                <a:r>
                  <a:rPr lang="en-US" altLang="ja-JP" dirty="0"/>
                  <a:t>	(15.1.1)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   </a:t>
                </a:r>
                <a:r>
                  <a:rPr lang="ja-JP" altLang="en-US" dirty="0"/>
                  <a:t>回転運動 </a:t>
                </a:r>
                <a:r>
                  <a:rPr lang="en-US" altLang="ja-JP" dirty="0"/>
                  <a:t>--- </a:t>
                </a:r>
                <a:r>
                  <a:rPr lang="ja-JP" altLang="en-US" dirty="0"/>
                  <a:t>原点</a:t>
                </a:r>
                <a:r>
                  <a:rPr lang="en-US" altLang="ja-JP" dirty="0"/>
                  <a:t>O</a:t>
                </a:r>
                <a:r>
                  <a:rPr lang="ja-JP" altLang="en-US" dirty="0"/>
                  <a:t>まわりの剛体の回転運動を考える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ja-JP" dirty="0"/>
                  <a:t> = </a:t>
                </a:r>
                <a:r>
                  <a:rPr lang="en-US" altLang="ja-JP" b="1" i="1" dirty="0"/>
                  <a:t>N </a:t>
                </a:r>
                <a:r>
                  <a:rPr lang="en-US" altLang="ja-JP" dirty="0"/>
                  <a:t>    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 (</a:t>
                </a:r>
                <a:r>
                  <a:rPr lang="en-US" altLang="ja-JP" b="1" i="1" dirty="0"/>
                  <a:t>L</a:t>
                </a:r>
                <a:r>
                  <a:rPr lang="ja-JP" altLang="en-US" dirty="0"/>
                  <a:t>は剛体の角運動量、</a:t>
                </a:r>
                <a:r>
                  <a:rPr lang="en-US" altLang="ja-JP" b="1" i="1" dirty="0"/>
                  <a:t>N</a:t>
                </a:r>
                <a:r>
                  <a:rPr lang="ja-JP" altLang="en-US" dirty="0"/>
                  <a:t>は外力モーメントの総和）</a:t>
                </a:r>
                <a:r>
                  <a:rPr lang="en-US" altLang="ja-JP" dirty="0"/>
                  <a:t>	(15.1.2)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1" i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  <a:blipFill rotWithShape="0">
                <a:blip r:embed="rId2"/>
                <a:stretch>
                  <a:fillRect l="-1217" t="-2513" r="-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20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15.2 </a:t>
            </a:r>
            <a:r>
              <a:rPr kumimoji="1" lang="ja-JP" altLang="en-US" dirty="0"/>
              <a:t>固定軸の周りの回転運動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25563"/>
                <a:ext cx="9006987" cy="36668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/>
                  <a:t>固定軸のまわりで回転する場合</a:t>
                </a:r>
                <a:r>
                  <a:rPr kumimoji="1" lang="en-US" altLang="ja-JP" dirty="0"/>
                  <a:t>(</a:t>
                </a:r>
                <a:r>
                  <a:rPr kumimoji="1" lang="ja-JP" altLang="en-US" dirty="0"/>
                  <a:t>例</a:t>
                </a:r>
                <a:r>
                  <a:rPr kumimoji="1" lang="en-US" altLang="ja-JP" dirty="0"/>
                  <a:t>: </a:t>
                </a:r>
                <a:r>
                  <a:rPr kumimoji="1" lang="ja-JP" altLang="en-US" dirty="0"/>
                  <a:t>定滑車や振り子</a:t>
                </a:r>
                <a:r>
                  <a:rPr kumimoji="1" lang="en-US" altLang="ja-JP" dirty="0"/>
                  <a:t>)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   </a:t>
                </a:r>
                <a:r>
                  <a:rPr lang="ja-JP" altLang="en-US" dirty="0"/>
                  <a:t>固定軸を</a:t>
                </a:r>
                <a:r>
                  <a:rPr lang="en-US" altLang="ja-JP" i="1" dirty="0"/>
                  <a:t>z</a:t>
                </a:r>
                <a:r>
                  <a:rPr lang="ja-JP" altLang="en-US" dirty="0"/>
                  <a:t>軸とすると、</a:t>
                </a:r>
                <a:r>
                  <a:rPr lang="en-US" altLang="ja-JP" dirty="0"/>
                  <a:t>(15.1.2)</a:t>
                </a:r>
                <a:r>
                  <a:rPr lang="ja-JP" altLang="en-US" dirty="0"/>
                  <a:t>の</a:t>
                </a:r>
                <a:r>
                  <a:rPr lang="en-US" altLang="ja-JP" dirty="0"/>
                  <a:t>z</a:t>
                </a:r>
                <a:r>
                  <a:rPr lang="ja-JP" altLang="en-US" dirty="0"/>
                  <a:t>成分：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m:rPr>
                            <m:sty m:val="p"/>
                          </m:rPr>
                          <a:rPr lang="en-US" altLang="ja-JP" b="0" i="0" baseline="-25000" smtClean="0">
                            <a:latin typeface="Cambria Math" panose="02040503050406030204" pitchFamily="18" charset="0"/>
                          </a:rPr>
                          <m:t>z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ja-JP" dirty="0"/>
                  <a:t> = </a:t>
                </a:r>
                <a:r>
                  <a:rPr lang="en-US" altLang="ja-JP" b="1" i="1" dirty="0" err="1"/>
                  <a:t>N</a:t>
                </a:r>
                <a:r>
                  <a:rPr lang="en-US" altLang="ja-JP" baseline="-25000" dirty="0" err="1"/>
                  <a:t>z</a:t>
                </a:r>
                <a:r>
                  <a:rPr lang="en-US" altLang="ja-JP" b="1" i="1" dirty="0"/>
                  <a:t> 	</a:t>
                </a:r>
                <a:r>
                  <a:rPr lang="en-US" altLang="ja-JP" dirty="0"/>
                  <a:t>		(15.2.3)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    </a:t>
                </a:r>
                <a:r>
                  <a:rPr kumimoji="1" lang="ja-JP" altLang="en-US" dirty="0"/>
                  <a:t>により、回転運動は決まる</a:t>
                </a: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/>
                  <a:t>剛体を微小部分に分割、</a:t>
                </a:r>
                <a:r>
                  <a:rPr kumimoji="1" lang="en-US" altLang="ja-JP" i="1" dirty="0" err="1"/>
                  <a:t>i</a:t>
                </a:r>
                <a:r>
                  <a:rPr kumimoji="1" lang="ja-JP" altLang="en-US" dirty="0"/>
                  <a:t>番目の部分の質量を</a:t>
                </a:r>
                <a:r>
                  <a:rPr kumimoji="1" lang="en-US" altLang="ja-JP" i="1" dirty="0"/>
                  <a:t>m</a:t>
                </a:r>
                <a:r>
                  <a:rPr kumimoji="1" lang="en-US" altLang="ja-JP" baseline="-25000" dirty="0"/>
                  <a:t>i</a:t>
                </a:r>
                <a:r>
                  <a:rPr kumimoji="1" lang="ja-JP" altLang="en-US" dirty="0" err="1"/>
                  <a:t>、</a:t>
                </a:r>
                <a:r>
                  <a:rPr lang="en-US" altLang="ja-JP" dirty="0"/>
                  <a:t>z</a:t>
                </a:r>
                <a:r>
                  <a:rPr lang="ja-JP" altLang="en-US" dirty="0"/>
                  <a:t>軸までの距離を</a:t>
                </a:r>
                <a:r>
                  <a:rPr lang="en-US" altLang="ja-JP" i="1" dirty="0" err="1"/>
                  <a:t>r</a:t>
                </a:r>
                <a:r>
                  <a:rPr lang="en-US" altLang="ja-JP" baseline="-25000" dirty="0" err="1"/>
                  <a:t>i</a:t>
                </a:r>
                <a:r>
                  <a:rPr lang="ja-JP" altLang="en-US" dirty="0"/>
                  <a:t>とする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25563"/>
                <a:ext cx="9006987" cy="3666851"/>
              </a:xfrm>
              <a:blipFill rotWithShape="0">
                <a:blip r:embed="rId2"/>
                <a:stretch>
                  <a:fillRect l="-1353" t="-3322" r="-271" b="-24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 4"/>
          <p:cNvSpPr/>
          <p:nvPr/>
        </p:nvSpPr>
        <p:spPr>
          <a:xfrm>
            <a:off x="9028798" y="2354239"/>
            <a:ext cx="2325002" cy="1346583"/>
          </a:xfrm>
          <a:custGeom>
            <a:avLst/>
            <a:gdLst>
              <a:gd name="connsiteX0" fmla="*/ 401456 w 2325002"/>
              <a:gd name="connsiteY0" fmla="*/ 252330 h 1346583"/>
              <a:gd name="connsiteX1" fmla="*/ 1252794 w 2325002"/>
              <a:gd name="connsiteY1" fmla="*/ 82 h 1346583"/>
              <a:gd name="connsiteX2" fmla="*/ 1956987 w 2325002"/>
              <a:gd name="connsiteY2" fmla="*/ 231310 h 1346583"/>
              <a:gd name="connsiteX3" fmla="*/ 2314339 w 2325002"/>
              <a:gd name="connsiteY3" fmla="*/ 756827 h 1346583"/>
              <a:gd name="connsiteX4" fmla="*/ 2125152 w 2325002"/>
              <a:gd name="connsiteY4" fmla="*/ 1082648 h 1346583"/>
              <a:gd name="connsiteX5" fmla="*/ 1105649 w 2325002"/>
              <a:gd name="connsiteY5" fmla="*/ 1345406 h 1346583"/>
              <a:gd name="connsiteX6" fmla="*/ 128187 w 2325002"/>
              <a:gd name="connsiteY6" fmla="*/ 977544 h 1346583"/>
              <a:gd name="connsiteX7" fmla="*/ 44104 w 2325002"/>
              <a:gd name="connsiteY7" fmla="*/ 409985 h 1346583"/>
              <a:gd name="connsiteX8" fmla="*/ 401456 w 2325002"/>
              <a:gd name="connsiteY8" fmla="*/ 252330 h 134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002" h="1346583">
                <a:moveTo>
                  <a:pt x="401456" y="252330"/>
                </a:moveTo>
                <a:cubicBezTo>
                  <a:pt x="602904" y="184013"/>
                  <a:pt x="993539" y="3585"/>
                  <a:pt x="1252794" y="82"/>
                </a:cubicBezTo>
                <a:cubicBezTo>
                  <a:pt x="1512049" y="-3421"/>
                  <a:pt x="1780063" y="105186"/>
                  <a:pt x="1956987" y="231310"/>
                </a:cubicBezTo>
                <a:cubicBezTo>
                  <a:pt x="2133911" y="357434"/>
                  <a:pt x="2286312" y="614937"/>
                  <a:pt x="2314339" y="756827"/>
                </a:cubicBezTo>
                <a:cubicBezTo>
                  <a:pt x="2342366" y="898717"/>
                  <a:pt x="2326600" y="984552"/>
                  <a:pt x="2125152" y="1082648"/>
                </a:cubicBezTo>
                <a:cubicBezTo>
                  <a:pt x="1923704" y="1180745"/>
                  <a:pt x="1438477" y="1362923"/>
                  <a:pt x="1105649" y="1345406"/>
                </a:cubicBezTo>
                <a:cubicBezTo>
                  <a:pt x="772822" y="1327889"/>
                  <a:pt x="305111" y="1133447"/>
                  <a:pt x="128187" y="977544"/>
                </a:cubicBezTo>
                <a:cubicBezTo>
                  <a:pt x="-48737" y="821641"/>
                  <a:pt x="-6696" y="530854"/>
                  <a:pt x="44104" y="409985"/>
                </a:cubicBezTo>
                <a:cubicBezTo>
                  <a:pt x="94904" y="289116"/>
                  <a:pt x="200008" y="320647"/>
                  <a:pt x="401456" y="25233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0079421" y="1103590"/>
            <a:ext cx="367862" cy="18104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9932276" y="2913997"/>
            <a:ext cx="147145" cy="78682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9785131" y="3700822"/>
            <a:ext cx="147145" cy="78682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13" idx="1"/>
          </p:cNvCxnSpPr>
          <p:nvPr/>
        </p:nvCxnSpPr>
        <p:spPr>
          <a:xfrm>
            <a:off x="10079421" y="2913997"/>
            <a:ext cx="933846" cy="285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11000789" y="3189031"/>
            <a:ext cx="85203" cy="71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10087509" y="2971641"/>
            <a:ext cx="209219" cy="132045"/>
          </a:xfrm>
          <a:custGeom>
            <a:avLst/>
            <a:gdLst>
              <a:gd name="connsiteX0" fmla="*/ 273269 w 273269"/>
              <a:gd name="connsiteY0" fmla="*/ 0 h 126124"/>
              <a:gd name="connsiteX1" fmla="*/ 210207 w 273269"/>
              <a:gd name="connsiteY1" fmla="*/ 126124 h 126124"/>
              <a:gd name="connsiteX2" fmla="*/ 0 w 273269"/>
              <a:gd name="connsiteY2" fmla="*/ 73573 h 12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269" h="126124">
                <a:moveTo>
                  <a:pt x="273269" y="0"/>
                </a:moveTo>
                <a:lnTo>
                  <a:pt x="210207" y="126124"/>
                </a:lnTo>
                <a:lnTo>
                  <a:pt x="0" y="735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10097311" y="2895876"/>
            <a:ext cx="943583" cy="319678"/>
          </a:xfrm>
          <a:custGeom>
            <a:avLst/>
            <a:gdLst>
              <a:gd name="connsiteX0" fmla="*/ 0 w 943583"/>
              <a:gd name="connsiteY0" fmla="*/ 22985 h 319678"/>
              <a:gd name="connsiteX1" fmla="*/ 335604 w 943583"/>
              <a:gd name="connsiteY1" fmla="*/ 3530 h 319678"/>
              <a:gd name="connsiteX2" fmla="*/ 656617 w 943583"/>
              <a:gd name="connsiteY2" fmla="*/ 86215 h 319678"/>
              <a:gd name="connsiteX3" fmla="*/ 943583 w 943583"/>
              <a:gd name="connsiteY3" fmla="*/ 319678 h 31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583" h="319678">
                <a:moveTo>
                  <a:pt x="0" y="22985"/>
                </a:moveTo>
                <a:cubicBezTo>
                  <a:pt x="113084" y="7988"/>
                  <a:pt x="226168" y="-7008"/>
                  <a:pt x="335604" y="3530"/>
                </a:cubicBezTo>
                <a:cubicBezTo>
                  <a:pt x="445040" y="14068"/>
                  <a:pt x="555287" y="33524"/>
                  <a:pt x="656617" y="86215"/>
                </a:cubicBezTo>
                <a:cubicBezTo>
                  <a:pt x="757947" y="138906"/>
                  <a:pt x="943583" y="319678"/>
                  <a:pt x="943583" y="3196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55371" y="2668143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err="1"/>
              <a:t>r</a:t>
            </a:r>
            <a:r>
              <a:rPr kumimoji="1" lang="en-US" altLang="ja-JP" baseline="-25000" dirty="0" err="1"/>
              <a:t>i</a:t>
            </a:r>
            <a:endParaRPr kumimoji="1" lang="ja-JP" altLang="en-US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925567" y="285092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m</a:t>
            </a:r>
            <a:r>
              <a:rPr kumimoji="1" lang="en-US" altLang="ja-JP" baseline="-25000" dirty="0"/>
              <a:t>i</a:t>
            </a:r>
            <a:endParaRPr kumimoji="1" lang="ja-JP" altLang="en-US" baseline="-25000" dirty="0"/>
          </a:p>
        </p:txBody>
      </p:sp>
      <p:sp>
        <p:nvSpPr>
          <p:cNvPr id="20" name="フリーフォーム 19"/>
          <p:cNvSpPr/>
          <p:nvPr/>
        </p:nvSpPr>
        <p:spPr>
          <a:xfrm>
            <a:off x="9950812" y="1376859"/>
            <a:ext cx="812119" cy="305264"/>
          </a:xfrm>
          <a:custGeom>
            <a:avLst/>
            <a:gdLst>
              <a:gd name="connsiteX0" fmla="*/ 275754 w 812119"/>
              <a:gd name="connsiteY0" fmla="*/ 0 h 305264"/>
              <a:gd name="connsiteX1" fmla="*/ 2485 w 812119"/>
              <a:gd name="connsiteY1" fmla="*/ 73572 h 305264"/>
              <a:gd name="connsiteX2" fmla="*/ 170650 w 812119"/>
              <a:gd name="connsiteY2" fmla="*/ 231228 h 305264"/>
              <a:gd name="connsiteX3" fmla="*/ 654126 w 812119"/>
              <a:gd name="connsiteY3" fmla="*/ 304800 h 305264"/>
              <a:gd name="connsiteX4" fmla="*/ 811781 w 812119"/>
              <a:gd name="connsiteY4" fmla="*/ 199697 h 305264"/>
              <a:gd name="connsiteX5" fmla="*/ 622595 w 812119"/>
              <a:gd name="connsiteY5" fmla="*/ 63062 h 3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119" h="305264">
                <a:moveTo>
                  <a:pt x="275754" y="0"/>
                </a:moveTo>
                <a:cubicBezTo>
                  <a:pt x="147878" y="17517"/>
                  <a:pt x="20002" y="35034"/>
                  <a:pt x="2485" y="73572"/>
                </a:cubicBezTo>
                <a:cubicBezTo>
                  <a:pt x="-15032" y="112110"/>
                  <a:pt x="62043" y="192690"/>
                  <a:pt x="170650" y="231228"/>
                </a:cubicBezTo>
                <a:cubicBezTo>
                  <a:pt x="279257" y="269766"/>
                  <a:pt x="547271" y="310055"/>
                  <a:pt x="654126" y="304800"/>
                </a:cubicBezTo>
                <a:cubicBezTo>
                  <a:pt x="760981" y="299545"/>
                  <a:pt x="817036" y="239987"/>
                  <a:pt x="811781" y="199697"/>
                </a:cubicBezTo>
                <a:cubicBezTo>
                  <a:pt x="806526" y="159407"/>
                  <a:pt x="714560" y="111234"/>
                  <a:pt x="622595" y="63062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595649" y="1504225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ω</a:t>
            </a:r>
            <a:endParaRPr lang="ja-JP" altLang="en-US" sz="2400" i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10372054" y="889109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z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864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15.2 </a:t>
            </a:r>
            <a:r>
              <a:rPr lang="ja-JP" altLang="en-US" dirty="0"/>
              <a:t>固定軸の周りの回転運動</a:t>
            </a:r>
            <a:r>
              <a:rPr lang="en-US" altLang="ja-JP" dirty="0"/>
              <a:t>(</a:t>
            </a:r>
            <a:r>
              <a:rPr lang="ja-JP" altLang="en-US" dirty="0"/>
              <a:t>続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9028798" y="2082417"/>
            <a:ext cx="2325002" cy="1346583"/>
          </a:xfrm>
          <a:custGeom>
            <a:avLst/>
            <a:gdLst>
              <a:gd name="connsiteX0" fmla="*/ 401456 w 2325002"/>
              <a:gd name="connsiteY0" fmla="*/ 252330 h 1346583"/>
              <a:gd name="connsiteX1" fmla="*/ 1252794 w 2325002"/>
              <a:gd name="connsiteY1" fmla="*/ 82 h 1346583"/>
              <a:gd name="connsiteX2" fmla="*/ 1956987 w 2325002"/>
              <a:gd name="connsiteY2" fmla="*/ 231310 h 1346583"/>
              <a:gd name="connsiteX3" fmla="*/ 2314339 w 2325002"/>
              <a:gd name="connsiteY3" fmla="*/ 756827 h 1346583"/>
              <a:gd name="connsiteX4" fmla="*/ 2125152 w 2325002"/>
              <a:gd name="connsiteY4" fmla="*/ 1082648 h 1346583"/>
              <a:gd name="connsiteX5" fmla="*/ 1105649 w 2325002"/>
              <a:gd name="connsiteY5" fmla="*/ 1345406 h 1346583"/>
              <a:gd name="connsiteX6" fmla="*/ 128187 w 2325002"/>
              <a:gd name="connsiteY6" fmla="*/ 977544 h 1346583"/>
              <a:gd name="connsiteX7" fmla="*/ 44104 w 2325002"/>
              <a:gd name="connsiteY7" fmla="*/ 409985 h 1346583"/>
              <a:gd name="connsiteX8" fmla="*/ 401456 w 2325002"/>
              <a:gd name="connsiteY8" fmla="*/ 252330 h 134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002" h="1346583">
                <a:moveTo>
                  <a:pt x="401456" y="252330"/>
                </a:moveTo>
                <a:cubicBezTo>
                  <a:pt x="602904" y="184013"/>
                  <a:pt x="993539" y="3585"/>
                  <a:pt x="1252794" y="82"/>
                </a:cubicBezTo>
                <a:cubicBezTo>
                  <a:pt x="1512049" y="-3421"/>
                  <a:pt x="1780063" y="105186"/>
                  <a:pt x="1956987" y="231310"/>
                </a:cubicBezTo>
                <a:cubicBezTo>
                  <a:pt x="2133911" y="357434"/>
                  <a:pt x="2286312" y="614937"/>
                  <a:pt x="2314339" y="756827"/>
                </a:cubicBezTo>
                <a:cubicBezTo>
                  <a:pt x="2342366" y="898717"/>
                  <a:pt x="2326600" y="984552"/>
                  <a:pt x="2125152" y="1082648"/>
                </a:cubicBezTo>
                <a:cubicBezTo>
                  <a:pt x="1923704" y="1180745"/>
                  <a:pt x="1438477" y="1362923"/>
                  <a:pt x="1105649" y="1345406"/>
                </a:cubicBezTo>
                <a:cubicBezTo>
                  <a:pt x="772822" y="1327889"/>
                  <a:pt x="305111" y="1133447"/>
                  <a:pt x="128187" y="977544"/>
                </a:cubicBezTo>
                <a:cubicBezTo>
                  <a:pt x="-48737" y="821641"/>
                  <a:pt x="-6696" y="530854"/>
                  <a:pt x="44104" y="409985"/>
                </a:cubicBezTo>
                <a:cubicBezTo>
                  <a:pt x="94904" y="289116"/>
                  <a:pt x="200008" y="320647"/>
                  <a:pt x="401456" y="25233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0079421" y="831768"/>
            <a:ext cx="367862" cy="18104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9932276" y="2642175"/>
            <a:ext cx="147145" cy="78682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9785131" y="3429000"/>
            <a:ext cx="147145" cy="78682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10" idx="1"/>
          </p:cNvCxnSpPr>
          <p:nvPr/>
        </p:nvCxnSpPr>
        <p:spPr>
          <a:xfrm>
            <a:off x="10079421" y="2642175"/>
            <a:ext cx="933846" cy="285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1000789" y="2917209"/>
            <a:ext cx="85203" cy="71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10087509" y="2699819"/>
            <a:ext cx="209219" cy="132045"/>
          </a:xfrm>
          <a:custGeom>
            <a:avLst/>
            <a:gdLst>
              <a:gd name="connsiteX0" fmla="*/ 273269 w 273269"/>
              <a:gd name="connsiteY0" fmla="*/ 0 h 126124"/>
              <a:gd name="connsiteX1" fmla="*/ 210207 w 273269"/>
              <a:gd name="connsiteY1" fmla="*/ 126124 h 126124"/>
              <a:gd name="connsiteX2" fmla="*/ 0 w 273269"/>
              <a:gd name="connsiteY2" fmla="*/ 73573 h 12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269" h="126124">
                <a:moveTo>
                  <a:pt x="273269" y="0"/>
                </a:moveTo>
                <a:lnTo>
                  <a:pt x="210207" y="126124"/>
                </a:lnTo>
                <a:lnTo>
                  <a:pt x="0" y="735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10097311" y="2624054"/>
            <a:ext cx="943583" cy="319678"/>
          </a:xfrm>
          <a:custGeom>
            <a:avLst/>
            <a:gdLst>
              <a:gd name="connsiteX0" fmla="*/ 0 w 943583"/>
              <a:gd name="connsiteY0" fmla="*/ 22985 h 319678"/>
              <a:gd name="connsiteX1" fmla="*/ 335604 w 943583"/>
              <a:gd name="connsiteY1" fmla="*/ 3530 h 319678"/>
              <a:gd name="connsiteX2" fmla="*/ 656617 w 943583"/>
              <a:gd name="connsiteY2" fmla="*/ 86215 h 319678"/>
              <a:gd name="connsiteX3" fmla="*/ 943583 w 943583"/>
              <a:gd name="connsiteY3" fmla="*/ 319678 h 31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583" h="319678">
                <a:moveTo>
                  <a:pt x="0" y="22985"/>
                </a:moveTo>
                <a:cubicBezTo>
                  <a:pt x="113084" y="7988"/>
                  <a:pt x="226168" y="-7008"/>
                  <a:pt x="335604" y="3530"/>
                </a:cubicBezTo>
                <a:cubicBezTo>
                  <a:pt x="445040" y="14068"/>
                  <a:pt x="555287" y="33524"/>
                  <a:pt x="656617" y="86215"/>
                </a:cubicBezTo>
                <a:cubicBezTo>
                  <a:pt x="757947" y="138906"/>
                  <a:pt x="943583" y="319678"/>
                  <a:pt x="943583" y="3196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55371" y="2396321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err="1"/>
              <a:t>r</a:t>
            </a:r>
            <a:r>
              <a:rPr kumimoji="1" lang="en-US" altLang="ja-JP" baseline="-25000" dirty="0" err="1"/>
              <a:t>i</a:t>
            </a:r>
            <a:endParaRPr kumimoji="1" lang="ja-JP" altLang="en-US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925567" y="257910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m</a:t>
            </a:r>
            <a:r>
              <a:rPr kumimoji="1" lang="en-US" altLang="ja-JP" baseline="-25000" dirty="0"/>
              <a:t>i</a:t>
            </a:r>
            <a:endParaRPr kumimoji="1" lang="ja-JP" altLang="en-US" baseline="-2500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9950812" y="1105037"/>
            <a:ext cx="812119" cy="305264"/>
          </a:xfrm>
          <a:custGeom>
            <a:avLst/>
            <a:gdLst>
              <a:gd name="connsiteX0" fmla="*/ 275754 w 812119"/>
              <a:gd name="connsiteY0" fmla="*/ 0 h 305264"/>
              <a:gd name="connsiteX1" fmla="*/ 2485 w 812119"/>
              <a:gd name="connsiteY1" fmla="*/ 73572 h 305264"/>
              <a:gd name="connsiteX2" fmla="*/ 170650 w 812119"/>
              <a:gd name="connsiteY2" fmla="*/ 231228 h 305264"/>
              <a:gd name="connsiteX3" fmla="*/ 654126 w 812119"/>
              <a:gd name="connsiteY3" fmla="*/ 304800 h 305264"/>
              <a:gd name="connsiteX4" fmla="*/ 811781 w 812119"/>
              <a:gd name="connsiteY4" fmla="*/ 199697 h 305264"/>
              <a:gd name="connsiteX5" fmla="*/ 622595 w 812119"/>
              <a:gd name="connsiteY5" fmla="*/ 63062 h 3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119" h="305264">
                <a:moveTo>
                  <a:pt x="275754" y="0"/>
                </a:moveTo>
                <a:cubicBezTo>
                  <a:pt x="147878" y="17517"/>
                  <a:pt x="20002" y="35034"/>
                  <a:pt x="2485" y="73572"/>
                </a:cubicBezTo>
                <a:cubicBezTo>
                  <a:pt x="-15032" y="112110"/>
                  <a:pt x="62043" y="192690"/>
                  <a:pt x="170650" y="231228"/>
                </a:cubicBezTo>
                <a:cubicBezTo>
                  <a:pt x="279257" y="269766"/>
                  <a:pt x="547271" y="310055"/>
                  <a:pt x="654126" y="304800"/>
                </a:cubicBezTo>
                <a:cubicBezTo>
                  <a:pt x="760981" y="299545"/>
                  <a:pt x="817036" y="239987"/>
                  <a:pt x="811781" y="199697"/>
                </a:cubicBezTo>
                <a:cubicBezTo>
                  <a:pt x="806526" y="159407"/>
                  <a:pt x="714560" y="111234"/>
                  <a:pt x="622595" y="63062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595649" y="1232403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ω</a:t>
            </a:r>
            <a:endParaRPr lang="ja-JP" altLang="en-US" sz="2400" i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10372054" y="617287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z</a:t>
            </a:r>
            <a:endParaRPr lang="ja-JP" altLang="en-US" sz="2400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5564"/>
            <a:ext cx="7874950" cy="107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剛体を微小部分に分割、</a:t>
            </a:r>
            <a:r>
              <a:rPr kumimoji="1" lang="en-US" altLang="ja-JP" i="1" dirty="0" err="1"/>
              <a:t>i</a:t>
            </a:r>
            <a:r>
              <a:rPr kumimoji="1" lang="ja-JP" altLang="en-US" dirty="0"/>
              <a:t>番目の部分の質量を</a:t>
            </a:r>
            <a:r>
              <a:rPr kumimoji="1" lang="en-US" altLang="ja-JP" i="1" dirty="0"/>
              <a:t>m</a:t>
            </a:r>
            <a:r>
              <a:rPr kumimoji="1" lang="en-US" altLang="ja-JP" baseline="-25000" dirty="0"/>
              <a:t>i</a:t>
            </a:r>
            <a:r>
              <a:rPr kumimoji="1" lang="ja-JP" altLang="en-US" dirty="0" err="1"/>
              <a:t>、</a:t>
            </a:r>
            <a:r>
              <a:rPr lang="en-US" altLang="ja-JP" dirty="0"/>
              <a:t>z</a:t>
            </a:r>
            <a:r>
              <a:rPr lang="ja-JP" altLang="en-US" dirty="0"/>
              <a:t>軸までの距離を</a:t>
            </a:r>
            <a:r>
              <a:rPr lang="en-US" altLang="ja-JP" i="1" dirty="0" err="1"/>
              <a:t>r</a:t>
            </a:r>
            <a:r>
              <a:rPr lang="en-US" altLang="ja-JP" baseline="-25000" dirty="0" err="1"/>
              <a:t>i</a:t>
            </a:r>
            <a:r>
              <a:rPr lang="ja-JP" altLang="en-US" dirty="0"/>
              <a:t>とする</a:t>
            </a:r>
            <a:endParaRPr lang="en-US" altLang="ja-JP" dirty="0"/>
          </a:p>
        </p:txBody>
      </p:sp>
      <p:sp>
        <p:nvSpPr>
          <p:cNvPr id="20" name="円/楕円 19"/>
          <p:cNvSpPr/>
          <p:nvPr/>
        </p:nvSpPr>
        <p:spPr>
          <a:xfrm>
            <a:off x="11000789" y="3189031"/>
            <a:ext cx="85203" cy="714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785850" y="2287535"/>
                <a:ext cx="8008713" cy="1585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/>
                  <a:t>基準位置からの回転角を</a:t>
                </a:r>
                <a:r>
                  <a:rPr lang="en-US" altLang="ja-JP" sz="2800" i="1" dirty="0"/>
                  <a:t>θ</a:t>
                </a:r>
                <a:r>
                  <a:rPr lang="ja-JP" altLang="en-US" sz="2800" dirty="0"/>
                  <a:t>とし、剛体が角速度</a:t>
                </a:r>
                <a:r>
                  <a:rPr lang="en-US" altLang="ja-JP" sz="2800" i="1" dirty="0"/>
                  <a:t>ω</a:t>
                </a:r>
                <a:r>
                  <a:rPr lang="en-US" altLang="ja-JP" sz="2800" dirty="0"/>
                  <a:t>(=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ja-JP" sz="2800" dirty="0"/>
                  <a:t>)</a:t>
                </a:r>
                <a:r>
                  <a:rPr lang="ja-JP" altLang="en-US" sz="2800" dirty="0"/>
                  <a:t>で回転するなら、これら</a:t>
                </a:r>
                <a:r>
                  <a:rPr lang="en-US" altLang="ja-JP" sz="2800" i="1" dirty="0"/>
                  <a:t>m</a:t>
                </a:r>
                <a:r>
                  <a:rPr lang="en-US" altLang="ja-JP" sz="2800" baseline="-25000" dirty="0"/>
                  <a:t>i</a:t>
                </a:r>
                <a:r>
                  <a:rPr lang="ja-JP" altLang="en-US" sz="2800" dirty="0"/>
                  <a:t>は</a:t>
                </a:r>
                <a:r>
                  <a:rPr lang="en-US" altLang="ja-JP" sz="2800" dirty="0"/>
                  <a:t>z</a:t>
                </a:r>
                <a:r>
                  <a:rPr lang="ja-JP" altLang="en-US" sz="2800" dirty="0"/>
                  <a:t>軸の周りに同じ角速度</a:t>
                </a:r>
                <a:r>
                  <a:rPr lang="en-US" altLang="ja-JP" sz="2800" dirty="0"/>
                  <a:t>ω</a:t>
                </a:r>
                <a:r>
                  <a:rPr lang="ja-JP" altLang="en-US" sz="2800" dirty="0"/>
                  <a:t>で円運動する</a:t>
                </a: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50" y="2287535"/>
                <a:ext cx="8008713" cy="1585883"/>
              </a:xfrm>
              <a:prstGeom prst="rect">
                <a:avLst/>
              </a:prstGeom>
              <a:blipFill rotWithShape="0">
                <a:blip r:embed="rId2"/>
                <a:stretch>
                  <a:fillRect l="-1598" t="-5000" b="-10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838200" y="3873418"/>
                <a:ext cx="8008713" cy="1816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/>
                  <a:t>それぞれの微小部分 </a:t>
                </a:r>
                <a:r>
                  <a:rPr lang="en-US" altLang="ja-JP" sz="2800" i="1" dirty="0"/>
                  <a:t>m</a:t>
                </a:r>
                <a:r>
                  <a:rPr lang="en-US" altLang="ja-JP" sz="2800" baseline="-25000" dirty="0"/>
                  <a:t>i</a:t>
                </a:r>
                <a:r>
                  <a:rPr lang="ja-JP" altLang="en-US" sz="2800" dirty="0"/>
                  <a:t>がもつ角運動量</a:t>
                </a:r>
                <a:r>
                  <a:rPr lang="en-US" altLang="ja-JP" sz="2800" dirty="0"/>
                  <a:t>:</a:t>
                </a:r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i="1" dirty="0" err="1"/>
                  <a:t>r</a:t>
                </a:r>
                <a:r>
                  <a:rPr lang="en-US" altLang="ja-JP" sz="2800" baseline="-25000" dirty="0" err="1"/>
                  <a:t>i</a:t>
                </a:r>
                <a:r>
                  <a:rPr lang="en-US" altLang="ja-JP" sz="2800" baseline="-25000" dirty="0"/>
                  <a:t> </a:t>
                </a:r>
                <a:r>
                  <a:rPr lang="en-US" altLang="ja-JP" sz="2800" i="1" dirty="0"/>
                  <a:t>p</a:t>
                </a:r>
                <a:r>
                  <a:rPr lang="en-US" altLang="ja-JP" sz="2800" baseline="-25000" dirty="0"/>
                  <a:t>i</a:t>
                </a:r>
                <a:r>
                  <a:rPr lang="en-US" altLang="ja-JP" sz="2800" dirty="0"/>
                  <a:t> = </a:t>
                </a:r>
                <a:r>
                  <a:rPr lang="en-US" altLang="ja-JP" sz="2800" i="1" dirty="0" err="1"/>
                  <a:t>r</a:t>
                </a:r>
                <a:r>
                  <a:rPr lang="en-US" altLang="ja-JP" sz="2800" baseline="-25000" dirty="0" err="1"/>
                  <a:t>i</a:t>
                </a:r>
                <a:r>
                  <a:rPr lang="en-US" altLang="ja-JP" sz="2800" baseline="-25000" dirty="0"/>
                  <a:t>  </a:t>
                </a:r>
                <a:r>
                  <a:rPr lang="en-US" altLang="ja-JP" sz="2800" i="1" dirty="0"/>
                  <a:t>m</a:t>
                </a:r>
                <a:r>
                  <a:rPr lang="en-US" altLang="ja-JP" sz="2800" baseline="-25000" dirty="0"/>
                  <a:t>i</a:t>
                </a:r>
                <a:r>
                  <a:rPr lang="en-US" altLang="ja-JP" sz="2800" i="1" dirty="0"/>
                  <a:t> </a:t>
                </a:r>
                <a:r>
                  <a:rPr lang="en-US" altLang="ja-JP" sz="2800" i="1" dirty="0" err="1"/>
                  <a:t>r</a:t>
                </a:r>
                <a:r>
                  <a:rPr lang="en-US" altLang="ja-JP" sz="2800" baseline="-25000" dirty="0" err="1"/>
                  <a:t>i</a:t>
                </a:r>
                <a:r>
                  <a:rPr lang="en-US" altLang="ja-JP" sz="2800" baseline="-25000" dirty="0"/>
                  <a:t> </a:t>
                </a:r>
                <a:r>
                  <a:rPr lang="en-US" altLang="ja-JP" sz="2800" dirty="0"/>
                  <a:t>ω     </a:t>
                </a:r>
              </a:p>
              <a:p>
                <a:r>
                  <a:rPr lang="ja-JP" altLang="en-US" sz="2800" dirty="0"/>
                  <a:t>よって、剛体全体が持つ角運動量はこれらの和</a:t>
                </a:r>
                <a:r>
                  <a:rPr lang="en-US" altLang="ja-JP" sz="2800" dirty="0"/>
                  <a:t>:</a:t>
                </a:r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i="1" dirty="0" err="1"/>
                  <a:t>L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ja-JP" sz="2800" i="1" dirty="0" smtClean="0"/>
                          <m:t>r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m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r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ja-JP" sz="2800" dirty="0" smtClean="0"/>
                          <m:t>ω</m:t>
                        </m:r>
                      </m:e>
                    </m:nary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dirty="0" smtClean="0"/>
                      <m:t>ω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ja-JP" sz="2800" i="1" dirty="0" smtClean="0"/>
                          <m:t>r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 2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m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 </m:t>
                        </m:r>
                      </m:e>
                    </m:nary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73418"/>
                <a:ext cx="8008713" cy="1816203"/>
              </a:xfrm>
              <a:prstGeom prst="rect">
                <a:avLst/>
              </a:prstGeom>
              <a:blipFill rotWithShape="0">
                <a:blip r:embed="rId3"/>
                <a:stretch>
                  <a:fillRect l="-1599" t="-4362" b="-8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7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943304" y="-141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15.2 </a:t>
            </a:r>
            <a:r>
              <a:rPr lang="ja-JP" altLang="en-US" dirty="0"/>
              <a:t>固定軸の周りの回転運動</a:t>
            </a:r>
            <a:r>
              <a:rPr lang="en-US" altLang="ja-JP" dirty="0"/>
              <a:t>(</a:t>
            </a:r>
            <a:r>
              <a:rPr lang="ja-JP" altLang="en-US" dirty="0"/>
              <a:t>続</a:t>
            </a:r>
            <a:r>
              <a:rPr lang="en-US" altLang="ja-JP" dirty="0"/>
              <a:t>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43304" y="1325563"/>
                <a:ext cx="8008713" cy="1839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/>
                  <a:t>それぞれの微小部分 </a:t>
                </a:r>
                <a:r>
                  <a:rPr lang="en-US" altLang="ja-JP" sz="2800" i="1" dirty="0"/>
                  <a:t>m</a:t>
                </a:r>
                <a:r>
                  <a:rPr lang="en-US" altLang="ja-JP" sz="2800" baseline="-25000" dirty="0"/>
                  <a:t>i</a:t>
                </a:r>
                <a:r>
                  <a:rPr lang="ja-JP" altLang="en-US" sz="2800" dirty="0"/>
                  <a:t>がもつ角運動量</a:t>
                </a:r>
                <a:r>
                  <a:rPr lang="en-US" altLang="ja-JP" sz="2800" dirty="0"/>
                  <a:t>:</a:t>
                </a:r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i="1" dirty="0" err="1"/>
                  <a:t>r</a:t>
                </a:r>
                <a:r>
                  <a:rPr lang="en-US" altLang="ja-JP" sz="2800" baseline="-25000" dirty="0" err="1"/>
                  <a:t>i</a:t>
                </a:r>
                <a:r>
                  <a:rPr lang="en-US" altLang="ja-JP" sz="2800" baseline="-25000" dirty="0"/>
                  <a:t> </a:t>
                </a:r>
                <a:r>
                  <a:rPr lang="en-US" altLang="ja-JP" sz="2800" i="1" dirty="0"/>
                  <a:t>p</a:t>
                </a:r>
                <a:r>
                  <a:rPr lang="en-US" altLang="ja-JP" sz="2800" baseline="-25000" dirty="0"/>
                  <a:t>i</a:t>
                </a:r>
                <a:r>
                  <a:rPr lang="en-US" altLang="ja-JP" sz="2800" dirty="0"/>
                  <a:t> = </a:t>
                </a:r>
                <a:r>
                  <a:rPr lang="en-US" altLang="ja-JP" sz="2800" i="1" dirty="0" err="1"/>
                  <a:t>r</a:t>
                </a:r>
                <a:r>
                  <a:rPr lang="en-US" altLang="ja-JP" sz="2800" baseline="-25000" dirty="0" err="1"/>
                  <a:t>i</a:t>
                </a:r>
                <a:r>
                  <a:rPr lang="en-US" altLang="ja-JP" sz="2800" baseline="-25000" dirty="0"/>
                  <a:t>  </a:t>
                </a:r>
                <a:r>
                  <a:rPr lang="en-US" altLang="ja-JP" sz="2800" i="1" dirty="0"/>
                  <a:t>m</a:t>
                </a:r>
                <a:r>
                  <a:rPr lang="en-US" altLang="ja-JP" sz="2800" baseline="-25000" dirty="0"/>
                  <a:t>i</a:t>
                </a:r>
                <a:r>
                  <a:rPr lang="en-US" altLang="ja-JP" sz="2800" i="1" dirty="0"/>
                  <a:t> </a:t>
                </a:r>
                <a:r>
                  <a:rPr lang="en-US" altLang="ja-JP" sz="2800" i="1" dirty="0" err="1"/>
                  <a:t>r</a:t>
                </a:r>
                <a:r>
                  <a:rPr lang="en-US" altLang="ja-JP" sz="2800" baseline="-25000" dirty="0" err="1"/>
                  <a:t>i</a:t>
                </a:r>
                <a:r>
                  <a:rPr lang="en-US" altLang="ja-JP" sz="2800" baseline="-25000" dirty="0"/>
                  <a:t> </a:t>
                </a:r>
                <a:r>
                  <a:rPr lang="en-US" altLang="ja-JP" sz="2800" dirty="0"/>
                  <a:t>ω     </a:t>
                </a:r>
              </a:p>
              <a:p>
                <a:r>
                  <a:rPr lang="ja-JP" altLang="en-US" sz="2800" dirty="0"/>
                  <a:t>よって、剛体全体が持つ角運動量</a:t>
                </a:r>
                <a:r>
                  <a:rPr lang="en-US" altLang="ja-JP" sz="2800" dirty="0"/>
                  <a:t>:</a:t>
                </a:r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i="1" dirty="0" err="1"/>
                  <a:t>L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ja-JP" sz="2800" i="1" dirty="0" smtClean="0"/>
                          <m:t>r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m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r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ja-JP" sz="2800" dirty="0" smtClean="0"/>
                          <m:t>ω</m:t>
                        </m:r>
                      </m:e>
                    </m:nary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dirty="0" smtClean="0"/>
                      <m:t>ω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ja-JP" sz="2800" i="1" dirty="0" smtClean="0"/>
                          <m:t>m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 </m:t>
                        </m:r>
                      </m:e>
                    </m:nary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4" y="1325563"/>
                <a:ext cx="8008713" cy="1839221"/>
              </a:xfrm>
              <a:prstGeom prst="rect">
                <a:avLst/>
              </a:prstGeom>
              <a:blipFill>
                <a:blip r:embed="rId2"/>
                <a:stretch>
                  <a:fillRect l="-1598" t="-4305" b="-7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943304" y="3141445"/>
                <a:ext cx="9230711" cy="3194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2800" dirty="0"/>
                  <a:t>ここで、</a:t>
                </a:r>
                <a:r>
                  <a:rPr lang="en-US" altLang="ja-JP" sz="2800" dirty="0"/>
                  <a:t>	</a:t>
                </a:r>
                <a:r>
                  <a:rPr lang="en-US" altLang="ja-JP" sz="2800" i="1" dirty="0" err="1"/>
                  <a:t>I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baseline="-25000" dirty="0"/>
                  <a:t> </a:t>
                </a:r>
                <a:r>
                  <a:rPr lang="en-US" altLang="ja-JP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ja-JP" sz="2800" i="1" dirty="0" smtClean="0"/>
                          <m:t>m</m:t>
                        </m:r>
                        <m:r>
                          <m:rPr>
                            <m:nor/>
                          </m:rPr>
                          <a:rPr lang="en-US" altLang="ja-JP" sz="280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altLang="ja-JP" sz="2800" dirty="0" smtClean="0"/>
                          <m:t>=</m:t>
                        </m:r>
                        <m:r>
                          <m:rPr>
                            <m:nor/>
                          </m:rPr>
                          <a:rPr lang="en-US" altLang="ja-JP" sz="2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r</m:t>
                        </m:r>
                        <m:r>
                          <m:rPr>
                            <m:nor/>
                          </m:rPr>
                          <a:rPr lang="en-US" altLang="ja-JP" sz="2800" b="0" i="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ja-JP" sz="2800" baseline="30000" dirty="0" smtClean="0"/>
                          <m:t> 2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m</m:t>
                        </m:r>
                        <m:r>
                          <m:rPr>
                            <m:nor/>
                          </m:rPr>
                          <a:rPr lang="en-US" altLang="ja-JP" sz="2800" b="0" i="0" baseline="-2500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altLang="ja-JP" sz="28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r</m:t>
                        </m:r>
                        <m:r>
                          <m:rPr>
                            <m:nor/>
                          </m:rPr>
                          <a:rPr lang="en-US" altLang="ja-JP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altLang="ja-JP" sz="2800" baseline="30000" dirty="0" smtClean="0"/>
                          <m:t> 2 </m:t>
                        </m:r>
                        <m:r>
                          <m:rPr>
                            <m:nor/>
                          </m:rPr>
                          <a:rPr lang="en-US" altLang="ja-JP" sz="2800" i="1" dirty="0" smtClean="0"/>
                          <m:t>m</m:t>
                        </m:r>
                        <m:r>
                          <m:rPr>
                            <m:nor/>
                          </m:rPr>
                          <a:rPr lang="en-US" altLang="ja-JP" sz="2800" b="0" i="0" baseline="-25000" dirty="0" smtClean="0"/>
                          <m:t>2</m:t>
                        </m:r>
                      </m:e>
                    </m:nary>
                  </m:oMath>
                </a14:m>
                <a:r>
                  <a:rPr lang="en-US" altLang="ja-JP" sz="2800" dirty="0"/>
                  <a:t>+…</a:t>
                </a:r>
                <a:r>
                  <a:rPr lang="ja-JP" altLang="en-US" sz="2800" dirty="0"/>
                  <a:t>とする</a:t>
                </a:r>
                <a:endParaRPr lang="en-US" altLang="ja-JP" sz="2800" dirty="0"/>
              </a:p>
              <a:p>
                <a:pPr>
                  <a:lnSpc>
                    <a:spcPct val="120000"/>
                  </a:lnSpc>
                </a:pPr>
                <a:r>
                  <a:rPr lang="en-US" altLang="ja-JP" sz="2800" dirty="0"/>
                  <a:t> </a:t>
                </a:r>
                <a:r>
                  <a:rPr lang="en-US" altLang="ja-JP" sz="2800" i="1" dirty="0" err="1"/>
                  <a:t>I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baseline="-25000" dirty="0"/>
                  <a:t> </a:t>
                </a:r>
                <a:r>
                  <a:rPr lang="ja-JP" altLang="en-US" sz="2800" dirty="0"/>
                  <a:t>は </a:t>
                </a:r>
                <a:r>
                  <a:rPr lang="en-US" altLang="ja-JP" sz="2800" dirty="0">
                    <a:solidFill>
                      <a:srgbClr val="C00000"/>
                    </a:solidFill>
                  </a:rPr>
                  <a:t>z</a:t>
                </a:r>
                <a:r>
                  <a:rPr lang="ja-JP" altLang="en-US" sz="2800" dirty="0">
                    <a:solidFill>
                      <a:srgbClr val="C00000"/>
                    </a:solidFill>
                  </a:rPr>
                  <a:t>軸周りの慣性モーメント</a:t>
                </a:r>
                <a:r>
                  <a:rPr lang="ja-JP" altLang="en-US" sz="2800" dirty="0"/>
                  <a:t>　</a:t>
                </a:r>
                <a:r>
                  <a:rPr lang="en-US" altLang="ja-JP" sz="2800" dirty="0"/>
                  <a:t>(</a:t>
                </a:r>
                <a:r>
                  <a:rPr lang="ja-JP" altLang="en-US" sz="2800" dirty="0"/>
                  <a:t>単位は </a:t>
                </a:r>
                <a:r>
                  <a:rPr lang="en-US" altLang="ja-JP" sz="2800" dirty="0"/>
                  <a:t>kg</a:t>
                </a:r>
                <a:r>
                  <a:rPr lang="ja-JP" altLang="en-US" sz="2800" dirty="0"/>
                  <a:t>･</a:t>
                </a:r>
                <a:r>
                  <a:rPr lang="en-US" altLang="ja-JP" sz="2800" dirty="0"/>
                  <a:t>m</a:t>
                </a:r>
                <a:r>
                  <a:rPr lang="en-US" altLang="ja-JP" sz="2800" baseline="30000" dirty="0"/>
                  <a:t>2</a:t>
                </a:r>
                <a:r>
                  <a:rPr lang="en-US" altLang="ja-JP" sz="28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sz="2800" dirty="0"/>
                  <a:t>	</a:t>
                </a:r>
                <a:r>
                  <a:rPr lang="en-US" altLang="ja-JP" sz="2800" i="1" dirty="0"/>
                  <a:t> </a:t>
                </a:r>
                <a:r>
                  <a:rPr lang="en-US" altLang="ja-JP" sz="2800" i="1" dirty="0" err="1"/>
                  <a:t>L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dirty="0"/>
                  <a:t> = </a:t>
                </a:r>
                <a:r>
                  <a:rPr lang="en-US" altLang="ja-JP" sz="2800" i="1" dirty="0" err="1"/>
                  <a:t>I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baseline="-25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dirty="0" smtClean="0"/>
                      <m:t>ω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/>
                  <a:t>    </a:t>
                </a:r>
                <a:r>
                  <a:rPr lang="en-US" altLang="ja-JP" sz="2800" dirty="0"/>
                  <a:t>			(15.2.6)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sz="2800" dirty="0"/>
                  <a:t>この式を</a:t>
                </a:r>
                <a:r>
                  <a:rPr lang="en-US" altLang="ja-JP" sz="2800" dirty="0"/>
                  <a:t>(15.2.3)</a:t>
                </a:r>
                <a:r>
                  <a:rPr lang="ja-JP" altLang="en-US" sz="2800" dirty="0"/>
                  <a:t>に代入（</a:t>
                </a:r>
                <a:r>
                  <a:rPr lang="en-US" altLang="ja-JP" sz="2800" i="1" dirty="0"/>
                  <a:t> </a:t>
                </a:r>
                <a:r>
                  <a:rPr lang="en-US" altLang="ja-JP" sz="2800" i="1" dirty="0" err="1"/>
                  <a:t>I</a:t>
                </a:r>
                <a:r>
                  <a:rPr lang="en-US" altLang="ja-JP" sz="2800" baseline="-25000" dirty="0" err="1"/>
                  <a:t>z</a:t>
                </a:r>
                <a:r>
                  <a:rPr lang="ja-JP" altLang="en-US" sz="2800" dirty="0"/>
                  <a:t>は一定</a:t>
                </a:r>
                <a:r>
                  <a:rPr lang="en-US" altLang="ja-JP" sz="2800" dirty="0"/>
                  <a:t>)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ja-JP" sz="2800" i="1" baseline="-25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800" i="1" dirty="0">
                            <a:solidFill>
                              <a:prstClr val="black"/>
                            </a:solidFill>
                          </a:rPr>
                          <m:t>ω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sz="2800" b="1" i="1" dirty="0" err="1"/>
                  <a:t>N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b="1" i="1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sz="2800" dirty="0"/>
                  <a:t>あるいは</a:t>
                </a:r>
                <a:r>
                  <a:rPr lang="en-US" altLang="ja-JP" sz="2800" dirty="0"/>
                  <a:t>	</a:t>
                </a:r>
                <a:r>
                  <a:rPr lang="ja-JP" altLang="en-US" sz="2800" dirty="0"/>
                  <a:t>  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i="1" dirty="0">
                        <a:solidFill>
                          <a:prstClr val="black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altLang="ja-JP" sz="2800" baseline="-25000" dirty="0">
                        <a:solidFill>
                          <a:prstClr val="black"/>
                        </a:solidFill>
                      </a:rPr>
                      <m:t>z</m:t>
                    </m:r>
                    <m:r>
                      <a:rPr lang="en-US" altLang="ja-JP" sz="28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sz="2800" b="1" i="1" dirty="0" err="1"/>
                  <a:t>N</a:t>
                </a:r>
                <a:r>
                  <a:rPr lang="en-US" altLang="ja-JP" sz="2800" baseline="-25000" dirty="0" err="1"/>
                  <a:t>z</a:t>
                </a:r>
                <a:r>
                  <a:rPr lang="en-US" altLang="ja-JP" sz="2800" b="1" i="1" dirty="0"/>
                  <a:t>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4" y="3141445"/>
                <a:ext cx="9230711" cy="3194849"/>
              </a:xfrm>
              <a:prstGeom prst="rect">
                <a:avLst/>
              </a:prstGeom>
              <a:blipFill>
                <a:blip r:embed="rId3"/>
                <a:stretch>
                  <a:fillRect l="-1387" t="-763" b="-1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295697" y="560201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</a:rPr>
              <a:t>回転の運動方程式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97976" y="3989659"/>
            <a:ext cx="3262432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慣性モーメントは回転</a:t>
            </a:r>
            <a:endParaRPr kumimoji="1" lang="en-US" altLang="ja-JP" sz="2400" dirty="0"/>
          </a:p>
          <a:p>
            <a:r>
              <a:rPr kumimoji="1" lang="ja-JP" altLang="en-US" sz="2400" dirty="0"/>
              <a:t>運動のしにくさを表す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876800" y="2605548"/>
            <a:ext cx="1418897" cy="5358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057121" y="2069758"/>
                <a:ext cx="2884123" cy="149579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>
                    <a:solidFill>
                      <a:srgbClr val="FF0000"/>
                    </a:solidFill>
                  </a:rPr>
                  <a:t>対比</a:t>
                </a:r>
                <a:r>
                  <a:rPr lang="en-US" altLang="ja-JP" sz="2000" dirty="0"/>
                  <a:t>:</a:t>
                </a:r>
                <a:r>
                  <a:rPr lang="ja-JP" altLang="en-US" sz="2000" dirty="0"/>
                  <a:t>並進の運動方程式</a:t>
                </a:r>
                <a:r>
                  <a:rPr lang="en-US" altLang="ja-JP" sz="2000" dirty="0"/>
                  <a:t> </a:t>
                </a:r>
              </a:p>
              <a:p>
                <a:r>
                  <a:rPr lang="en-US" altLang="ja-JP" sz="2000" i="1" dirty="0"/>
                  <a:t>	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000" i="1" dirty="0"/>
                  <a:t> = F</a:t>
                </a:r>
                <a:r>
                  <a:rPr lang="ja-JP" altLang="en-US" sz="2000" dirty="0"/>
                  <a:t> </a:t>
                </a:r>
                <a:endParaRPr lang="en-US" altLang="ja-JP" sz="2000" dirty="0"/>
              </a:p>
              <a:p>
                <a:r>
                  <a:rPr kumimoji="1" lang="ja-JP" altLang="en-US" sz="2000" dirty="0"/>
                  <a:t>にお</a:t>
                </a:r>
                <a:r>
                  <a:rPr lang="ja-JP" altLang="en-US" sz="2000" dirty="0"/>
                  <a:t>いて</a:t>
                </a:r>
                <a:r>
                  <a:rPr kumimoji="1" lang="ja-JP" altLang="en-US" sz="2000" dirty="0"/>
                  <a:t>質量</a:t>
                </a:r>
                <a:r>
                  <a:rPr kumimoji="1" lang="en-US" altLang="ja-JP" sz="2000" i="1" dirty="0"/>
                  <a:t>m</a:t>
                </a:r>
                <a:r>
                  <a:rPr kumimoji="1" lang="en-US" altLang="ja-JP" sz="2000" dirty="0"/>
                  <a:t> </a:t>
                </a:r>
                <a:r>
                  <a:rPr kumimoji="1" lang="ja-JP" altLang="en-US" sz="2000" dirty="0"/>
                  <a:t>は並進</a:t>
                </a:r>
                <a:endParaRPr kumimoji="1" lang="en-US" altLang="ja-JP" sz="2000" dirty="0"/>
              </a:p>
              <a:p>
                <a:r>
                  <a:rPr lang="ja-JP" altLang="en-US" sz="2000" dirty="0"/>
                  <a:t>運動のしにくさを表す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121" y="2069758"/>
                <a:ext cx="2884123" cy="1495794"/>
              </a:xfrm>
              <a:prstGeom prst="rect">
                <a:avLst/>
              </a:prstGeom>
              <a:blipFill rotWithShape="0">
                <a:blip r:embed="rId4"/>
                <a:stretch>
                  <a:fillRect l="-2105" t="-2834" b="-526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1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12604 0.084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>
                    <a:solidFill>
                      <a:srgbClr val="C00000"/>
                    </a:solidFill>
                  </a:rPr>
                  <a:t>回転の運動方程式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i="1" dirty="0">
                        <a:solidFill>
                          <a:prstClr val="black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altLang="ja-JP" baseline="-25000" dirty="0">
                        <a:solidFill>
                          <a:prstClr val="black"/>
                        </a:solidFill>
                      </a:rPr>
                      <m:t>z</m:t>
                    </m:r>
                    <m:r>
                      <a:rPr lang="en-US" altLang="ja-JP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b="1" i="1" dirty="0" err="1"/>
                  <a:t>N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       </a:t>
                </a:r>
                <a:r>
                  <a:rPr lang="en-US" altLang="ja-JP" sz="3200" dirty="0"/>
                  <a:t>(15.2.8)</a:t>
                </a:r>
                <a:r>
                  <a:rPr lang="en-US" altLang="ja-JP" sz="5400" b="1" i="1" dirty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1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ja-JP" altLang="en-US" sz="3200" dirty="0">
                    <a:solidFill>
                      <a:srgbClr val="C00000"/>
                    </a:solidFill>
                  </a:rPr>
                  <a:t>慣性モーメント</a:t>
                </a:r>
                <a:endParaRPr lang="en-US" altLang="ja-JP" sz="3200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altLang="ja-JP" i="1" dirty="0"/>
                  <a:t>I</a:t>
                </a:r>
                <a:r>
                  <a:rPr lang="en-US" altLang="ja-JP" baseline="-25000" dirty="0" err="1"/>
                  <a:t>z</a:t>
                </a:r>
                <a:r>
                  <a:rPr lang="en-US" altLang="ja-JP" baseline="-25000" dirty="0"/>
                  <a:t> </a:t>
                </a:r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ja-JP" i="1" dirty="0"/>
                          <m:t>m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altLang="ja-JP" dirty="0"/>
                          <m:t>= 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r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altLang="ja-JP" baseline="30000" dirty="0"/>
                          <m:t> 2 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m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1 </m:t>
                        </m:r>
                        <m:r>
                          <m:rPr>
                            <m:nor/>
                          </m:rPr>
                          <a:rPr lang="en-US" altLang="ja-JP" dirty="0"/>
                          <m:t>+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r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altLang="ja-JP" baseline="30000" dirty="0"/>
                          <m:t> 2 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m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2</m:t>
                        </m:r>
                      </m:e>
                    </m:nary>
                  </m:oMath>
                </a14:m>
                <a:r>
                  <a:rPr lang="en-US" altLang="ja-JP" dirty="0"/>
                  <a:t>+…       (15.2.5)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この式から言えること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:r>
                  <a:rPr lang="ja-JP" altLang="en-US" dirty="0"/>
                  <a:t>回転軸から離れたところに大きな質量があると</a:t>
                </a:r>
                <a:r>
                  <a:rPr lang="en-US" altLang="ja-JP" i="1" dirty="0" err="1"/>
                  <a:t>I</a:t>
                </a:r>
                <a:r>
                  <a:rPr lang="en-US" altLang="ja-JP" baseline="-25000" dirty="0" err="1"/>
                  <a:t>z</a:t>
                </a:r>
                <a:r>
                  <a:rPr lang="ja-JP" altLang="en-US" dirty="0"/>
                  <a:t>が大きい</a:t>
                </a:r>
                <a:r>
                  <a:rPr lang="en-US" altLang="ja-JP" dirty="0"/>
                  <a:t>				</a:t>
                </a:r>
                <a:r>
                  <a:rPr lang="ja-JP" altLang="en-US" dirty="0"/>
                  <a:t>⇒  慣性モーメントが大きい ⇒ 回転しにくい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/>
                  <a:t>　</a:t>
                </a:r>
                <a:r>
                  <a:rPr lang="ja-JP" altLang="en-US" dirty="0"/>
                  <a:t>       外力モーメントの和 </a:t>
                </a:r>
                <a:r>
                  <a:rPr lang="en-US" altLang="ja-JP" i="1" dirty="0" err="1"/>
                  <a:t>N</a:t>
                </a:r>
                <a:r>
                  <a:rPr lang="en-US" altLang="ja-JP" baseline="-25000" dirty="0" err="1"/>
                  <a:t>z</a:t>
                </a:r>
                <a:r>
                  <a:rPr lang="en-US" altLang="ja-JP" dirty="0"/>
                  <a:t> =0 </a:t>
                </a:r>
                <a:r>
                  <a:rPr lang="ja-JP" altLang="en-US" dirty="0"/>
                  <a:t>ならば角速度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ω</a:t>
                </a:r>
                <a:r>
                  <a:rPr lang="en-US" altLang="ja-JP" dirty="0"/>
                  <a:t>)</a:t>
                </a:r>
                <a:r>
                  <a:rPr lang="ja-JP" altLang="en-US" dirty="0"/>
                  <a:t>は一定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			</a:t>
                </a:r>
                <a:r>
                  <a:rPr lang="ja-JP" altLang="en-US" dirty="0"/>
                  <a:t>⇒回転しない、もしくは等角速度の回転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35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52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hysics">
      <a:majorFont>
        <a:latin typeface="Times New Roman"/>
        <a:ea typeface="HGP明朝E"/>
        <a:cs typeface=""/>
      </a:majorFont>
      <a:minorFont>
        <a:latin typeface="Times New Roman"/>
        <a:ea typeface="HGS明朝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1461</Words>
  <Application>Microsoft Office PowerPoint</Application>
  <PresentationFormat>ワイド画面</PresentationFormat>
  <Paragraphs>302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Arial</vt:lpstr>
      <vt:lpstr>Cambria Math</vt:lpstr>
      <vt:lpstr>Times New Roman</vt:lpstr>
      <vt:lpstr>Office テーマ</vt:lpstr>
      <vt:lpstr>物理学(15)</vt:lpstr>
      <vt:lpstr>15章　 剛体の運動</vt:lpstr>
      <vt:lpstr>剛体運動の自由度</vt:lpstr>
      <vt:lpstr>15.1 剛体の運動方程式</vt:lpstr>
      <vt:lpstr>15.1 剛体の運動方程式(続き)</vt:lpstr>
      <vt:lpstr>15.2 固定軸の周りの回転運動</vt:lpstr>
      <vt:lpstr>PowerPoint プレゼンテーション</vt:lpstr>
      <vt:lpstr>PowerPoint プレゼンテーション</vt:lpstr>
      <vt:lpstr>回転の運動方程式　"Iz"  (d^2 θ)/(dt^2 )= Nz        (15.2.8) </vt:lpstr>
      <vt:lpstr>例題15.1 剛体振り子</vt:lpstr>
      <vt:lpstr>PowerPoint プレゼンテーション</vt:lpstr>
      <vt:lpstr>15.3 慣性モーメントの計算例</vt:lpstr>
      <vt:lpstr>定理15.2  薄板の直交軸定理</vt:lpstr>
      <vt:lpstr>定理15.3  平行軸定理</vt:lpstr>
      <vt:lpstr>いろいろな剛体の慣性モーメント</vt:lpstr>
      <vt:lpstr>剛体の慣性モーメント　(1)細い棒</vt:lpstr>
      <vt:lpstr>剛体の慣性モーメント　(1)細い棒</vt:lpstr>
      <vt:lpstr>剛体の慣性モーメント　(2) 長方形の板</vt:lpstr>
      <vt:lpstr>剛体の慣性モーメント　(3) 直方体</vt:lpstr>
      <vt:lpstr>剛体の慣性モーメント　(4) 円板</vt:lpstr>
      <vt:lpstr>PowerPoint プレゼンテーション</vt:lpstr>
      <vt:lpstr>PowerPoint プレゼンテーション</vt:lpstr>
      <vt:lpstr>15.4 剛体の平面運動</vt:lpstr>
      <vt:lpstr>例題15.4 斜面を転がり落ちる円柱</vt:lpstr>
      <vt:lpstr>例題15.4 斜面を転がり落ちる円柱</vt:lpstr>
      <vt:lpstr>例題15.4 斜面を転がり落ちる円柱</vt:lpstr>
      <vt:lpstr>例題15.4 斜面を転がり落ちる円柱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物理学(15)</dc:title>
  <dc:creator>sirai</dc:creator>
  <cp:lastModifiedBy>白井　英俊</cp:lastModifiedBy>
  <cp:revision>45</cp:revision>
  <dcterms:created xsi:type="dcterms:W3CDTF">2014-05-23T01:59:25Z</dcterms:created>
  <dcterms:modified xsi:type="dcterms:W3CDTF">2019-05-14T02:51:44Z</dcterms:modified>
</cp:coreProperties>
</file>