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526" r:id="rId3"/>
    <p:sldId id="499" r:id="rId4"/>
    <p:sldId id="500" r:id="rId5"/>
    <p:sldId id="501" r:id="rId6"/>
    <p:sldId id="507" r:id="rId7"/>
    <p:sldId id="512" r:id="rId8"/>
    <p:sldId id="530" r:id="rId9"/>
    <p:sldId id="508" r:id="rId10"/>
    <p:sldId id="502" r:id="rId11"/>
    <p:sldId id="505" r:id="rId12"/>
    <p:sldId id="506" r:id="rId13"/>
    <p:sldId id="510" r:id="rId14"/>
    <p:sldId id="455" r:id="rId15"/>
    <p:sldId id="465" r:id="rId16"/>
    <p:sldId id="422" r:id="rId17"/>
    <p:sldId id="481" r:id="rId18"/>
    <p:sldId id="503" r:id="rId19"/>
    <p:sldId id="513" r:id="rId20"/>
    <p:sldId id="467" r:id="rId21"/>
    <p:sldId id="487" r:id="rId22"/>
    <p:sldId id="488" r:id="rId23"/>
    <p:sldId id="523" r:id="rId24"/>
    <p:sldId id="516" r:id="rId25"/>
    <p:sldId id="517" r:id="rId26"/>
    <p:sldId id="518" r:id="rId27"/>
    <p:sldId id="519" r:id="rId28"/>
    <p:sldId id="520" r:id="rId29"/>
    <p:sldId id="528" r:id="rId30"/>
    <p:sldId id="521" r:id="rId31"/>
    <p:sldId id="522" r:id="rId32"/>
    <p:sldId id="529" r:id="rId33"/>
    <p:sldId id="525" r:id="rId34"/>
    <p:sldId id="489" r:id="rId35"/>
    <p:sldId id="475" r:id="rId36"/>
    <p:sldId id="527" r:id="rId3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10" autoAdjust="0"/>
    <p:restoredTop sz="96111" autoAdjust="0"/>
  </p:normalViewPr>
  <p:slideViewPr>
    <p:cSldViewPr>
      <p:cViewPr varScale="1">
        <p:scale>
          <a:sx n="83" d="100"/>
          <a:sy n="83" d="100"/>
        </p:scale>
        <p:origin x="115"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5750" cy="511813"/>
          </a:xfrm>
          <a:prstGeom prst="rect">
            <a:avLst/>
          </a:prstGeom>
        </p:spPr>
        <p:txBody>
          <a:bodyPr vert="horz" lIns="95390" tIns="47695" rIns="95390" bIns="4769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878" y="1"/>
            <a:ext cx="3075750" cy="511813"/>
          </a:xfrm>
          <a:prstGeom prst="rect">
            <a:avLst/>
          </a:prstGeom>
        </p:spPr>
        <p:txBody>
          <a:bodyPr vert="horz" lIns="95390" tIns="47695" rIns="95390" bIns="47695" rtlCol="0"/>
          <a:lstStyle>
            <a:lvl1pPr algn="r">
              <a:defRPr sz="1300"/>
            </a:lvl1pPr>
          </a:lstStyle>
          <a:p>
            <a:fld id="{532604B3-D6C2-4495-B235-687B3DFDA71A}" type="datetimeFigureOut">
              <a:rPr kumimoji="1" lang="ja-JP" altLang="en-US" smtClean="0"/>
              <a:t>2017/6/29</a:t>
            </a:fld>
            <a:endParaRPr kumimoji="1" lang="ja-JP" altLang="en-US"/>
          </a:p>
        </p:txBody>
      </p:sp>
      <p:sp>
        <p:nvSpPr>
          <p:cNvPr id="4" name="フッター プレースホルダー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EAA94FE7-8C9A-4DF5-8B5E-8364E83936C1}" type="slidenum">
              <a:rPr kumimoji="1" lang="ja-JP" altLang="en-US" smtClean="0"/>
              <a:t>‹#›</a:t>
            </a:fld>
            <a:endParaRPr kumimoji="1" lang="ja-JP" altLang="en-US"/>
          </a:p>
        </p:txBody>
      </p:sp>
    </p:spTree>
    <p:extLst>
      <p:ext uri="{BB962C8B-B14F-4D97-AF65-F5344CB8AC3E}">
        <p14:creationId xmlns:p14="http://schemas.microsoft.com/office/powerpoint/2010/main" val="70163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3" cy="511730"/>
          </a:xfrm>
          <a:prstGeom prst="rect">
            <a:avLst/>
          </a:prstGeom>
        </p:spPr>
        <p:txBody>
          <a:bodyPr vert="horz" lIns="95390" tIns="47695" rIns="95390" bIns="4769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1"/>
            <a:ext cx="3076363" cy="511730"/>
          </a:xfrm>
          <a:prstGeom prst="rect">
            <a:avLst/>
          </a:prstGeom>
        </p:spPr>
        <p:txBody>
          <a:bodyPr vert="horz" lIns="95390" tIns="47695" rIns="95390" bIns="47695" rtlCol="0"/>
          <a:lstStyle>
            <a:lvl1pPr algn="r">
              <a:defRPr sz="1300"/>
            </a:lvl1pPr>
          </a:lstStyle>
          <a:p>
            <a:fld id="{3FFDD34C-537D-4F18-91FC-F8444A49365B}" type="datetimeFigureOut">
              <a:rPr kumimoji="1" lang="ja-JP" altLang="en-US" smtClean="0"/>
              <a:t>2017/6/29</a:t>
            </a:fld>
            <a:endParaRPr kumimoji="1" lang="ja-JP" altLang="en-US"/>
          </a:p>
        </p:txBody>
      </p:sp>
      <p:sp>
        <p:nvSpPr>
          <p:cNvPr id="4" name="スライド イメージ プレースホルダー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ja-JP" altLang="en-US"/>
          </a:p>
        </p:txBody>
      </p:sp>
      <p:sp>
        <p:nvSpPr>
          <p:cNvPr id="5" name="ノート プレースホルダー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3" cy="511730"/>
          </a:xfrm>
          <a:prstGeom prst="rect">
            <a:avLst/>
          </a:prstGeom>
        </p:spPr>
        <p:txBody>
          <a:bodyPr vert="horz" lIns="95390" tIns="47695" rIns="95390" bIns="4769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0"/>
          </a:xfrm>
          <a:prstGeom prst="rect">
            <a:avLst/>
          </a:prstGeom>
        </p:spPr>
        <p:txBody>
          <a:bodyPr vert="horz" lIns="95390" tIns="47695" rIns="95390" bIns="47695" rtlCol="0" anchor="b"/>
          <a:lstStyle>
            <a:lvl1pPr algn="r">
              <a:defRPr sz="1300"/>
            </a:lvl1pPr>
          </a:lstStyle>
          <a:p>
            <a:fld id="{171C53D0-1C5C-4884-BA44-7A7075D6D74E}" type="slidenum">
              <a:rPr kumimoji="1" lang="ja-JP" altLang="en-US" smtClean="0"/>
              <a:t>‹#›</a:t>
            </a:fld>
            <a:endParaRPr kumimoji="1" lang="ja-JP" altLang="en-US"/>
          </a:p>
        </p:txBody>
      </p:sp>
    </p:spTree>
    <p:extLst>
      <p:ext uri="{BB962C8B-B14F-4D97-AF65-F5344CB8AC3E}">
        <p14:creationId xmlns:p14="http://schemas.microsoft.com/office/powerpoint/2010/main" val="7475343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2017/6/29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2017/6/29</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1.wmf"/><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a:t>
            </a:r>
            <a:r>
              <a:rPr lang="ja-JP" altLang="en-US" dirty="0" smtClean="0"/>
              <a:t>知能概論</a:t>
            </a:r>
            <a:r>
              <a:rPr lang="en-US" altLang="ja-JP" dirty="0" smtClean="0"/>
              <a:t/>
            </a:r>
            <a:br>
              <a:rPr lang="en-US" altLang="ja-JP" dirty="0" smtClean="0"/>
            </a:br>
            <a:r>
              <a:rPr lang="ja-JP" altLang="en-US" sz="2400" dirty="0"/>
              <a:t>第</a:t>
            </a:r>
            <a:r>
              <a:rPr lang="en-US" altLang="ja-JP" sz="2400" dirty="0" smtClean="0"/>
              <a:t>11</a:t>
            </a:r>
            <a:r>
              <a:rPr lang="ja-JP" altLang="en-US" sz="2400" dirty="0"/>
              <a:t>回学習と認識</a:t>
            </a:r>
            <a:r>
              <a:rPr lang="en-US" altLang="ja-JP" sz="2400" dirty="0" smtClean="0"/>
              <a:t>(</a:t>
            </a:r>
            <a:r>
              <a:rPr lang="en-US" altLang="ja-JP" sz="2400" dirty="0"/>
              <a:t>2</a:t>
            </a:r>
            <a:r>
              <a:rPr lang="en-US" altLang="ja-JP" sz="2400" dirty="0" smtClean="0"/>
              <a:t>)</a:t>
            </a:r>
            <a:br>
              <a:rPr lang="en-US" altLang="ja-JP" sz="2400" dirty="0" smtClean="0"/>
            </a:br>
            <a:r>
              <a:rPr lang="ja-JP" altLang="en-US" sz="2400" dirty="0" smtClean="0"/>
              <a:t>パターン認識</a:t>
            </a:r>
            <a:endParaRPr kumimoji="1" lang="ja-JP" altLang="en-US" sz="2400" dirty="0"/>
          </a:p>
        </p:txBody>
      </p:sp>
      <p:sp>
        <p:nvSpPr>
          <p:cNvPr id="3" name="サブタイトル 2"/>
          <p:cNvSpPr>
            <a:spLocks noGrp="1"/>
          </p:cNvSpPr>
          <p:nvPr>
            <p:ph type="subTitle" idx="1"/>
          </p:nvPr>
        </p:nvSpPr>
        <p:spPr/>
        <p:txBody>
          <a:bodyPr/>
          <a:lstStyle/>
          <a:p>
            <a:r>
              <a:rPr lang="ja-JP" altLang="en-US" dirty="0"/>
              <a:t>立命館</a:t>
            </a:r>
            <a:r>
              <a:rPr lang="ja-JP" altLang="en-US" dirty="0" smtClean="0"/>
              <a:t>大学 情報理工学部 知能情報学科</a:t>
            </a:r>
            <a:endParaRPr lang="en-US" altLang="ja-JP" dirty="0" smtClean="0"/>
          </a:p>
          <a:p>
            <a:r>
              <a:rPr kumimoji="1" lang="ja-JP" altLang="en-US" dirty="0" smtClean="0"/>
              <a:t>谷口忠大</a:t>
            </a:r>
            <a:endParaRPr kumimoji="1" lang="ja-JP"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21088"/>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66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11.1 </a:t>
            </a:r>
            <a:r>
              <a:rPr kumimoji="1" lang="ja-JP" altLang="en-US" dirty="0" smtClean="0"/>
              <a:t>機械学習の基礎</a:t>
            </a:r>
            <a:endParaRPr kumimoji="1" lang="en-US" altLang="ja-JP" dirty="0" smtClean="0"/>
          </a:p>
          <a:p>
            <a:r>
              <a:rPr kumimoji="1" lang="en-US" altLang="ja-JP" dirty="0" smtClean="0"/>
              <a:t>11.2 </a:t>
            </a:r>
            <a:r>
              <a:rPr kumimoji="1" lang="ja-JP" altLang="en-US" dirty="0" smtClean="0"/>
              <a:t>パターン認識</a:t>
            </a:r>
            <a:endParaRPr kumimoji="1" lang="en-US" altLang="ja-JP" dirty="0" smtClean="0"/>
          </a:p>
          <a:p>
            <a:r>
              <a:rPr lang="en-US" altLang="ja-JP" dirty="0" smtClean="0"/>
              <a:t>11.3 </a:t>
            </a:r>
            <a:r>
              <a:rPr lang="ja-JP" altLang="en-US" dirty="0" smtClean="0"/>
              <a:t>回帰問題</a:t>
            </a:r>
            <a:endParaRPr lang="en-US" altLang="ja-JP" dirty="0" smtClean="0"/>
          </a:p>
          <a:p>
            <a:r>
              <a:rPr lang="en-US" altLang="ja-JP" dirty="0" smtClean="0"/>
              <a:t>11.4 </a:t>
            </a:r>
            <a:r>
              <a:rPr lang="ja-JP" altLang="en-US" dirty="0" smtClean="0"/>
              <a:t>分類問題</a:t>
            </a:r>
            <a:endParaRPr lang="en-US" altLang="ja-JP" dirty="0" smtClean="0"/>
          </a:p>
        </p:txBody>
      </p:sp>
      <p:sp>
        <p:nvSpPr>
          <p:cNvPr id="4" name="正方形/長方形 3"/>
          <p:cNvSpPr/>
          <p:nvPr/>
        </p:nvSpPr>
        <p:spPr>
          <a:xfrm>
            <a:off x="251520" y="234888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567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t>11.2.1 </a:t>
            </a:r>
            <a:r>
              <a:rPr lang="ja-JP" altLang="en-US" dirty="0"/>
              <a:t>パターン</a:t>
            </a:r>
            <a:r>
              <a:rPr lang="ja-JP" altLang="en-US" dirty="0" smtClean="0"/>
              <a:t>認識と応用</a:t>
            </a:r>
            <a:endParaRPr kumimoji="1" lang="ja-JP" altLang="en-US" dirty="0"/>
          </a:p>
        </p:txBody>
      </p:sp>
      <p:sp>
        <p:nvSpPr>
          <p:cNvPr id="3" name="コンテンツ プレースホルダー 2"/>
          <p:cNvSpPr>
            <a:spLocks noGrp="1"/>
          </p:cNvSpPr>
          <p:nvPr>
            <p:ph idx="1"/>
          </p:nvPr>
        </p:nvSpPr>
        <p:spPr>
          <a:xfrm>
            <a:off x="457200" y="1935480"/>
            <a:ext cx="8229600" cy="4517856"/>
          </a:xfrm>
        </p:spPr>
        <p:txBody>
          <a:bodyPr>
            <a:normAutofit fontScale="92500" lnSpcReduction="10000"/>
          </a:bodyPr>
          <a:lstStyle/>
          <a:p>
            <a:r>
              <a:rPr lang="ja-JP" altLang="en-US" dirty="0"/>
              <a:t>パターン認識とは画像や音声などデータに対して行う情報処理で，観測されたデータを予め</a:t>
            </a:r>
            <a:r>
              <a:rPr lang="ja-JP" altLang="en-US" dirty="0" smtClean="0"/>
              <a:t>定められた</a:t>
            </a:r>
            <a:r>
              <a:rPr lang="ja-JP" altLang="en-US" dirty="0"/>
              <a:t>複数の</a:t>
            </a:r>
            <a:r>
              <a:rPr lang="ja-JP" altLang="en-US" dirty="0" smtClean="0"/>
              <a:t>概念のうち</a:t>
            </a:r>
            <a:r>
              <a:rPr lang="ja-JP" altLang="en-US" dirty="0"/>
              <a:t>の一つに対応させる処理である</a:t>
            </a:r>
            <a:r>
              <a:rPr lang="ja-JP" altLang="en-US" dirty="0" smtClean="0"/>
              <a:t>．この概念は</a:t>
            </a:r>
            <a:r>
              <a:rPr lang="ja-JP" altLang="en-US" b="1" dirty="0" smtClean="0">
                <a:solidFill>
                  <a:srgbClr val="FF0000"/>
                </a:solidFill>
              </a:rPr>
              <a:t>クラス</a:t>
            </a:r>
            <a:r>
              <a:rPr lang="ja-JP" altLang="en-US" dirty="0" smtClean="0"/>
              <a:t>と呼ばれる．</a:t>
            </a:r>
            <a:endParaRPr lang="en-US" altLang="ja-JP" dirty="0" smtClean="0"/>
          </a:p>
          <a:p>
            <a:r>
              <a:rPr lang="ja-JP" altLang="en-US" dirty="0"/>
              <a:t>文字</a:t>
            </a:r>
            <a:r>
              <a:rPr lang="ja-JP" altLang="en-US" dirty="0" smtClean="0"/>
              <a:t>認識</a:t>
            </a:r>
            <a:r>
              <a:rPr lang="en-US" altLang="ja-JP" dirty="0" smtClean="0"/>
              <a:t>(character recognition)</a:t>
            </a:r>
          </a:p>
          <a:p>
            <a:pPr lvl="1"/>
            <a:r>
              <a:rPr lang="ja-JP" altLang="en-US" dirty="0"/>
              <a:t>画像データを認識して文字の種類を認識</a:t>
            </a:r>
            <a:r>
              <a:rPr lang="ja-JP" altLang="en-US" dirty="0" smtClean="0"/>
              <a:t>する</a:t>
            </a:r>
            <a:endParaRPr lang="en-US" altLang="ja-JP" dirty="0" smtClean="0"/>
          </a:p>
          <a:p>
            <a:pPr lvl="1"/>
            <a:r>
              <a:rPr lang="ja-JP" altLang="en-US" dirty="0"/>
              <a:t>タッチペン</a:t>
            </a:r>
            <a:r>
              <a:rPr lang="ja-JP" altLang="en-US" dirty="0" smtClean="0"/>
              <a:t>入力の書き文字認識など</a:t>
            </a:r>
            <a:endParaRPr lang="en-US" altLang="ja-JP" dirty="0"/>
          </a:p>
          <a:p>
            <a:r>
              <a:rPr lang="ja-JP" altLang="en-US" dirty="0" smtClean="0"/>
              <a:t>音声認識</a:t>
            </a:r>
            <a:r>
              <a:rPr lang="en-US" altLang="ja-JP" dirty="0" smtClean="0"/>
              <a:t>(speech recognition)</a:t>
            </a:r>
          </a:p>
          <a:p>
            <a:pPr lvl="1"/>
            <a:r>
              <a:rPr lang="ja-JP" altLang="en-US" dirty="0"/>
              <a:t>人間の声を認識して文字列と</a:t>
            </a:r>
            <a:r>
              <a:rPr lang="ja-JP" altLang="en-US" dirty="0" smtClean="0"/>
              <a:t>して解釈する．</a:t>
            </a:r>
            <a:endParaRPr lang="en-US" altLang="ja-JP" dirty="0" smtClean="0"/>
          </a:p>
          <a:p>
            <a:pPr lvl="1"/>
            <a:r>
              <a:rPr lang="ja-JP" altLang="en-US" dirty="0" smtClean="0"/>
              <a:t>モバイルデバイスでの音声情報検索など</a:t>
            </a:r>
            <a:endParaRPr lang="en-US" altLang="ja-JP" dirty="0"/>
          </a:p>
          <a:p>
            <a:r>
              <a:rPr lang="ja-JP" altLang="en-US" dirty="0" smtClean="0"/>
              <a:t>画像認識</a:t>
            </a:r>
            <a:endParaRPr lang="en-US" altLang="ja-JP" dirty="0" smtClean="0"/>
          </a:p>
          <a:p>
            <a:pPr lvl="1"/>
            <a:r>
              <a:rPr lang="ja-JP" altLang="en-US" dirty="0"/>
              <a:t>カメラ画像に写った物体が何の</a:t>
            </a:r>
            <a:r>
              <a:rPr lang="ja-JP" altLang="en-US" dirty="0" smtClean="0"/>
              <a:t>物体で</a:t>
            </a:r>
            <a:r>
              <a:rPr lang="ja-JP" altLang="en-US" dirty="0"/>
              <a:t>あるか認識する一般物体</a:t>
            </a:r>
            <a:r>
              <a:rPr lang="ja-JP" altLang="en-US" dirty="0" smtClean="0"/>
              <a:t>認識，表情認識などがある．</a:t>
            </a:r>
            <a:endParaRPr lang="en-US" altLang="ja-JP" dirty="0" smtClean="0"/>
          </a:p>
        </p:txBody>
      </p:sp>
    </p:spTree>
    <p:extLst>
      <p:ext uri="{BB962C8B-B14F-4D97-AF65-F5344CB8AC3E}">
        <p14:creationId xmlns:p14="http://schemas.microsoft.com/office/powerpoint/2010/main" val="310158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p:spPr>
        <p:txBody>
          <a:bodyPr>
            <a:noAutofit/>
          </a:bodyPr>
          <a:lstStyle/>
          <a:p>
            <a:r>
              <a:rPr kumimoji="1" lang="ja-JP" altLang="en-US" sz="4000" dirty="0" smtClean="0"/>
              <a:t>クラスタリングとパターン認識の違い</a:t>
            </a:r>
            <a:endParaRPr kumimoji="1" lang="ja-JP" altLang="en-US" sz="4000" dirty="0"/>
          </a:p>
        </p:txBody>
      </p:sp>
      <p:sp>
        <p:nvSpPr>
          <p:cNvPr id="3" name="コンテンツ プレースホルダー 2"/>
          <p:cNvSpPr>
            <a:spLocks noGrp="1"/>
          </p:cNvSpPr>
          <p:nvPr>
            <p:ph idx="1"/>
          </p:nvPr>
        </p:nvSpPr>
        <p:spPr>
          <a:xfrm>
            <a:off x="457200" y="1564048"/>
            <a:ext cx="8229600" cy="1133480"/>
          </a:xfrm>
        </p:spPr>
        <p:txBody>
          <a:bodyPr>
            <a:normAutofit fontScale="92500" lnSpcReduction="10000"/>
          </a:bodyPr>
          <a:lstStyle/>
          <a:p>
            <a:r>
              <a:rPr lang="ja-JP" altLang="en-US" dirty="0"/>
              <a:t>画像の異なり具合を基準にしてクラスの境界を引くよりも</a:t>
            </a:r>
            <a:r>
              <a:rPr lang="ja-JP" altLang="en-US" dirty="0" smtClean="0"/>
              <a:t>，外部的</a:t>
            </a:r>
            <a:r>
              <a:rPr lang="ja-JP" altLang="en-US" dirty="0"/>
              <a:t>な知識である「ルール」に基いて，その違いを見分けるようにクラスの学習を行う</a:t>
            </a:r>
            <a:endParaRPr kumimoji="1" lang="ja-JP" altLang="en-US" dirty="0"/>
          </a:p>
        </p:txBody>
      </p:sp>
      <p:cxnSp>
        <p:nvCxnSpPr>
          <p:cNvPr id="4" name="直線矢印コネクタ 3"/>
          <p:cNvCxnSpPr/>
          <p:nvPr/>
        </p:nvCxnSpPr>
        <p:spPr>
          <a:xfrm flipV="1">
            <a:off x="500753" y="3857900"/>
            <a:ext cx="0" cy="39237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179513" y="6044045"/>
            <a:ext cx="4176464"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Firewall"/>
          <p:cNvSpPr>
            <a:spLocks noEditPoints="1" noChangeArrowheads="1"/>
          </p:cNvSpPr>
          <p:nvPr/>
        </p:nvSpPr>
        <p:spPr bwMode="auto">
          <a:xfrm>
            <a:off x="3239503" y="4342620"/>
            <a:ext cx="606666" cy="24479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Picture 6" descr="C:\Users\user\AppData\Local\Microsoft\Windows\Temporary Internet Files\Content.IE5\UXMKK7JB\MC90044128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8336" y="4488671"/>
            <a:ext cx="808251" cy="808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AppData\Local\Microsoft\Windows\Temporary Internet Files\Content.IE5\9QTVROUN\MC9004417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841" y="4144275"/>
            <a:ext cx="534996" cy="5349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AppData\Local\Microsoft\Windows\Temporary Internet Files\Content.IE5\UXMKK7JB\MC9003361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67" y="4248810"/>
            <a:ext cx="648982" cy="609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user\AppData\Local\Microsoft\Windows\Temporary Internet Files\Content.IE5\05FG7GE0\MC9002372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66" y="4714721"/>
            <a:ext cx="802145" cy="789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user\AppData\Local\Microsoft\Windows\Temporary Internet Files\Content.IE5\YO0DJXPI\MC90039625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7770" y="5854888"/>
            <a:ext cx="509207" cy="526801"/>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1"/>
          <p:cNvSpPr/>
          <p:nvPr/>
        </p:nvSpPr>
        <p:spPr>
          <a:xfrm rot="19316504">
            <a:off x="556651" y="3760545"/>
            <a:ext cx="1699839" cy="1809824"/>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792095" y="3597095"/>
            <a:ext cx="1410964" cy="400110"/>
          </a:xfrm>
          <a:prstGeom prst="rect">
            <a:avLst/>
          </a:prstGeom>
          <a:noFill/>
        </p:spPr>
        <p:txBody>
          <a:bodyPr wrap="none" rtlCol="0">
            <a:spAutoFit/>
          </a:bodyPr>
          <a:lstStyle/>
          <a:p>
            <a:r>
              <a:rPr kumimoji="1" lang="ja-JP" altLang="en-US" sz="2000" dirty="0" smtClean="0"/>
              <a:t>クラスター１</a:t>
            </a:r>
            <a:endParaRPr kumimoji="1" lang="ja-JP" altLang="en-US" sz="2000" dirty="0"/>
          </a:p>
        </p:txBody>
      </p:sp>
      <p:sp>
        <p:nvSpPr>
          <p:cNvPr id="14" name="円/楕円 13"/>
          <p:cNvSpPr/>
          <p:nvPr/>
        </p:nvSpPr>
        <p:spPr>
          <a:xfrm rot="19316504">
            <a:off x="2484340" y="4000053"/>
            <a:ext cx="1608991" cy="133081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2880937" y="3681090"/>
            <a:ext cx="1580256" cy="400110"/>
          </a:xfrm>
          <a:prstGeom prst="rect">
            <a:avLst/>
          </a:prstGeom>
          <a:noFill/>
        </p:spPr>
        <p:txBody>
          <a:bodyPr wrap="square" rtlCol="0">
            <a:spAutoFit/>
          </a:bodyPr>
          <a:lstStyle/>
          <a:p>
            <a:r>
              <a:rPr kumimoji="1" lang="ja-JP" altLang="en-US" sz="2000" dirty="0" smtClean="0"/>
              <a:t>クラスター２</a:t>
            </a:r>
            <a:endParaRPr kumimoji="1" lang="ja-JP" altLang="en-US" sz="2000" dirty="0"/>
          </a:p>
        </p:txBody>
      </p:sp>
      <p:sp>
        <p:nvSpPr>
          <p:cNvPr id="16" name="テキスト ボックス 15"/>
          <p:cNvSpPr txBox="1"/>
          <p:nvPr/>
        </p:nvSpPr>
        <p:spPr>
          <a:xfrm>
            <a:off x="1726849" y="5502728"/>
            <a:ext cx="1580256" cy="400110"/>
          </a:xfrm>
          <a:prstGeom prst="rect">
            <a:avLst/>
          </a:prstGeom>
          <a:noFill/>
        </p:spPr>
        <p:txBody>
          <a:bodyPr wrap="square" rtlCol="0">
            <a:spAutoFit/>
          </a:bodyPr>
          <a:lstStyle/>
          <a:p>
            <a:r>
              <a:rPr kumimoji="1" lang="ja-JP" altLang="en-US" sz="2000" dirty="0" smtClean="0"/>
              <a:t>クラスター</a:t>
            </a:r>
            <a:r>
              <a:rPr kumimoji="1" lang="en-US" altLang="ja-JP" sz="2000" dirty="0" smtClean="0"/>
              <a:t>3</a:t>
            </a:r>
            <a:endParaRPr kumimoji="1" lang="ja-JP" altLang="en-US" sz="2000" dirty="0"/>
          </a:p>
        </p:txBody>
      </p:sp>
      <p:sp>
        <p:nvSpPr>
          <p:cNvPr id="17" name="円/楕円 16"/>
          <p:cNvSpPr/>
          <p:nvPr/>
        </p:nvSpPr>
        <p:spPr>
          <a:xfrm rot="19316504">
            <a:off x="1858868" y="5602075"/>
            <a:ext cx="1032435" cy="956543"/>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8" name="Picture 2" descr="C:\Users\user\AppData\Local\Microsoft\Windows\Temporary Internet Files\Content.IE5\Y4BHAEEE\MC90031887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7635" y="4253266"/>
            <a:ext cx="515834" cy="4431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user\AppData\Local\Microsoft\Windows\Temporary Internet Files\Content.IE5\Y4BHAEEE\MC900318870[1].wmf"/>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59251" y="4844371"/>
            <a:ext cx="515834" cy="4431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55285"/>
            <a:ext cx="1102183" cy="1250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直線矢印コネクタ 31"/>
          <p:cNvCxnSpPr/>
          <p:nvPr/>
        </p:nvCxnSpPr>
        <p:spPr>
          <a:xfrm flipV="1">
            <a:off x="5216769" y="3773831"/>
            <a:ext cx="0" cy="39237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4895529" y="5959976"/>
            <a:ext cx="4176464"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Firewall"/>
          <p:cNvSpPr>
            <a:spLocks noEditPoints="1" noChangeArrowheads="1"/>
          </p:cNvSpPr>
          <p:nvPr/>
        </p:nvSpPr>
        <p:spPr bwMode="auto">
          <a:xfrm>
            <a:off x="7955519" y="4258551"/>
            <a:ext cx="606666" cy="24479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35" name="Picture 6" descr="C:\Users\user\AppData\Local\Microsoft\Windows\Temporary Internet Files\Content.IE5\UXMKK7JB\MC90044128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4352" y="4404602"/>
            <a:ext cx="808251" cy="8082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user\AppData\Local\Microsoft\Windows\Temporary Internet Files\Content.IE5\9QTVROUN\MC9004417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857" y="4060206"/>
            <a:ext cx="534996" cy="53499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user\AppData\Local\Microsoft\Windows\Temporary Internet Files\Content.IE5\UXMKK7JB\MC9003361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1883" y="4164741"/>
            <a:ext cx="648982" cy="60914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user\AppData\Local\Microsoft\Windows\Temporary Internet Files\Content.IE5\05FG7GE0\MC9002372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0282" y="4630652"/>
            <a:ext cx="802145" cy="7899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C:\Users\user\AppData\Local\Microsoft\Windows\Temporary Internet Files\Content.IE5\YO0DJXPI\MC90039625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786" y="5770819"/>
            <a:ext cx="509207" cy="526801"/>
          </a:xfrm>
          <a:prstGeom prst="rect">
            <a:avLst/>
          </a:prstGeom>
          <a:noFill/>
          <a:extLst>
            <a:ext uri="{909E8E84-426E-40DD-AFC4-6F175D3DCCD1}">
              <a14:hiddenFill xmlns:a14="http://schemas.microsoft.com/office/drawing/2010/main">
                <a:solidFill>
                  <a:srgbClr val="FFFFFF"/>
                </a:solidFill>
              </a14:hiddenFill>
            </a:ext>
          </a:extLst>
        </p:spPr>
      </p:pic>
      <p:sp>
        <p:nvSpPr>
          <p:cNvPr id="40" name="円/楕円 39"/>
          <p:cNvSpPr/>
          <p:nvPr/>
        </p:nvSpPr>
        <p:spPr>
          <a:xfrm>
            <a:off x="5451718" y="3980875"/>
            <a:ext cx="1066207" cy="1393985"/>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5451718" y="3508767"/>
            <a:ext cx="968535" cy="400110"/>
          </a:xfrm>
          <a:prstGeom prst="rect">
            <a:avLst/>
          </a:prstGeom>
          <a:noFill/>
        </p:spPr>
        <p:txBody>
          <a:bodyPr wrap="none" rtlCol="0">
            <a:spAutoFit/>
          </a:bodyPr>
          <a:lstStyle/>
          <a:p>
            <a:r>
              <a:rPr kumimoji="1" lang="ja-JP" altLang="en-US" sz="2000" dirty="0" smtClean="0"/>
              <a:t>クラス１</a:t>
            </a:r>
            <a:endParaRPr kumimoji="1" lang="ja-JP" altLang="en-US" sz="2000" dirty="0"/>
          </a:p>
        </p:txBody>
      </p:sp>
      <p:sp>
        <p:nvSpPr>
          <p:cNvPr id="42" name="円/楕円 41"/>
          <p:cNvSpPr/>
          <p:nvPr/>
        </p:nvSpPr>
        <p:spPr>
          <a:xfrm rot="19316504">
            <a:off x="7200356" y="3915984"/>
            <a:ext cx="1608991" cy="133081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テキスト ボックス 42"/>
          <p:cNvSpPr txBox="1"/>
          <p:nvPr/>
        </p:nvSpPr>
        <p:spPr>
          <a:xfrm>
            <a:off x="7596953" y="3597021"/>
            <a:ext cx="1580256" cy="400110"/>
          </a:xfrm>
          <a:prstGeom prst="rect">
            <a:avLst/>
          </a:prstGeom>
          <a:noFill/>
        </p:spPr>
        <p:txBody>
          <a:bodyPr wrap="square" rtlCol="0">
            <a:spAutoFit/>
          </a:bodyPr>
          <a:lstStyle/>
          <a:p>
            <a:r>
              <a:rPr kumimoji="1" lang="ja-JP" altLang="en-US" sz="2000" dirty="0" smtClean="0"/>
              <a:t>クラス２</a:t>
            </a:r>
            <a:endParaRPr kumimoji="1" lang="ja-JP" altLang="en-US" sz="2000" dirty="0"/>
          </a:p>
        </p:txBody>
      </p:sp>
      <p:sp>
        <p:nvSpPr>
          <p:cNvPr id="44" name="テキスト ボックス 43"/>
          <p:cNvSpPr txBox="1"/>
          <p:nvPr/>
        </p:nvSpPr>
        <p:spPr>
          <a:xfrm>
            <a:off x="6442865" y="5418659"/>
            <a:ext cx="1580256" cy="400110"/>
          </a:xfrm>
          <a:prstGeom prst="rect">
            <a:avLst/>
          </a:prstGeom>
          <a:noFill/>
        </p:spPr>
        <p:txBody>
          <a:bodyPr wrap="square" rtlCol="0">
            <a:spAutoFit/>
          </a:bodyPr>
          <a:lstStyle/>
          <a:p>
            <a:r>
              <a:rPr kumimoji="1" lang="ja-JP" altLang="en-US" sz="2000" dirty="0" smtClean="0"/>
              <a:t>クラス</a:t>
            </a:r>
            <a:r>
              <a:rPr kumimoji="1" lang="en-US" altLang="ja-JP" sz="2000" dirty="0" smtClean="0"/>
              <a:t>3</a:t>
            </a:r>
            <a:endParaRPr kumimoji="1" lang="ja-JP" altLang="en-US" sz="2000" dirty="0"/>
          </a:p>
        </p:txBody>
      </p:sp>
      <p:sp>
        <p:nvSpPr>
          <p:cNvPr id="45" name="円/楕円 44"/>
          <p:cNvSpPr/>
          <p:nvPr/>
        </p:nvSpPr>
        <p:spPr>
          <a:xfrm rot="19316504">
            <a:off x="6574884" y="5518006"/>
            <a:ext cx="1032435" cy="956543"/>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6" name="Picture 2" descr="C:\Users\user\AppData\Local\Microsoft\Windows\Temporary Internet Files\Content.IE5\Y4BHAEEE\MC90031887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3651" y="4169197"/>
            <a:ext cx="515834" cy="44311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user\AppData\Local\Microsoft\Windows\Temporary Internet Files\Content.IE5\Y4BHAEEE\MC900318870[1].wmf"/>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575267" y="4760302"/>
            <a:ext cx="515834" cy="4431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5571216"/>
            <a:ext cx="1102183" cy="1250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6348916" y="3586354"/>
            <a:ext cx="957313" cy="400110"/>
          </a:xfrm>
          <a:prstGeom prst="rect">
            <a:avLst/>
          </a:prstGeom>
          <a:noFill/>
        </p:spPr>
        <p:txBody>
          <a:bodyPr wrap="none" rtlCol="0">
            <a:spAutoFit/>
          </a:bodyPr>
          <a:lstStyle/>
          <a:p>
            <a:r>
              <a:rPr kumimoji="1" lang="ja-JP" altLang="en-US" sz="2000" dirty="0" smtClean="0"/>
              <a:t>クラス</a:t>
            </a:r>
            <a:r>
              <a:rPr kumimoji="1" lang="en-US" altLang="ja-JP" sz="2000" dirty="0" smtClean="0"/>
              <a:t>4</a:t>
            </a:r>
            <a:endParaRPr kumimoji="1" lang="ja-JP" altLang="en-US" sz="2000" dirty="0"/>
          </a:p>
        </p:txBody>
      </p:sp>
      <p:sp>
        <p:nvSpPr>
          <p:cNvPr id="50" name="円/楕円 49"/>
          <p:cNvSpPr/>
          <p:nvPr/>
        </p:nvSpPr>
        <p:spPr>
          <a:xfrm>
            <a:off x="6540984" y="3908877"/>
            <a:ext cx="573176" cy="1393985"/>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51" name="直線コネクタ 50"/>
          <p:cNvCxnSpPr/>
          <p:nvPr/>
        </p:nvCxnSpPr>
        <p:spPr>
          <a:xfrm>
            <a:off x="6389803" y="3429000"/>
            <a:ext cx="133527" cy="194586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2203059" y="6360010"/>
            <a:ext cx="1938351" cy="461665"/>
          </a:xfrm>
          <a:prstGeom prst="rect">
            <a:avLst/>
          </a:prstGeom>
        </p:spPr>
        <p:txBody>
          <a:bodyPr wrap="none">
            <a:spAutoFit/>
          </a:bodyPr>
          <a:lstStyle/>
          <a:p>
            <a:r>
              <a:rPr lang="ja-JP" altLang="en-US" sz="2400" b="1" dirty="0"/>
              <a:t>クラスタリング</a:t>
            </a:r>
          </a:p>
        </p:txBody>
      </p:sp>
      <p:sp>
        <p:nvSpPr>
          <p:cNvPr id="67" name="正方形/長方形 66"/>
          <p:cNvSpPr/>
          <p:nvPr/>
        </p:nvSpPr>
        <p:spPr>
          <a:xfrm>
            <a:off x="6944314" y="6347228"/>
            <a:ext cx="1903085" cy="461665"/>
          </a:xfrm>
          <a:prstGeom prst="rect">
            <a:avLst/>
          </a:prstGeom>
        </p:spPr>
        <p:txBody>
          <a:bodyPr wrap="none">
            <a:spAutoFit/>
          </a:bodyPr>
          <a:lstStyle/>
          <a:p>
            <a:r>
              <a:rPr lang="ja-JP" altLang="en-US" sz="2400" b="1" dirty="0"/>
              <a:t>パターン認識</a:t>
            </a:r>
          </a:p>
        </p:txBody>
      </p:sp>
      <p:sp>
        <p:nvSpPr>
          <p:cNvPr id="68" name="正方形/長方形 67"/>
          <p:cNvSpPr/>
          <p:nvPr/>
        </p:nvSpPr>
        <p:spPr>
          <a:xfrm>
            <a:off x="5004048" y="2703530"/>
            <a:ext cx="2302181" cy="4845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これらは「違う」</a:t>
            </a:r>
            <a:r>
              <a:rPr lang="ja-JP" altLang="en-US" dirty="0" smtClean="0"/>
              <a:t>という外部知識が存在する</a:t>
            </a:r>
            <a:endParaRPr kumimoji="1" lang="ja-JP" altLang="en-US" dirty="0"/>
          </a:p>
        </p:txBody>
      </p:sp>
      <p:cxnSp>
        <p:nvCxnSpPr>
          <p:cNvPr id="70" name="直線矢印コネクタ 69"/>
          <p:cNvCxnSpPr/>
          <p:nvPr/>
        </p:nvCxnSpPr>
        <p:spPr>
          <a:xfrm>
            <a:off x="5451718" y="3265490"/>
            <a:ext cx="0" cy="903707"/>
          </a:xfrm>
          <a:prstGeom prst="straightConnector1">
            <a:avLst/>
          </a:prstGeom>
          <a:ln w="28575">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592579" y="3240568"/>
            <a:ext cx="0" cy="903707"/>
          </a:xfrm>
          <a:prstGeom prst="straightConnector1">
            <a:avLst/>
          </a:prstGeom>
          <a:ln w="28575">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72" name="角丸四角形吹き出し 71"/>
          <p:cNvSpPr/>
          <p:nvPr/>
        </p:nvSpPr>
        <p:spPr>
          <a:xfrm>
            <a:off x="3995936" y="4857952"/>
            <a:ext cx="1435947" cy="644776"/>
          </a:xfrm>
          <a:prstGeom prst="wedgeRoundRectCallout">
            <a:avLst>
              <a:gd name="adj1" fmla="val 28291"/>
              <a:gd name="adj2" fmla="val 10301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似てる</a:t>
            </a:r>
            <a:endParaRPr kumimoji="1" lang="en-US" altLang="ja-JP" dirty="0" smtClean="0"/>
          </a:p>
          <a:p>
            <a:pPr algn="ctr"/>
            <a:r>
              <a:rPr lang="ja-JP" altLang="en-US" dirty="0"/>
              <a:t>けど</a:t>
            </a:r>
            <a:r>
              <a:rPr lang="ja-JP" altLang="en-US" dirty="0" smtClean="0"/>
              <a:t>ナー</a:t>
            </a:r>
            <a:endParaRPr kumimoji="1" lang="ja-JP" altLang="en-US" dirty="0"/>
          </a:p>
        </p:txBody>
      </p:sp>
    </p:spTree>
    <p:extLst>
      <p:ext uri="{BB962C8B-B14F-4D97-AF65-F5344CB8AC3E}">
        <p14:creationId xmlns:p14="http://schemas.microsoft.com/office/powerpoint/2010/main" val="3689389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11.2.2 </a:t>
            </a:r>
            <a:r>
              <a:rPr lang="ja-JP" altLang="en-US" dirty="0" smtClean="0"/>
              <a:t>回帰問題と分類問題</a:t>
            </a:r>
            <a:endParaRPr kumimoji="1" lang="ja-JP" altLang="en-US" dirty="0"/>
          </a:p>
        </p:txBody>
      </p:sp>
      <p:sp>
        <p:nvSpPr>
          <p:cNvPr id="3" name="コンテンツ プレースホルダー 2"/>
          <p:cNvSpPr>
            <a:spLocks noGrp="1"/>
          </p:cNvSpPr>
          <p:nvPr>
            <p:ph idx="1"/>
          </p:nvPr>
        </p:nvSpPr>
        <p:spPr>
          <a:xfrm>
            <a:off x="457200" y="1935480"/>
            <a:ext cx="8229600" cy="4661872"/>
          </a:xfrm>
        </p:spPr>
        <p:txBody>
          <a:bodyPr>
            <a:normAutofit fontScale="92500"/>
          </a:bodyPr>
          <a:lstStyle/>
          <a:p>
            <a:r>
              <a:rPr kumimoji="1" lang="ja-JP" altLang="en-US" dirty="0" smtClean="0"/>
              <a:t>目的</a:t>
            </a:r>
            <a:endParaRPr kumimoji="1" lang="en-US" altLang="ja-JP" dirty="0" smtClean="0"/>
          </a:p>
          <a:p>
            <a:pPr lvl="1"/>
            <a:r>
              <a:rPr kumimoji="1" lang="ja-JP" altLang="en-US" dirty="0" smtClean="0"/>
              <a:t>入力ベクトル</a:t>
            </a:r>
            <a:r>
              <a:rPr kumimoji="1" lang="en-US" altLang="ja-JP" dirty="0" smtClean="0"/>
              <a:t>x</a:t>
            </a:r>
            <a:r>
              <a:rPr kumimoji="1" lang="ja-JP" altLang="en-US" dirty="0" smtClean="0"/>
              <a:t>に対して正しい出力ベクトル</a:t>
            </a:r>
            <a:r>
              <a:rPr kumimoji="1" lang="en-US" altLang="ja-JP" dirty="0" smtClean="0"/>
              <a:t>y</a:t>
            </a:r>
            <a:r>
              <a:rPr kumimoji="1" lang="ja-JP" altLang="en-US" dirty="0" smtClean="0"/>
              <a:t>を出力出来るように</a:t>
            </a:r>
            <a:r>
              <a:rPr lang="ja-JP" altLang="en-US" dirty="0"/>
              <a:t>なること</a:t>
            </a:r>
            <a:r>
              <a:rPr lang="ja-JP" altLang="en-US" dirty="0" smtClean="0"/>
              <a:t>．</a:t>
            </a:r>
            <a:endParaRPr lang="en-US" altLang="ja-JP" dirty="0" smtClean="0"/>
          </a:p>
          <a:p>
            <a:r>
              <a:rPr kumimoji="1" lang="ja-JP" altLang="en-US" dirty="0"/>
              <a:t>問題</a:t>
            </a:r>
            <a:r>
              <a:rPr kumimoji="1" lang="ja-JP" altLang="en-US" dirty="0" smtClean="0"/>
              <a:t>の分類</a:t>
            </a:r>
            <a:endParaRPr kumimoji="1" lang="en-US" altLang="ja-JP" dirty="0" smtClean="0"/>
          </a:p>
          <a:p>
            <a:pPr lvl="1"/>
            <a:r>
              <a:rPr lang="ja-JP" altLang="en-US" dirty="0"/>
              <a:t>分類</a:t>
            </a:r>
            <a:r>
              <a:rPr lang="ja-JP" altLang="en-US" dirty="0" smtClean="0"/>
              <a:t>問題 </a:t>
            </a:r>
            <a:r>
              <a:rPr lang="en-US" altLang="ja-JP" dirty="0" smtClean="0"/>
              <a:t>(classification)</a:t>
            </a:r>
          </a:p>
          <a:p>
            <a:pPr lvl="2"/>
            <a:r>
              <a:rPr kumimoji="1" lang="ja-JP" altLang="en-US" dirty="0" smtClean="0"/>
              <a:t>入力ベクトルに対して正事例であるか負事例であるかの</a:t>
            </a:r>
            <a:r>
              <a:rPr kumimoji="1" lang="ja-JP" altLang="en-US" dirty="0" smtClean="0">
                <a:solidFill>
                  <a:srgbClr val="FF0000"/>
                </a:solidFill>
              </a:rPr>
              <a:t>二値</a:t>
            </a:r>
            <a:r>
              <a:rPr kumimoji="1" lang="en-US" altLang="ja-JP" dirty="0" smtClean="0">
                <a:solidFill>
                  <a:srgbClr val="FF0000"/>
                </a:solidFill>
              </a:rPr>
              <a:t>{1,0}</a:t>
            </a:r>
            <a:r>
              <a:rPr kumimoji="1" lang="ja-JP" altLang="en-US" dirty="0" smtClean="0"/>
              <a:t>の値を返すことで分類を行う．（多値のものもあり）</a:t>
            </a:r>
            <a:endParaRPr kumimoji="1" lang="en-US" altLang="ja-JP" dirty="0" smtClean="0"/>
          </a:p>
          <a:p>
            <a:pPr lvl="2"/>
            <a:r>
              <a:rPr kumimoji="1" lang="ja-JP" altLang="en-US" dirty="0" smtClean="0"/>
              <a:t>学習データとしては正負のラベルの付けられたデータセットを用いる．</a:t>
            </a:r>
            <a:endParaRPr kumimoji="1" lang="en-US" altLang="ja-JP" dirty="0"/>
          </a:p>
          <a:p>
            <a:pPr lvl="1"/>
            <a:r>
              <a:rPr lang="ja-JP" altLang="en-US" dirty="0"/>
              <a:t>回帰</a:t>
            </a:r>
            <a:r>
              <a:rPr lang="ja-JP" altLang="en-US" dirty="0" smtClean="0"/>
              <a:t>問題 </a:t>
            </a:r>
            <a:r>
              <a:rPr lang="en-US" altLang="ja-JP" dirty="0" smtClean="0"/>
              <a:t>(regression)</a:t>
            </a:r>
          </a:p>
          <a:p>
            <a:pPr lvl="2"/>
            <a:r>
              <a:rPr kumimoji="1" lang="ja-JP" altLang="en-US" dirty="0" smtClean="0"/>
              <a:t>入力ベクトルに対して通常</a:t>
            </a:r>
            <a:r>
              <a:rPr kumimoji="1" lang="ja-JP" altLang="en-US" dirty="0" smtClean="0">
                <a:solidFill>
                  <a:srgbClr val="FF0000"/>
                </a:solidFill>
              </a:rPr>
              <a:t>実数値の値</a:t>
            </a:r>
            <a:r>
              <a:rPr kumimoji="1" lang="ja-JP" altLang="en-US" dirty="0" smtClean="0"/>
              <a:t>を返し，未知入力に対する出力の予測を行う．</a:t>
            </a:r>
            <a:endParaRPr kumimoji="1" lang="en-US" altLang="ja-JP" dirty="0" smtClean="0"/>
          </a:p>
          <a:p>
            <a:pPr lvl="2"/>
            <a:r>
              <a:rPr lang="ja-JP" altLang="en-US" dirty="0"/>
              <a:t>学習</a:t>
            </a:r>
            <a:r>
              <a:rPr lang="ja-JP" altLang="en-US" dirty="0" smtClean="0"/>
              <a:t>データとしては</a:t>
            </a:r>
            <a:r>
              <a:rPr lang="en-US" altLang="ja-JP" dirty="0" smtClean="0"/>
              <a:t>(</a:t>
            </a:r>
            <a:r>
              <a:rPr lang="en-US" altLang="ja-JP" dirty="0" err="1" smtClean="0"/>
              <a:t>x,y</a:t>
            </a:r>
            <a:r>
              <a:rPr lang="en-US" altLang="ja-JP" dirty="0" smtClean="0"/>
              <a:t>)</a:t>
            </a:r>
            <a:r>
              <a:rPr lang="ja-JP" altLang="en-US" dirty="0" smtClean="0"/>
              <a:t>の値の組が渡される．</a:t>
            </a:r>
            <a:endParaRPr kumimoji="1" lang="ja-JP" altLang="en-US" dirty="0"/>
          </a:p>
        </p:txBody>
      </p:sp>
    </p:spTree>
    <p:extLst>
      <p:ext uri="{BB962C8B-B14F-4D97-AF65-F5344CB8AC3E}">
        <p14:creationId xmlns:p14="http://schemas.microsoft.com/office/powerpoint/2010/main" val="1484991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p:nvPr/>
        </p:nvCxnSpPr>
        <p:spPr>
          <a:xfrm flipV="1">
            <a:off x="5915692" y="3284984"/>
            <a:ext cx="0" cy="2304256"/>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5828126" y="5332566"/>
            <a:ext cx="2607846" cy="0"/>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563764" y="4351918"/>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円/楕円 12"/>
          <p:cNvSpPr/>
          <p:nvPr/>
        </p:nvSpPr>
        <p:spPr>
          <a:xfrm>
            <a:off x="6405589" y="4742208"/>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円/楕円 13"/>
          <p:cNvSpPr/>
          <p:nvPr/>
        </p:nvSpPr>
        <p:spPr>
          <a:xfrm>
            <a:off x="6851796" y="4035029"/>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円/楕円 14"/>
          <p:cNvSpPr/>
          <p:nvPr/>
        </p:nvSpPr>
        <p:spPr>
          <a:xfrm>
            <a:off x="7132049" y="3824590"/>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円/楕円 15"/>
          <p:cNvSpPr/>
          <p:nvPr/>
        </p:nvSpPr>
        <p:spPr>
          <a:xfrm>
            <a:off x="7469780" y="3797233"/>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円/楕円 16"/>
          <p:cNvSpPr/>
          <p:nvPr/>
        </p:nvSpPr>
        <p:spPr>
          <a:xfrm>
            <a:off x="7613796" y="3862318"/>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 name="円/楕円 17"/>
          <p:cNvSpPr/>
          <p:nvPr/>
        </p:nvSpPr>
        <p:spPr>
          <a:xfrm>
            <a:off x="7766196" y="4014718"/>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 name="円/楕円 18"/>
          <p:cNvSpPr/>
          <p:nvPr/>
        </p:nvSpPr>
        <p:spPr>
          <a:xfrm>
            <a:off x="7903396" y="4327902"/>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円/楕円 19"/>
          <p:cNvSpPr/>
          <p:nvPr/>
        </p:nvSpPr>
        <p:spPr>
          <a:xfrm>
            <a:off x="8083937" y="4563912"/>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1" name="円/楕円 20"/>
          <p:cNvSpPr/>
          <p:nvPr/>
        </p:nvSpPr>
        <p:spPr>
          <a:xfrm>
            <a:off x="8223396" y="4828510"/>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円/楕円 21"/>
          <p:cNvSpPr/>
          <p:nvPr/>
        </p:nvSpPr>
        <p:spPr>
          <a:xfrm>
            <a:off x="8375796" y="4980910"/>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nvGrpSpPr>
          <p:cNvPr id="35" name="グループ化 34"/>
          <p:cNvGrpSpPr/>
          <p:nvPr/>
        </p:nvGrpSpPr>
        <p:grpSpPr>
          <a:xfrm>
            <a:off x="6580314" y="3388350"/>
            <a:ext cx="415498" cy="2272898"/>
            <a:chOff x="1420198" y="2780928"/>
            <a:chExt cx="415498" cy="2272898"/>
          </a:xfrm>
          <a:effectLst/>
        </p:grpSpPr>
        <p:cxnSp>
          <p:nvCxnSpPr>
            <p:cNvPr id="30" name="直線コネクタ 29"/>
            <p:cNvCxnSpPr/>
            <p:nvPr/>
          </p:nvCxnSpPr>
          <p:spPr>
            <a:xfrm>
              <a:off x="1619672" y="2780928"/>
              <a:ext cx="0" cy="208823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420198" y="4684494"/>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sp>
        <p:nvSpPr>
          <p:cNvPr id="37" name="テキスト ボックス 36"/>
          <p:cNvSpPr txBox="1"/>
          <p:nvPr/>
        </p:nvSpPr>
        <p:spPr>
          <a:xfrm>
            <a:off x="5699668" y="2699628"/>
            <a:ext cx="1620957" cy="523220"/>
          </a:xfrm>
          <a:prstGeom prst="rect">
            <a:avLst/>
          </a:prstGeom>
          <a:noFill/>
          <a:effectLst/>
        </p:spPr>
        <p:txBody>
          <a:bodyPr wrap="none" rtlCol="0">
            <a:spAutoFit/>
          </a:bodyPr>
          <a:lstStyle/>
          <a:p>
            <a:r>
              <a:rPr kumimoji="1" lang="ja-JP" altLang="en-US" sz="2800" dirty="0" smtClean="0"/>
              <a:t>回帰問題</a:t>
            </a:r>
            <a:endParaRPr kumimoji="1" lang="ja-JP" altLang="en-US" sz="2800" dirty="0"/>
          </a:p>
        </p:txBody>
      </p:sp>
      <p:sp>
        <p:nvSpPr>
          <p:cNvPr id="39" name="テキスト ボックス 38"/>
          <p:cNvSpPr txBox="1"/>
          <p:nvPr/>
        </p:nvSpPr>
        <p:spPr>
          <a:xfrm>
            <a:off x="8483520" y="5179258"/>
            <a:ext cx="336952" cy="369332"/>
          </a:xfrm>
          <a:prstGeom prst="rect">
            <a:avLst/>
          </a:prstGeom>
          <a:noFill/>
          <a:effectLst/>
        </p:spPr>
        <p:txBody>
          <a:bodyPr wrap="none" rtlCol="0">
            <a:spAutoFit/>
          </a:bodyPr>
          <a:lstStyle/>
          <a:p>
            <a:r>
              <a:rPr kumimoji="1" lang="en-US" altLang="ja-JP" dirty="0" smtClean="0"/>
              <a:t>X</a:t>
            </a:r>
            <a:endParaRPr kumimoji="1" lang="ja-JP" altLang="en-US" dirty="0"/>
          </a:p>
        </p:txBody>
      </p:sp>
      <p:sp>
        <p:nvSpPr>
          <p:cNvPr id="42" name="テキスト ボックス 41"/>
          <p:cNvSpPr txBox="1"/>
          <p:nvPr/>
        </p:nvSpPr>
        <p:spPr>
          <a:xfrm>
            <a:off x="5594770" y="3244334"/>
            <a:ext cx="320922" cy="369332"/>
          </a:xfrm>
          <a:prstGeom prst="rect">
            <a:avLst/>
          </a:prstGeom>
          <a:noFill/>
          <a:effectLst/>
        </p:spPr>
        <p:txBody>
          <a:bodyPr wrap="none" rtlCol="0">
            <a:spAutoFit/>
          </a:bodyPr>
          <a:lstStyle/>
          <a:p>
            <a:r>
              <a:rPr kumimoji="1" lang="en-US" altLang="ja-JP" dirty="0" smtClean="0"/>
              <a:t>Y</a:t>
            </a:r>
            <a:endParaRPr kumimoji="1" lang="ja-JP" altLang="en-US" dirty="0"/>
          </a:p>
        </p:txBody>
      </p:sp>
      <p:sp>
        <p:nvSpPr>
          <p:cNvPr id="77" name="テキスト ボックス 76"/>
          <p:cNvSpPr txBox="1"/>
          <p:nvPr/>
        </p:nvSpPr>
        <p:spPr>
          <a:xfrm>
            <a:off x="589448" y="5898345"/>
            <a:ext cx="783419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smtClean="0"/>
              <a:t>結局は </a:t>
            </a:r>
            <a:r>
              <a:rPr lang="en-US" altLang="ja-JP" sz="2400" i="1" dirty="0" smtClean="0"/>
              <a:t>y</a:t>
            </a:r>
            <a:r>
              <a:rPr lang="en-US" altLang="ja-JP" sz="2400" dirty="0" smtClean="0"/>
              <a:t>=</a:t>
            </a:r>
            <a:r>
              <a:rPr lang="en-US" altLang="ja-JP" sz="2400" i="1" dirty="0" smtClean="0"/>
              <a:t>f</a:t>
            </a:r>
            <a:r>
              <a:rPr lang="en-US" altLang="ja-JP" sz="2400" dirty="0" smtClean="0"/>
              <a:t>(</a:t>
            </a:r>
            <a:r>
              <a:rPr lang="en-US" altLang="ja-JP" sz="2400" i="1" dirty="0" smtClean="0"/>
              <a:t>x</a:t>
            </a:r>
            <a:r>
              <a:rPr lang="en-US" altLang="ja-JP" sz="2400" dirty="0" smtClean="0"/>
              <a:t>)</a:t>
            </a:r>
            <a:r>
              <a:rPr lang="ja-JP" altLang="en-US" sz="2400" dirty="0" smtClean="0"/>
              <a:t> </a:t>
            </a:r>
            <a:r>
              <a:rPr lang="ja-JP" altLang="en-US" sz="2400" dirty="0"/>
              <a:t>を与える</a:t>
            </a:r>
            <a:r>
              <a:rPr lang="ja-JP" altLang="en-US" sz="2400" dirty="0" smtClean="0"/>
              <a:t>関数 </a:t>
            </a:r>
            <a:r>
              <a:rPr kumimoji="1" lang="en-US" altLang="ja-JP" sz="2400" i="1" dirty="0" smtClean="0"/>
              <a:t>f </a:t>
            </a:r>
            <a:r>
              <a:rPr kumimoji="1" lang="ja-JP" altLang="en-US" sz="2400" dirty="0" smtClean="0"/>
              <a:t>の推定問題となる場合が多い</a:t>
            </a:r>
            <a:endParaRPr kumimoji="1" lang="ja-JP" altLang="en-US" sz="2400" dirty="0"/>
          </a:p>
        </p:txBody>
      </p:sp>
      <p:sp>
        <p:nvSpPr>
          <p:cNvPr id="3" name="タイトル 2"/>
          <p:cNvSpPr>
            <a:spLocks noGrp="1"/>
          </p:cNvSpPr>
          <p:nvPr>
            <p:ph type="title"/>
          </p:nvPr>
        </p:nvSpPr>
        <p:spPr/>
        <p:txBody>
          <a:bodyPr/>
          <a:lstStyle/>
          <a:p>
            <a:r>
              <a:rPr lang="en-US" altLang="ja-JP" b="1" dirty="0"/>
              <a:t>11.2.2 </a:t>
            </a:r>
            <a:r>
              <a:rPr lang="ja-JP" altLang="en-US" dirty="0"/>
              <a:t>回帰問題</a:t>
            </a:r>
            <a:r>
              <a:rPr lang="en-US" altLang="ja-JP" b="1" dirty="0"/>
              <a:t>(regression)</a:t>
            </a:r>
            <a:endParaRPr kumimoji="1" lang="ja-JP" altLang="en-US" dirty="0"/>
          </a:p>
        </p:txBody>
      </p:sp>
      <p:sp>
        <p:nvSpPr>
          <p:cNvPr id="4" name="コンテンツ プレースホルダー 3"/>
          <p:cNvSpPr>
            <a:spLocks noGrp="1"/>
          </p:cNvSpPr>
          <p:nvPr>
            <p:ph idx="1"/>
          </p:nvPr>
        </p:nvSpPr>
        <p:spPr>
          <a:xfrm>
            <a:off x="213380" y="1916832"/>
            <a:ext cx="5381390" cy="3981513"/>
          </a:xfrm>
        </p:spPr>
        <p:txBody>
          <a:bodyPr>
            <a:normAutofit fontScale="92500" lnSpcReduction="10000"/>
          </a:bodyPr>
          <a:lstStyle/>
          <a:p>
            <a:r>
              <a:rPr lang="ja-JP" altLang="en-US" dirty="0"/>
              <a:t>回帰問題は入力ベクトルに対して実数値の値を返す連続的な関数関係を学習する問題である．</a:t>
            </a:r>
            <a:r>
              <a:rPr lang="ja-JP" altLang="en-US" dirty="0" smtClean="0"/>
              <a:t>学習後</a:t>
            </a:r>
            <a:r>
              <a:rPr lang="ja-JP" altLang="en-US" dirty="0"/>
              <a:t>は未知入力に対する出力値の予測を行う．学習データとしては入力ベクトル</a:t>
            </a:r>
            <a:r>
              <a:rPr lang="en-US" altLang="ja-JP" i="1" dirty="0"/>
              <a:t>x </a:t>
            </a:r>
            <a:r>
              <a:rPr lang="ja-JP" altLang="en-US" dirty="0"/>
              <a:t>と出力</a:t>
            </a:r>
            <a:r>
              <a:rPr lang="ja-JP" altLang="en-US" dirty="0" smtClean="0"/>
              <a:t>ベクトル（</a:t>
            </a:r>
            <a:r>
              <a:rPr lang="ja-JP" altLang="en-US" dirty="0"/>
              <a:t>もしくは出力値）</a:t>
            </a:r>
            <a:r>
              <a:rPr lang="en-US" altLang="ja-JP" i="1" dirty="0"/>
              <a:t>y </a:t>
            </a:r>
            <a:r>
              <a:rPr lang="ja-JP" altLang="en-US" dirty="0"/>
              <a:t>の組み合わせ</a:t>
            </a:r>
            <a:r>
              <a:rPr lang="en-US" altLang="ja-JP" dirty="0"/>
              <a:t>(</a:t>
            </a:r>
            <a:r>
              <a:rPr lang="en-US" altLang="ja-JP" i="1" dirty="0" err="1" smtClean="0"/>
              <a:t>x,y</a:t>
            </a:r>
            <a:r>
              <a:rPr lang="en-US" altLang="ja-JP" dirty="0"/>
              <a:t>) </a:t>
            </a:r>
            <a:r>
              <a:rPr lang="ja-JP" altLang="en-US" dirty="0"/>
              <a:t>の集合が学習器に渡される．</a:t>
            </a:r>
          </a:p>
          <a:p>
            <a:r>
              <a:rPr lang="ja-JP" altLang="en-US" dirty="0" smtClean="0"/>
              <a:t>様々</a:t>
            </a:r>
            <a:r>
              <a:rPr lang="ja-JP" altLang="en-US" dirty="0"/>
              <a:t>な</a:t>
            </a:r>
            <a:r>
              <a:rPr lang="en-US" altLang="ja-JP" dirty="0"/>
              <a:t>(</a:t>
            </a:r>
            <a:r>
              <a:rPr lang="en-US" altLang="ja-JP" i="1" dirty="0" smtClean="0"/>
              <a:t>x, y</a:t>
            </a:r>
            <a:r>
              <a:rPr lang="en-US" altLang="ja-JP" dirty="0"/>
              <a:t>) </a:t>
            </a:r>
            <a:r>
              <a:rPr lang="ja-JP" altLang="en-US" dirty="0"/>
              <a:t>上の点</a:t>
            </a:r>
            <a:r>
              <a:rPr lang="ja-JP" altLang="en-US" dirty="0" smtClean="0"/>
              <a:t>が与えられた</a:t>
            </a:r>
            <a:r>
              <a:rPr lang="ja-JP" altLang="en-US" dirty="0"/>
              <a:t>時に未知の入力，たとえば，？マークの</a:t>
            </a:r>
            <a:r>
              <a:rPr lang="ja-JP" altLang="en-US" dirty="0" smtClean="0"/>
              <a:t>位置</a:t>
            </a:r>
            <a:r>
              <a:rPr lang="ja-JP" altLang="en-US" dirty="0"/>
              <a:t>の入力に対する出力</a:t>
            </a:r>
            <a:r>
              <a:rPr lang="en-US" altLang="ja-JP" i="1" dirty="0"/>
              <a:t>y </a:t>
            </a:r>
            <a:r>
              <a:rPr lang="ja-JP" altLang="en-US" dirty="0"/>
              <a:t>を答えるのが回帰問題である．</a:t>
            </a:r>
            <a:endParaRPr kumimoji="1" lang="ja-JP" altLang="en-US" dirty="0"/>
          </a:p>
        </p:txBody>
      </p:sp>
    </p:spTree>
    <p:extLst>
      <p:ext uri="{BB962C8B-B14F-4D97-AF65-F5344CB8AC3E}">
        <p14:creationId xmlns:p14="http://schemas.microsoft.com/office/powerpoint/2010/main" val="38854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143000"/>
          </a:xfrm>
        </p:spPr>
        <p:txBody>
          <a:bodyPr/>
          <a:lstStyle/>
          <a:p>
            <a:r>
              <a:rPr kumimoji="1" lang="en-US" altLang="ja-JP" dirty="0" smtClean="0"/>
              <a:t>11.2.3 </a:t>
            </a:r>
            <a:r>
              <a:rPr kumimoji="1" lang="ja-JP" altLang="en-US" dirty="0" smtClean="0"/>
              <a:t>分類問題</a:t>
            </a:r>
            <a:r>
              <a:rPr kumimoji="1" lang="en-US" altLang="ja-JP" dirty="0" smtClean="0"/>
              <a:t>(classification)</a:t>
            </a:r>
            <a:endParaRPr kumimoji="1" lang="ja-JP" altLang="en-US" dirty="0"/>
          </a:p>
        </p:txBody>
      </p:sp>
      <p:sp>
        <p:nvSpPr>
          <p:cNvPr id="3" name="コンテンツ プレースホルダー 2"/>
          <p:cNvSpPr>
            <a:spLocks noGrp="1"/>
          </p:cNvSpPr>
          <p:nvPr>
            <p:ph idx="1"/>
          </p:nvPr>
        </p:nvSpPr>
        <p:spPr>
          <a:xfrm>
            <a:off x="457200" y="1622296"/>
            <a:ext cx="4114800" cy="4070310"/>
          </a:xfrm>
        </p:spPr>
        <p:txBody>
          <a:bodyPr>
            <a:normAutofit fontScale="92500" lnSpcReduction="20000"/>
          </a:bodyPr>
          <a:lstStyle/>
          <a:p>
            <a:r>
              <a:rPr kumimoji="1" lang="ja-JP" altLang="en-US" dirty="0" smtClean="0"/>
              <a:t>分類問題は入力ベクトルに対して正事例</a:t>
            </a:r>
            <a:r>
              <a:rPr kumimoji="1" lang="en-US" altLang="ja-JP" dirty="0" smtClean="0"/>
              <a:t>(true)</a:t>
            </a:r>
            <a:r>
              <a:rPr kumimoji="1" lang="ja-JP" altLang="en-US" dirty="0" err="1" smtClean="0"/>
              <a:t>か負</a:t>
            </a:r>
            <a:r>
              <a:rPr kumimoji="1" lang="ja-JP" altLang="en-US" dirty="0" smtClean="0"/>
              <a:t>事例</a:t>
            </a:r>
            <a:r>
              <a:rPr kumimoji="1" lang="en-US" altLang="ja-JP" dirty="0" smtClean="0"/>
              <a:t>(false)</a:t>
            </a:r>
            <a:r>
              <a:rPr kumimoji="1" lang="ja-JP" altLang="en-US" dirty="0" err="1" smtClean="0"/>
              <a:t>かを</a:t>
            </a:r>
            <a:r>
              <a:rPr kumimoji="1" lang="ja-JP" altLang="en-US" dirty="0" smtClean="0"/>
              <a:t>返す法則を学習する問題である．</a:t>
            </a:r>
            <a:endParaRPr kumimoji="1" lang="en-US" altLang="ja-JP" dirty="0" smtClean="0"/>
          </a:p>
          <a:p>
            <a:r>
              <a:rPr lang="ja-JP" altLang="en-US" dirty="0"/>
              <a:t>もしくは</a:t>
            </a:r>
            <a:r>
              <a:rPr lang="ja-JP" altLang="en-US" dirty="0" smtClean="0"/>
              <a:t>，有限個のクラスのどれに属するかを学習する問題．</a:t>
            </a:r>
            <a:endParaRPr lang="en-US" altLang="ja-JP" dirty="0" smtClean="0"/>
          </a:p>
          <a:p>
            <a:r>
              <a:rPr lang="ja-JP" altLang="en-US" dirty="0"/>
              <a:t>様々な</a:t>
            </a:r>
            <a:r>
              <a:rPr lang="en-US" altLang="ja-JP" dirty="0"/>
              <a:t>(</a:t>
            </a:r>
            <a:r>
              <a:rPr lang="en-US" altLang="ja-JP" i="1" dirty="0"/>
              <a:t>x, y</a:t>
            </a:r>
            <a:r>
              <a:rPr lang="en-US" altLang="ja-JP" dirty="0"/>
              <a:t>) </a:t>
            </a:r>
            <a:r>
              <a:rPr lang="ja-JP" altLang="en-US" dirty="0"/>
              <a:t>上の</a:t>
            </a:r>
            <a:r>
              <a:rPr lang="ja-JP" altLang="en-US" dirty="0" smtClean="0"/>
              <a:t>点が</a:t>
            </a:r>
            <a:r>
              <a:rPr lang="ja-JP" altLang="en-US" dirty="0"/>
              <a:t>与えられた時に未知の入力，たとえば，？マークの位置の入力に対する出力</a:t>
            </a:r>
            <a:r>
              <a:rPr lang="en-US" altLang="ja-JP" i="1" dirty="0"/>
              <a:t>y </a:t>
            </a:r>
            <a:r>
              <a:rPr lang="ja-JP" altLang="en-US" dirty="0"/>
              <a:t>を答えるの</a:t>
            </a:r>
            <a:r>
              <a:rPr lang="ja-JP" altLang="en-US" dirty="0" smtClean="0"/>
              <a:t>が分類問題</a:t>
            </a:r>
            <a:r>
              <a:rPr lang="ja-JP" altLang="en-US" dirty="0"/>
              <a:t>である．</a:t>
            </a:r>
          </a:p>
          <a:p>
            <a:endParaRPr kumimoji="1" lang="ja-JP" altLang="en-US" dirty="0"/>
          </a:p>
        </p:txBody>
      </p:sp>
      <p:cxnSp>
        <p:nvCxnSpPr>
          <p:cNvPr id="4" name="直線矢印コネクタ 3"/>
          <p:cNvCxnSpPr/>
          <p:nvPr/>
        </p:nvCxnSpPr>
        <p:spPr>
          <a:xfrm>
            <a:off x="5164781" y="2533546"/>
            <a:ext cx="26078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5164781" y="1749842"/>
            <a:ext cx="0" cy="999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5344146" y="2471329"/>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7" name="円/楕円 6"/>
          <p:cNvSpPr/>
          <p:nvPr/>
        </p:nvSpPr>
        <p:spPr>
          <a:xfrm>
            <a:off x="5596829" y="2471329"/>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844631" y="2471329"/>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cxnSp>
        <p:nvCxnSpPr>
          <p:cNvPr id="9" name="直線矢印コネクタ 8"/>
          <p:cNvCxnSpPr/>
          <p:nvPr/>
        </p:nvCxnSpPr>
        <p:spPr>
          <a:xfrm>
            <a:off x="5164781" y="2029490"/>
            <a:ext cx="26078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6748957" y="1946569"/>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円/楕円 10"/>
          <p:cNvSpPr/>
          <p:nvPr/>
        </p:nvSpPr>
        <p:spPr>
          <a:xfrm>
            <a:off x="7253013" y="1957482"/>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214587" y="1749842"/>
            <a:ext cx="415498" cy="1225044"/>
            <a:chOff x="5765822" y="2789312"/>
            <a:chExt cx="415498" cy="1225044"/>
          </a:xfrm>
        </p:grpSpPr>
        <p:cxnSp>
          <p:nvCxnSpPr>
            <p:cNvPr id="13" name="直線コネクタ 12"/>
            <p:cNvCxnSpPr/>
            <p:nvPr/>
          </p:nvCxnSpPr>
          <p:spPr>
            <a:xfrm>
              <a:off x="5868144" y="2789312"/>
              <a:ext cx="0" cy="85571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765822" y="3645024"/>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sp>
        <p:nvSpPr>
          <p:cNvPr id="15" name="テキスト ボックス 14"/>
          <p:cNvSpPr txBox="1"/>
          <p:nvPr/>
        </p:nvSpPr>
        <p:spPr>
          <a:xfrm>
            <a:off x="7772627" y="2352127"/>
            <a:ext cx="336952" cy="369332"/>
          </a:xfrm>
          <a:prstGeom prst="rect">
            <a:avLst/>
          </a:prstGeom>
          <a:noFill/>
        </p:spPr>
        <p:txBody>
          <a:bodyPr wrap="none" rtlCol="0">
            <a:spAutoFit/>
          </a:bodyPr>
          <a:lstStyle/>
          <a:p>
            <a:r>
              <a:rPr kumimoji="1" lang="en-US" altLang="ja-JP" dirty="0" smtClean="0"/>
              <a:t>X</a:t>
            </a:r>
            <a:endParaRPr kumimoji="1" lang="ja-JP" altLang="en-US" dirty="0"/>
          </a:p>
        </p:txBody>
      </p:sp>
      <p:sp>
        <p:nvSpPr>
          <p:cNvPr id="16" name="テキスト ボックス 15"/>
          <p:cNvSpPr txBox="1"/>
          <p:nvPr/>
        </p:nvSpPr>
        <p:spPr>
          <a:xfrm>
            <a:off x="4865676" y="1597442"/>
            <a:ext cx="320922" cy="369332"/>
          </a:xfrm>
          <a:prstGeom prst="rect">
            <a:avLst/>
          </a:prstGeom>
          <a:noFill/>
        </p:spPr>
        <p:txBody>
          <a:bodyPr wrap="none" rtlCol="0">
            <a:spAutoFit/>
          </a:bodyPr>
          <a:lstStyle/>
          <a:p>
            <a:r>
              <a:rPr kumimoji="1" lang="en-US" altLang="ja-JP" dirty="0" smtClean="0"/>
              <a:t>Y</a:t>
            </a:r>
            <a:endParaRPr kumimoji="1" lang="ja-JP" altLang="en-US" dirty="0"/>
          </a:p>
        </p:txBody>
      </p:sp>
      <p:cxnSp>
        <p:nvCxnSpPr>
          <p:cNvPr id="17" name="直線矢印コネクタ 16"/>
          <p:cNvCxnSpPr/>
          <p:nvPr/>
        </p:nvCxnSpPr>
        <p:spPr>
          <a:xfrm>
            <a:off x="5148709" y="5692606"/>
            <a:ext cx="26078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5276282" y="3740006"/>
            <a:ext cx="0" cy="19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764041" y="5467290"/>
            <a:ext cx="367408" cy="369332"/>
          </a:xfrm>
          <a:prstGeom prst="rect">
            <a:avLst/>
          </a:prstGeom>
          <a:noFill/>
        </p:spPr>
        <p:txBody>
          <a:bodyPr wrap="none" rtlCol="0">
            <a:spAutoFit/>
          </a:bodyPr>
          <a:lstStyle/>
          <a:p>
            <a:r>
              <a:rPr kumimoji="1" lang="en-US" altLang="ja-JP" dirty="0" smtClean="0"/>
              <a:t>x1</a:t>
            </a:r>
            <a:endParaRPr kumimoji="1" lang="ja-JP" altLang="en-US" dirty="0"/>
          </a:p>
        </p:txBody>
      </p:sp>
      <p:sp>
        <p:nvSpPr>
          <p:cNvPr id="20" name="テキスト ボックス 19"/>
          <p:cNvSpPr txBox="1"/>
          <p:nvPr/>
        </p:nvSpPr>
        <p:spPr>
          <a:xfrm>
            <a:off x="7916441" y="3370674"/>
            <a:ext cx="564578" cy="461665"/>
          </a:xfrm>
          <a:prstGeom prst="rect">
            <a:avLst/>
          </a:prstGeom>
          <a:noFill/>
        </p:spPr>
        <p:txBody>
          <a:bodyPr wrap="none" rtlCol="0">
            <a:spAutoFit/>
          </a:bodyPr>
          <a:lstStyle/>
          <a:p>
            <a:r>
              <a:rPr lang="en-US" altLang="ja-JP" sz="2400" dirty="0" smtClean="0"/>
              <a:t>2D</a:t>
            </a:r>
            <a:endParaRPr kumimoji="1" lang="ja-JP" altLang="en-US" sz="2400" dirty="0"/>
          </a:p>
        </p:txBody>
      </p:sp>
      <p:sp>
        <p:nvSpPr>
          <p:cNvPr id="21" name="テキスト ボックス 20"/>
          <p:cNvSpPr txBox="1"/>
          <p:nvPr/>
        </p:nvSpPr>
        <p:spPr>
          <a:xfrm>
            <a:off x="5004048" y="3356992"/>
            <a:ext cx="407484" cy="369332"/>
          </a:xfrm>
          <a:prstGeom prst="rect">
            <a:avLst/>
          </a:prstGeom>
          <a:noFill/>
        </p:spPr>
        <p:txBody>
          <a:bodyPr wrap="none" rtlCol="0">
            <a:spAutoFit/>
          </a:bodyPr>
          <a:lstStyle/>
          <a:p>
            <a:r>
              <a:rPr lang="en-US" altLang="ja-JP" dirty="0" smtClean="0"/>
              <a:t>x2</a:t>
            </a:r>
            <a:endParaRPr kumimoji="1" lang="ja-JP" altLang="en-US" dirty="0"/>
          </a:p>
        </p:txBody>
      </p:sp>
      <p:sp>
        <p:nvSpPr>
          <p:cNvPr id="22" name="円/楕円 21"/>
          <p:cNvSpPr/>
          <p:nvPr/>
        </p:nvSpPr>
        <p:spPr>
          <a:xfrm>
            <a:off x="6087936" y="4078342"/>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3" name="円/楕円 22"/>
          <p:cNvSpPr/>
          <p:nvPr/>
        </p:nvSpPr>
        <p:spPr>
          <a:xfrm>
            <a:off x="6617009" y="4053028"/>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円/楕円 23"/>
          <p:cNvSpPr/>
          <p:nvPr/>
        </p:nvSpPr>
        <p:spPr>
          <a:xfrm>
            <a:off x="5721202" y="480924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5" name="円/楕円 24"/>
          <p:cNvSpPr/>
          <p:nvPr/>
        </p:nvSpPr>
        <p:spPr>
          <a:xfrm>
            <a:off x="6558077" y="477993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6" name="円/楕円 25"/>
          <p:cNvSpPr/>
          <p:nvPr/>
        </p:nvSpPr>
        <p:spPr>
          <a:xfrm>
            <a:off x="6302851" y="5178543"/>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7" name="円/楕円 26"/>
          <p:cNvSpPr/>
          <p:nvPr/>
        </p:nvSpPr>
        <p:spPr>
          <a:xfrm>
            <a:off x="5905448" y="446353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8" name="円/楕円 27"/>
          <p:cNvSpPr/>
          <p:nvPr/>
        </p:nvSpPr>
        <p:spPr>
          <a:xfrm>
            <a:off x="6392736" y="438314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9" name="円/楕円 28"/>
          <p:cNvSpPr/>
          <p:nvPr/>
        </p:nvSpPr>
        <p:spPr>
          <a:xfrm>
            <a:off x="6452632" y="497252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0" name="円/楕円 29"/>
          <p:cNvSpPr/>
          <p:nvPr/>
        </p:nvSpPr>
        <p:spPr>
          <a:xfrm>
            <a:off x="7231166" y="4644298"/>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1" name="円/楕円 30"/>
          <p:cNvSpPr/>
          <p:nvPr/>
        </p:nvSpPr>
        <p:spPr>
          <a:xfrm>
            <a:off x="6849936" y="5196934"/>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2" name="円/楕円 31"/>
          <p:cNvSpPr/>
          <p:nvPr/>
        </p:nvSpPr>
        <p:spPr>
          <a:xfrm>
            <a:off x="6882296" y="4953256"/>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3" name="円/楕円 32"/>
          <p:cNvSpPr/>
          <p:nvPr/>
        </p:nvSpPr>
        <p:spPr>
          <a:xfrm>
            <a:off x="7026312" y="4449268"/>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4" name="円/楕円 33"/>
          <p:cNvSpPr/>
          <p:nvPr/>
        </p:nvSpPr>
        <p:spPr>
          <a:xfrm>
            <a:off x="6993952" y="5212700"/>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5" name="円/楕円 34"/>
          <p:cNvSpPr/>
          <p:nvPr/>
        </p:nvSpPr>
        <p:spPr>
          <a:xfrm>
            <a:off x="6129251" y="5250551"/>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6" name="円/楕円 35"/>
          <p:cNvSpPr/>
          <p:nvPr/>
        </p:nvSpPr>
        <p:spPr>
          <a:xfrm>
            <a:off x="6596648" y="534933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7" name="円/楕円 36"/>
          <p:cNvSpPr/>
          <p:nvPr/>
        </p:nvSpPr>
        <p:spPr>
          <a:xfrm>
            <a:off x="6049464" y="486032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8" name="円/楕円 37"/>
          <p:cNvSpPr/>
          <p:nvPr/>
        </p:nvSpPr>
        <p:spPr>
          <a:xfrm>
            <a:off x="7433174" y="3942061"/>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9" name="円/楕円 38"/>
          <p:cNvSpPr/>
          <p:nvPr/>
        </p:nvSpPr>
        <p:spPr>
          <a:xfrm>
            <a:off x="7553820" y="5052918"/>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0" name="円/楕円 39"/>
          <p:cNvSpPr/>
          <p:nvPr/>
        </p:nvSpPr>
        <p:spPr>
          <a:xfrm>
            <a:off x="7170842" y="519693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1" name="円/楕円 40"/>
          <p:cNvSpPr/>
          <p:nvPr/>
        </p:nvSpPr>
        <p:spPr>
          <a:xfrm>
            <a:off x="7154736" y="5501734"/>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2" name="テキスト ボックス 41"/>
          <p:cNvSpPr txBox="1"/>
          <p:nvPr/>
        </p:nvSpPr>
        <p:spPr>
          <a:xfrm>
            <a:off x="7007205" y="1556792"/>
            <a:ext cx="877163" cy="369332"/>
          </a:xfrm>
          <a:prstGeom prst="rect">
            <a:avLst/>
          </a:prstGeom>
          <a:noFill/>
        </p:spPr>
        <p:txBody>
          <a:bodyPr wrap="none" rtlCol="0">
            <a:spAutoFit/>
          </a:bodyPr>
          <a:lstStyle/>
          <a:p>
            <a:r>
              <a:rPr kumimoji="1" lang="ja-JP" altLang="en-US" dirty="0" smtClean="0"/>
              <a:t>正事例</a:t>
            </a:r>
            <a:endParaRPr kumimoji="1" lang="ja-JP" altLang="en-US" dirty="0"/>
          </a:p>
        </p:txBody>
      </p:sp>
      <p:sp>
        <p:nvSpPr>
          <p:cNvPr id="43" name="テキスト ボックス 42"/>
          <p:cNvSpPr txBox="1"/>
          <p:nvPr/>
        </p:nvSpPr>
        <p:spPr>
          <a:xfrm>
            <a:off x="5201682" y="2722364"/>
            <a:ext cx="877163" cy="369332"/>
          </a:xfrm>
          <a:prstGeom prst="rect">
            <a:avLst/>
          </a:prstGeom>
          <a:noFill/>
        </p:spPr>
        <p:txBody>
          <a:bodyPr wrap="none" rtlCol="0">
            <a:spAutoFit/>
          </a:bodyPr>
          <a:lstStyle/>
          <a:p>
            <a:r>
              <a:rPr lang="ja-JP" altLang="en-US" dirty="0"/>
              <a:t>負</a:t>
            </a:r>
            <a:r>
              <a:rPr kumimoji="1" lang="ja-JP" altLang="en-US" dirty="0" smtClean="0"/>
              <a:t>事例</a:t>
            </a:r>
            <a:endParaRPr kumimoji="1" lang="ja-JP" altLang="en-US" dirty="0"/>
          </a:p>
        </p:txBody>
      </p:sp>
      <p:sp>
        <p:nvSpPr>
          <p:cNvPr id="44" name="円/楕円 43"/>
          <p:cNvSpPr/>
          <p:nvPr/>
        </p:nvSpPr>
        <p:spPr>
          <a:xfrm>
            <a:off x="6995340" y="1947474"/>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5" name="フリーフォーム 44"/>
          <p:cNvSpPr/>
          <p:nvPr/>
        </p:nvSpPr>
        <p:spPr>
          <a:xfrm>
            <a:off x="5721531" y="3702184"/>
            <a:ext cx="1672046" cy="2325189"/>
          </a:xfrm>
          <a:custGeom>
            <a:avLst/>
            <a:gdLst>
              <a:gd name="connsiteX0" fmla="*/ 0 w 1672046"/>
              <a:gd name="connsiteY0" fmla="*/ 0 h 2325189"/>
              <a:gd name="connsiteX1" fmla="*/ 91440 w 1672046"/>
              <a:gd name="connsiteY1" fmla="*/ 117566 h 2325189"/>
              <a:gd name="connsiteX2" fmla="*/ 169818 w 1672046"/>
              <a:gd name="connsiteY2" fmla="*/ 222069 h 2325189"/>
              <a:gd name="connsiteX3" fmla="*/ 274320 w 1672046"/>
              <a:gd name="connsiteY3" fmla="*/ 352697 h 2325189"/>
              <a:gd name="connsiteX4" fmla="*/ 300446 w 1672046"/>
              <a:gd name="connsiteY4" fmla="*/ 431074 h 2325189"/>
              <a:gd name="connsiteX5" fmla="*/ 313509 w 1672046"/>
              <a:gd name="connsiteY5" fmla="*/ 470263 h 2325189"/>
              <a:gd name="connsiteX6" fmla="*/ 339635 w 1672046"/>
              <a:gd name="connsiteY6" fmla="*/ 509451 h 2325189"/>
              <a:gd name="connsiteX7" fmla="*/ 352698 w 1672046"/>
              <a:gd name="connsiteY7" fmla="*/ 548640 h 2325189"/>
              <a:gd name="connsiteX8" fmla="*/ 431075 w 1672046"/>
              <a:gd name="connsiteY8" fmla="*/ 600891 h 2325189"/>
              <a:gd name="connsiteX9" fmla="*/ 509452 w 1672046"/>
              <a:gd name="connsiteY9" fmla="*/ 640080 h 2325189"/>
              <a:gd name="connsiteX10" fmla="*/ 744583 w 1672046"/>
              <a:gd name="connsiteY10" fmla="*/ 627017 h 2325189"/>
              <a:gd name="connsiteX11" fmla="*/ 901338 w 1672046"/>
              <a:gd name="connsiteY11" fmla="*/ 640080 h 2325189"/>
              <a:gd name="connsiteX12" fmla="*/ 979715 w 1672046"/>
              <a:gd name="connsiteY12" fmla="*/ 666206 h 2325189"/>
              <a:gd name="connsiteX13" fmla="*/ 1031966 w 1672046"/>
              <a:gd name="connsiteY13" fmla="*/ 744583 h 2325189"/>
              <a:gd name="connsiteX14" fmla="*/ 1058092 w 1672046"/>
              <a:gd name="connsiteY14" fmla="*/ 783771 h 2325189"/>
              <a:gd name="connsiteX15" fmla="*/ 1084218 w 1672046"/>
              <a:gd name="connsiteY15" fmla="*/ 862149 h 2325189"/>
              <a:gd name="connsiteX16" fmla="*/ 1097280 w 1672046"/>
              <a:gd name="connsiteY16" fmla="*/ 901337 h 2325189"/>
              <a:gd name="connsiteX17" fmla="*/ 1123406 w 1672046"/>
              <a:gd name="connsiteY17" fmla="*/ 1005840 h 2325189"/>
              <a:gd name="connsiteX18" fmla="*/ 1136469 w 1672046"/>
              <a:gd name="connsiteY18" fmla="*/ 1267097 h 2325189"/>
              <a:gd name="connsiteX19" fmla="*/ 1162595 w 1672046"/>
              <a:gd name="connsiteY19" fmla="*/ 1397726 h 2325189"/>
              <a:gd name="connsiteX20" fmla="*/ 1188720 w 1672046"/>
              <a:gd name="connsiteY20" fmla="*/ 1567543 h 2325189"/>
              <a:gd name="connsiteX21" fmla="*/ 1214846 w 1672046"/>
              <a:gd name="connsiteY21" fmla="*/ 1645920 h 2325189"/>
              <a:gd name="connsiteX22" fmla="*/ 1254035 w 1672046"/>
              <a:gd name="connsiteY22" fmla="*/ 1685109 h 2325189"/>
              <a:gd name="connsiteX23" fmla="*/ 1306286 w 1672046"/>
              <a:gd name="connsiteY23" fmla="*/ 1750423 h 2325189"/>
              <a:gd name="connsiteX24" fmla="*/ 1332412 w 1672046"/>
              <a:gd name="connsiteY24" fmla="*/ 1789611 h 2325189"/>
              <a:gd name="connsiteX25" fmla="*/ 1371600 w 1672046"/>
              <a:gd name="connsiteY25" fmla="*/ 1828800 h 2325189"/>
              <a:gd name="connsiteX26" fmla="*/ 1423852 w 1672046"/>
              <a:gd name="connsiteY26" fmla="*/ 1907177 h 2325189"/>
              <a:gd name="connsiteX27" fmla="*/ 1489166 w 1672046"/>
              <a:gd name="connsiteY27" fmla="*/ 1998617 h 2325189"/>
              <a:gd name="connsiteX28" fmla="*/ 1554480 w 1672046"/>
              <a:gd name="connsiteY28" fmla="*/ 2116183 h 2325189"/>
              <a:gd name="connsiteX29" fmla="*/ 1580606 w 1672046"/>
              <a:gd name="connsiteY29" fmla="*/ 2155371 h 2325189"/>
              <a:gd name="connsiteX30" fmla="*/ 1619795 w 1672046"/>
              <a:gd name="connsiteY30" fmla="*/ 2233749 h 2325189"/>
              <a:gd name="connsiteX31" fmla="*/ 1632858 w 1672046"/>
              <a:gd name="connsiteY31" fmla="*/ 2272937 h 2325189"/>
              <a:gd name="connsiteX32" fmla="*/ 1672046 w 1672046"/>
              <a:gd name="connsiteY32" fmla="*/ 2325189 h 232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2046" h="2325189">
                <a:moveTo>
                  <a:pt x="0" y="0"/>
                </a:moveTo>
                <a:cubicBezTo>
                  <a:pt x="145972" y="218955"/>
                  <a:pt x="-19061" y="-17491"/>
                  <a:pt x="91440" y="117566"/>
                </a:cubicBezTo>
                <a:cubicBezTo>
                  <a:pt x="119013" y="151266"/>
                  <a:pt x="139028" y="191279"/>
                  <a:pt x="169818" y="222069"/>
                </a:cubicBezTo>
                <a:cubicBezTo>
                  <a:pt x="205492" y="257743"/>
                  <a:pt x="257841" y="303260"/>
                  <a:pt x="274320" y="352697"/>
                </a:cubicBezTo>
                <a:lnTo>
                  <a:pt x="300446" y="431074"/>
                </a:lnTo>
                <a:cubicBezTo>
                  <a:pt x="304800" y="444137"/>
                  <a:pt x="305871" y="458806"/>
                  <a:pt x="313509" y="470263"/>
                </a:cubicBezTo>
                <a:lnTo>
                  <a:pt x="339635" y="509451"/>
                </a:lnTo>
                <a:cubicBezTo>
                  <a:pt x="343989" y="522514"/>
                  <a:pt x="342961" y="538903"/>
                  <a:pt x="352698" y="548640"/>
                </a:cubicBezTo>
                <a:cubicBezTo>
                  <a:pt x="374901" y="570843"/>
                  <a:pt x="404949" y="583474"/>
                  <a:pt x="431075" y="600891"/>
                </a:cubicBezTo>
                <a:cubicBezTo>
                  <a:pt x="481722" y="634656"/>
                  <a:pt x="455367" y="622052"/>
                  <a:pt x="509452" y="640080"/>
                </a:cubicBezTo>
                <a:cubicBezTo>
                  <a:pt x="587829" y="635726"/>
                  <a:pt x="666085" y="627017"/>
                  <a:pt x="744583" y="627017"/>
                </a:cubicBezTo>
                <a:cubicBezTo>
                  <a:pt x="797016" y="627017"/>
                  <a:pt x="849619" y="631460"/>
                  <a:pt x="901338" y="640080"/>
                </a:cubicBezTo>
                <a:cubicBezTo>
                  <a:pt x="928502" y="644607"/>
                  <a:pt x="979715" y="666206"/>
                  <a:pt x="979715" y="666206"/>
                </a:cubicBezTo>
                <a:lnTo>
                  <a:pt x="1031966" y="744583"/>
                </a:lnTo>
                <a:lnTo>
                  <a:pt x="1058092" y="783771"/>
                </a:lnTo>
                <a:lnTo>
                  <a:pt x="1084218" y="862149"/>
                </a:lnTo>
                <a:cubicBezTo>
                  <a:pt x="1088572" y="875212"/>
                  <a:pt x="1093940" y="887979"/>
                  <a:pt x="1097280" y="901337"/>
                </a:cubicBezTo>
                <a:lnTo>
                  <a:pt x="1123406" y="1005840"/>
                </a:lnTo>
                <a:cubicBezTo>
                  <a:pt x="1127760" y="1092926"/>
                  <a:pt x="1129781" y="1180159"/>
                  <a:pt x="1136469" y="1267097"/>
                </a:cubicBezTo>
                <a:cubicBezTo>
                  <a:pt x="1144683" y="1373874"/>
                  <a:pt x="1148396" y="1312532"/>
                  <a:pt x="1162595" y="1397726"/>
                </a:cubicBezTo>
                <a:cubicBezTo>
                  <a:pt x="1173943" y="1465816"/>
                  <a:pt x="1171600" y="1504768"/>
                  <a:pt x="1188720" y="1567543"/>
                </a:cubicBezTo>
                <a:cubicBezTo>
                  <a:pt x="1195966" y="1594112"/>
                  <a:pt x="1195373" y="1626447"/>
                  <a:pt x="1214846" y="1645920"/>
                </a:cubicBezTo>
                <a:lnTo>
                  <a:pt x="1254035" y="1685109"/>
                </a:lnTo>
                <a:cubicBezTo>
                  <a:pt x="1279466" y="1761399"/>
                  <a:pt x="1247201" y="1691338"/>
                  <a:pt x="1306286" y="1750423"/>
                </a:cubicBezTo>
                <a:cubicBezTo>
                  <a:pt x="1317387" y="1761524"/>
                  <a:pt x="1322361" y="1777550"/>
                  <a:pt x="1332412" y="1789611"/>
                </a:cubicBezTo>
                <a:cubicBezTo>
                  <a:pt x="1344239" y="1803803"/>
                  <a:pt x="1360258" y="1814218"/>
                  <a:pt x="1371600" y="1828800"/>
                </a:cubicBezTo>
                <a:cubicBezTo>
                  <a:pt x="1390877" y="1853585"/>
                  <a:pt x="1405013" y="1882057"/>
                  <a:pt x="1423852" y="1907177"/>
                </a:cubicBezTo>
                <a:cubicBezTo>
                  <a:pt x="1472460" y="1971989"/>
                  <a:pt x="1450963" y="1941314"/>
                  <a:pt x="1489166" y="1998617"/>
                </a:cubicBezTo>
                <a:cubicBezTo>
                  <a:pt x="1512158" y="2067593"/>
                  <a:pt x="1494592" y="2026351"/>
                  <a:pt x="1554480" y="2116183"/>
                </a:cubicBezTo>
                <a:lnTo>
                  <a:pt x="1580606" y="2155371"/>
                </a:lnTo>
                <a:cubicBezTo>
                  <a:pt x="1613439" y="2253870"/>
                  <a:pt x="1569150" y="2132461"/>
                  <a:pt x="1619795" y="2233749"/>
                </a:cubicBezTo>
                <a:cubicBezTo>
                  <a:pt x="1625953" y="2246065"/>
                  <a:pt x="1626700" y="2260621"/>
                  <a:pt x="1632858" y="2272937"/>
                </a:cubicBezTo>
                <a:cubicBezTo>
                  <a:pt x="1647630" y="2302481"/>
                  <a:pt x="1653675" y="2306818"/>
                  <a:pt x="1672046" y="232518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42238" y="6000497"/>
            <a:ext cx="7701147"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smtClean="0"/>
              <a:t>結局は</a:t>
            </a:r>
            <a:r>
              <a:rPr lang="en-US" altLang="ja-JP" sz="2400" i="1" dirty="0"/>
              <a:t>y</a:t>
            </a:r>
            <a:r>
              <a:rPr lang="en-US" altLang="ja-JP" sz="2400" dirty="0"/>
              <a:t>=</a:t>
            </a:r>
            <a:r>
              <a:rPr lang="en-US" altLang="ja-JP" sz="2400" i="1" dirty="0"/>
              <a:t>f</a:t>
            </a:r>
            <a:r>
              <a:rPr lang="en-US" altLang="ja-JP" sz="2400" dirty="0"/>
              <a:t>(</a:t>
            </a:r>
            <a:r>
              <a:rPr lang="en-US" altLang="ja-JP" sz="2400" i="1" dirty="0"/>
              <a:t>x</a:t>
            </a:r>
            <a:r>
              <a:rPr lang="en-US" altLang="ja-JP" sz="2400" dirty="0"/>
              <a:t>)</a:t>
            </a:r>
            <a:r>
              <a:rPr lang="ja-JP" altLang="en-US" sz="2400" dirty="0"/>
              <a:t> を与える関数 </a:t>
            </a:r>
            <a:r>
              <a:rPr lang="en-US" altLang="ja-JP" sz="2400" i="1" dirty="0"/>
              <a:t>f </a:t>
            </a:r>
            <a:r>
              <a:rPr lang="ja-JP" altLang="en-US" sz="2400" dirty="0"/>
              <a:t>の推定</a:t>
            </a:r>
            <a:r>
              <a:rPr lang="ja-JP" altLang="en-US" sz="2400" dirty="0" smtClean="0"/>
              <a:t>問題</a:t>
            </a:r>
            <a:r>
              <a:rPr kumimoji="1" lang="ja-JP" altLang="en-US" sz="2400" dirty="0" smtClean="0"/>
              <a:t>となる場合が多い</a:t>
            </a:r>
            <a:endParaRPr kumimoji="1" lang="ja-JP" altLang="en-US" sz="2400" dirty="0"/>
          </a:p>
        </p:txBody>
      </p:sp>
    </p:spTree>
    <p:extLst>
      <p:ext uri="{BB962C8B-B14F-4D97-AF65-F5344CB8AC3E}">
        <p14:creationId xmlns:p14="http://schemas.microsoft.com/office/powerpoint/2010/main" val="39892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主要</a:t>
            </a:r>
            <a:r>
              <a:rPr lang="ja-JP" altLang="en-US" dirty="0" smtClean="0"/>
              <a:t>な手法</a:t>
            </a:r>
            <a:endParaRPr kumimoji="1" lang="ja-JP" altLang="en-US" dirty="0"/>
          </a:p>
        </p:txBody>
      </p:sp>
      <p:sp>
        <p:nvSpPr>
          <p:cNvPr id="5" name="テキスト プレースホルダー 4"/>
          <p:cNvSpPr>
            <a:spLocks noGrp="1"/>
          </p:cNvSpPr>
          <p:nvPr>
            <p:ph type="body" idx="1"/>
          </p:nvPr>
        </p:nvSpPr>
        <p:spPr/>
        <p:txBody>
          <a:bodyPr/>
          <a:lstStyle/>
          <a:p>
            <a:r>
              <a:rPr lang="ja-JP" altLang="en-US" dirty="0"/>
              <a:t>回帰</a:t>
            </a:r>
            <a:r>
              <a:rPr lang="ja-JP" altLang="en-US" dirty="0" smtClean="0"/>
              <a:t>問題</a:t>
            </a:r>
            <a:endParaRPr lang="en-US" altLang="ja-JP" dirty="0"/>
          </a:p>
        </p:txBody>
      </p:sp>
      <p:sp>
        <p:nvSpPr>
          <p:cNvPr id="6" name="テキスト プレースホルダー 5"/>
          <p:cNvSpPr>
            <a:spLocks noGrp="1"/>
          </p:cNvSpPr>
          <p:nvPr>
            <p:ph type="body" sz="half" idx="3"/>
          </p:nvPr>
        </p:nvSpPr>
        <p:spPr/>
        <p:txBody>
          <a:bodyPr/>
          <a:lstStyle/>
          <a:p>
            <a:r>
              <a:rPr kumimoji="1" lang="ja-JP" altLang="en-US" dirty="0" smtClean="0"/>
              <a:t>分類問題</a:t>
            </a:r>
            <a:endParaRPr kumimoji="1" lang="ja-JP" altLang="en-US" dirty="0"/>
          </a:p>
        </p:txBody>
      </p:sp>
      <p:sp>
        <p:nvSpPr>
          <p:cNvPr id="3" name="コンテンツ プレースホルダー 2"/>
          <p:cNvSpPr>
            <a:spLocks noGrp="1"/>
          </p:cNvSpPr>
          <p:nvPr>
            <p:ph sz="quarter" idx="2"/>
          </p:nvPr>
        </p:nvSpPr>
        <p:spPr/>
        <p:txBody>
          <a:bodyPr/>
          <a:lstStyle/>
          <a:p>
            <a:r>
              <a:rPr lang="ja-JP" altLang="en-US" dirty="0" smtClean="0"/>
              <a:t>線形</a:t>
            </a:r>
            <a:r>
              <a:rPr lang="ja-JP" altLang="en-US" dirty="0"/>
              <a:t>回帰</a:t>
            </a:r>
            <a:endParaRPr lang="en-US" altLang="ja-JP" dirty="0" smtClean="0"/>
          </a:p>
          <a:p>
            <a:r>
              <a:rPr lang="ja-JP" altLang="en-US" dirty="0" smtClean="0"/>
              <a:t>一般線形モデル</a:t>
            </a:r>
            <a:endParaRPr lang="en-US" altLang="ja-JP" dirty="0" smtClean="0"/>
          </a:p>
          <a:p>
            <a:r>
              <a:rPr lang="ja-JP" altLang="en-US" dirty="0" smtClean="0"/>
              <a:t>ニューラルネットワーク</a:t>
            </a:r>
            <a:endParaRPr lang="en-US" altLang="ja-JP" dirty="0" smtClean="0"/>
          </a:p>
          <a:p>
            <a:r>
              <a:rPr lang="ja-JP" altLang="en-US" dirty="0" smtClean="0"/>
              <a:t>カーネル回帰</a:t>
            </a:r>
            <a:endParaRPr lang="en-US" altLang="ja-JP" dirty="0" smtClean="0"/>
          </a:p>
          <a:p>
            <a:r>
              <a:rPr lang="ja-JP" altLang="en-US" dirty="0"/>
              <a:t>ガウス</a:t>
            </a:r>
            <a:r>
              <a:rPr lang="ja-JP" altLang="en-US" dirty="0" smtClean="0"/>
              <a:t>過程回帰</a:t>
            </a:r>
            <a:r>
              <a:rPr lang="en-US" altLang="ja-JP" dirty="0" smtClean="0"/>
              <a:t>(GP)</a:t>
            </a:r>
          </a:p>
          <a:p>
            <a:r>
              <a:rPr lang="ja-JP" altLang="en-US" dirty="0"/>
              <a:t>その他</a:t>
            </a:r>
            <a:r>
              <a:rPr lang="en-US" altLang="ja-JP" dirty="0" smtClean="0"/>
              <a:t>	</a:t>
            </a:r>
          </a:p>
          <a:p>
            <a:pPr lvl="1"/>
            <a:endParaRPr lang="en-US" altLang="ja-JP" dirty="0" smtClean="0"/>
          </a:p>
          <a:p>
            <a:pPr lvl="1"/>
            <a:endParaRPr kumimoji="1" lang="ja-JP" altLang="en-US" dirty="0"/>
          </a:p>
        </p:txBody>
      </p:sp>
      <p:sp>
        <p:nvSpPr>
          <p:cNvPr id="7" name="コンテンツ プレースホルダー 6"/>
          <p:cNvSpPr>
            <a:spLocks noGrp="1"/>
          </p:cNvSpPr>
          <p:nvPr>
            <p:ph sz="quarter" idx="4"/>
          </p:nvPr>
        </p:nvSpPr>
        <p:spPr/>
        <p:txBody>
          <a:bodyPr/>
          <a:lstStyle/>
          <a:p>
            <a:r>
              <a:rPr lang="ja-JP" altLang="en-US" dirty="0" smtClean="0"/>
              <a:t>パーセプトロン</a:t>
            </a:r>
            <a:endParaRPr lang="en-US" altLang="ja-JP" dirty="0" smtClean="0"/>
          </a:p>
          <a:p>
            <a:r>
              <a:rPr lang="ja-JP" altLang="en-US" dirty="0" smtClean="0"/>
              <a:t>ニューラルネットワーク</a:t>
            </a:r>
            <a:endParaRPr lang="en-US" altLang="ja-JP" dirty="0" smtClean="0"/>
          </a:p>
          <a:p>
            <a:r>
              <a:rPr kumimoji="1" lang="en-US" altLang="ja-JP" dirty="0" smtClean="0"/>
              <a:t>SVM(</a:t>
            </a:r>
            <a:r>
              <a:rPr kumimoji="1" lang="ja-JP" altLang="en-US" dirty="0" smtClean="0"/>
              <a:t>サポートベクターマシン</a:t>
            </a:r>
            <a:r>
              <a:rPr kumimoji="1" lang="en-US" altLang="ja-JP" dirty="0" smtClean="0"/>
              <a:t>)</a:t>
            </a:r>
          </a:p>
          <a:p>
            <a:r>
              <a:rPr lang="ja-JP" altLang="en-US" dirty="0" smtClean="0"/>
              <a:t>ランダムフォレスト</a:t>
            </a:r>
            <a:endParaRPr lang="en-US" altLang="ja-JP" dirty="0" smtClean="0"/>
          </a:p>
          <a:p>
            <a:r>
              <a:rPr lang="ja-JP" altLang="en-US" dirty="0" smtClean="0"/>
              <a:t>混合ガウス分布</a:t>
            </a:r>
            <a:endParaRPr lang="en-US" altLang="ja-JP" dirty="0" smtClean="0"/>
          </a:p>
          <a:p>
            <a:r>
              <a:rPr lang="ja-JP" altLang="en-US" dirty="0"/>
              <a:t>ナイーブベイズフィルタ</a:t>
            </a:r>
            <a:endParaRPr lang="en-US" altLang="ja-JP" dirty="0" smtClean="0"/>
          </a:p>
          <a:p>
            <a:r>
              <a:rPr kumimoji="1" lang="ja-JP" altLang="en-US" dirty="0"/>
              <a:t>その他</a:t>
            </a:r>
            <a:endParaRPr kumimoji="1" lang="en-US" altLang="ja-JP" dirty="0" smtClean="0"/>
          </a:p>
        </p:txBody>
      </p:sp>
    </p:spTree>
    <p:extLst>
      <p:ext uri="{BB962C8B-B14F-4D97-AF65-F5344CB8AC3E}">
        <p14:creationId xmlns:p14="http://schemas.microsoft.com/office/powerpoint/2010/main" val="429095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a:bodyPr>
          <a:lstStyle/>
          <a:p>
            <a:r>
              <a:rPr lang="ja-JP" altLang="en-US" dirty="0" smtClean="0"/>
              <a:t>演習</a:t>
            </a:r>
            <a:r>
              <a:rPr lang="en-US" altLang="ja-JP" dirty="0" smtClean="0"/>
              <a:t>11-2 </a:t>
            </a:r>
            <a:r>
              <a:rPr lang="ja-JP" altLang="en-US" dirty="0" smtClean="0"/>
              <a:t>教師あり学習の分類</a:t>
            </a:r>
            <a:endParaRPr kumimoji="1" lang="ja-JP" altLang="en-US" dirty="0"/>
          </a:p>
        </p:txBody>
      </p:sp>
      <p:sp>
        <p:nvSpPr>
          <p:cNvPr id="3" name="コンテンツ プレースホルダー 2"/>
          <p:cNvSpPr>
            <a:spLocks noGrp="1"/>
          </p:cNvSpPr>
          <p:nvPr>
            <p:ph idx="1"/>
          </p:nvPr>
        </p:nvSpPr>
        <p:spPr>
          <a:xfrm>
            <a:off x="457200" y="1420032"/>
            <a:ext cx="8229600" cy="5177320"/>
          </a:xfrm>
        </p:spPr>
        <p:txBody>
          <a:bodyPr>
            <a:normAutofit fontScale="92500"/>
          </a:bodyPr>
          <a:lstStyle/>
          <a:p>
            <a:r>
              <a:rPr kumimoji="1" lang="ja-JP" altLang="en-US" dirty="0" smtClean="0"/>
              <a:t>以下の学習はそれぞれ「分類問題」「回帰問題」のいずれにあたるか？</a:t>
            </a:r>
            <a:endParaRPr kumimoji="1" lang="en-US" altLang="ja-JP" dirty="0" smtClean="0"/>
          </a:p>
          <a:p>
            <a:pPr marL="880110" lvl="1" indent="-514350">
              <a:buFont typeface="+mj-lt"/>
              <a:buAutoNum type="arabicPeriod"/>
            </a:pPr>
            <a:r>
              <a:rPr kumimoji="1" lang="ja-JP" altLang="en-US" dirty="0" smtClean="0"/>
              <a:t>カピバラの写真</a:t>
            </a:r>
            <a:r>
              <a:rPr kumimoji="1" lang="en-US" altLang="ja-JP" dirty="0" smtClean="0"/>
              <a:t>10</a:t>
            </a:r>
            <a:r>
              <a:rPr kumimoji="1" lang="ja-JP" altLang="en-US" dirty="0" smtClean="0"/>
              <a:t>枚を「これがカピバラだ」と見せられた後に，デグーの写真</a:t>
            </a:r>
            <a:r>
              <a:rPr kumimoji="1" lang="en-US" altLang="ja-JP" dirty="0" smtClean="0"/>
              <a:t>10</a:t>
            </a:r>
            <a:r>
              <a:rPr lang="ja-JP" altLang="en-US" dirty="0"/>
              <a:t>枚</a:t>
            </a:r>
            <a:r>
              <a:rPr lang="ja-JP" altLang="en-US" dirty="0" smtClean="0"/>
              <a:t>を「これがデグーだ」と見せられる．その後にどちらかの写真を見せられて，それが何かを当てる課題．</a:t>
            </a:r>
            <a:endParaRPr lang="en-US" altLang="ja-JP" dirty="0" smtClean="0"/>
          </a:p>
          <a:p>
            <a:pPr marL="880110" lvl="1" indent="-514350">
              <a:buFont typeface="+mj-lt"/>
              <a:buAutoNum type="arabicPeriod"/>
            </a:pPr>
            <a:r>
              <a:rPr kumimoji="1" lang="ja-JP" altLang="en-US" dirty="0"/>
              <a:t>自分</a:t>
            </a:r>
            <a:r>
              <a:rPr kumimoji="1" lang="ja-JP" altLang="en-US" dirty="0" smtClean="0"/>
              <a:t>一人でペットボトルに入れるビー玉の</a:t>
            </a:r>
            <a:r>
              <a:rPr lang="ja-JP" altLang="en-US" dirty="0"/>
              <a:t>数</a:t>
            </a:r>
            <a:r>
              <a:rPr kumimoji="1" lang="ja-JP" altLang="en-US" dirty="0" smtClean="0"/>
              <a:t>を変えては，風呂に投げ入れ，沈むかどうかを判定し，何個入れれば風呂の水に沈むかというルールを学習すること．</a:t>
            </a:r>
            <a:endParaRPr kumimoji="1" lang="en-US" altLang="ja-JP" dirty="0" smtClean="0"/>
          </a:p>
          <a:p>
            <a:pPr marL="880110" lvl="1" indent="-514350">
              <a:buFont typeface="+mj-lt"/>
              <a:buAutoNum type="arabicPeriod"/>
            </a:pPr>
            <a:r>
              <a:rPr lang="en-US" altLang="ja-JP" dirty="0" smtClean="0"/>
              <a:t>100</a:t>
            </a:r>
            <a:r>
              <a:rPr lang="ja-JP" altLang="en-US" dirty="0" smtClean="0"/>
              <a:t>件のワンルーム不動産の物件に対して，駅からの距離，床面積，風呂トイレの有無，賃料を収集し，</a:t>
            </a:r>
            <a:r>
              <a:rPr lang="ja-JP" altLang="en-US" dirty="0"/>
              <a:t>駅からの距離，床面積，風呂トイレの</a:t>
            </a:r>
            <a:r>
              <a:rPr lang="ja-JP" altLang="en-US" dirty="0" smtClean="0"/>
              <a:t>有無から賃料を予測出来るようにするタスク．</a:t>
            </a:r>
            <a:endParaRPr lang="en-US" altLang="ja-JP" dirty="0" smtClean="0"/>
          </a:p>
          <a:p>
            <a:pPr marL="880110" lvl="1" indent="-514350">
              <a:buFont typeface="+mj-lt"/>
              <a:buAutoNum type="arabicPeriod"/>
            </a:pPr>
            <a:r>
              <a:rPr lang="ja-JP" altLang="en-US" dirty="0" smtClean="0"/>
              <a:t>初速度を</a:t>
            </a:r>
            <a:r>
              <a:rPr lang="en-US" altLang="ja-JP" dirty="0"/>
              <a:t>V</a:t>
            </a:r>
            <a:r>
              <a:rPr lang="en-US" altLang="ja-JP" dirty="0" smtClean="0"/>
              <a:t> [m/s]</a:t>
            </a:r>
            <a:r>
              <a:rPr lang="ja-JP" altLang="en-US" dirty="0" smtClean="0"/>
              <a:t>して弾丸を射出し，その落下点</a:t>
            </a:r>
            <a:r>
              <a:rPr lang="en-US" altLang="ja-JP" dirty="0" smtClean="0"/>
              <a:t>x[m]</a:t>
            </a:r>
            <a:r>
              <a:rPr lang="ja-JP" altLang="en-US" dirty="0" smtClean="0"/>
              <a:t>を多数計測することで </a:t>
            </a:r>
            <a:r>
              <a:rPr lang="en-US" altLang="ja-JP" dirty="0" smtClean="0"/>
              <a:t>V-x</a:t>
            </a:r>
            <a:r>
              <a:rPr lang="ja-JP" altLang="en-US" dirty="0" smtClean="0"/>
              <a:t>の関係を学習し一般法則を導き出そうとすること．</a:t>
            </a:r>
            <a:endParaRPr kumimoji="1" lang="ja-JP" altLang="en-US" dirty="0"/>
          </a:p>
        </p:txBody>
      </p:sp>
    </p:spTree>
    <p:extLst>
      <p:ext uri="{BB962C8B-B14F-4D97-AF65-F5344CB8AC3E}">
        <p14:creationId xmlns:p14="http://schemas.microsoft.com/office/powerpoint/2010/main" val="290456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11.1 </a:t>
            </a:r>
            <a:r>
              <a:rPr kumimoji="1" lang="ja-JP" altLang="en-US" dirty="0" smtClean="0"/>
              <a:t>機械学習の基礎</a:t>
            </a:r>
            <a:endParaRPr kumimoji="1" lang="en-US" altLang="ja-JP" dirty="0" smtClean="0"/>
          </a:p>
          <a:p>
            <a:r>
              <a:rPr kumimoji="1" lang="en-US" altLang="ja-JP" dirty="0" smtClean="0"/>
              <a:t>11.2 </a:t>
            </a:r>
            <a:r>
              <a:rPr kumimoji="1" lang="ja-JP" altLang="en-US" dirty="0" smtClean="0"/>
              <a:t>パターン認識</a:t>
            </a:r>
            <a:endParaRPr kumimoji="1" lang="en-US" altLang="ja-JP" dirty="0" smtClean="0"/>
          </a:p>
          <a:p>
            <a:r>
              <a:rPr lang="en-US" altLang="ja-JP" dirty="0" smtClean="0"/>
              <a:t>11.3 </a:t>
            </a:r>
            <a:r>
              <a:rPr lang="ja-JP" altLang="en-US" dirty="0" smtClean="0"/>
              <a:t>回帰問題</a:t>
            </a:r>
            <a:endParaRPr lang="en-US" altLang="ja-JP" dirty="0" smtClean="0"/>
          </a:p>
          <a:p>
            <a:r>
              <a:rPr lang="en-US" altLang="ja-JP" dirty="0" smtClean="0"/>
              <a:t>11.4 </a:t>
            </a:r>
            <a:r>
              <a:rPr lang="ja-JP" altLang="en-US" dirty="0" smtClean="0"/>
              <a:t>分類問題</a:t>
            </a:r>
            <a:endParaRPr lang="en-US" altLang="ja-JP" dirty="0" smtClean="0"/>
          </a:p>
        </p:txBody>
      </p:sp>
      <p:sp>
        <p:nvSpPr>
          <p:cNvPr id="4" name="正方形/長方形 3"/>
          <p:cNvSpPr/>
          <p:nvPr/>
        </p:nvSpPr>
        <p:spPr>
          <a:xfrm>
            <a:off x="251520"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5675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40968"/>
            <a:ext cx="8136904" cy="3690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lang="en-US" altLang="ja-JP" sz="4400" dirty="0"/>
              <a:t>11.3.1 </a:t>
            </a:r>
            <a:r>
              <a:rPr lang="ja-JP" altLang="en-US" sz="4400" dirty="0"/>
              <a:t>予測誤差最小化による学習</a:t>
            </a:r>
            <a:endParaRPr kumimoji="1" lang="ja-JP" altLang="en-US" sz="4400" dirty="0"/>
          </a:p>
        </p:txBody>
      </p:sp>
      <p:sp>
        <p:nvSpPr>
          <p:cNvPr id="3" name="コンテンツ プレースホルダー 2"/>
          <p:cNvSpPr>
            <a:spLocks noGrp="1"/>
          </p:cNvSpPr>
          <p:nvPr>
            <p:ph idx="1"/>
          </p:nvPr>
        </p:nvSpPr>
        <p:spPr>
          <a:xfrm>
            <a:off x="457200" y="1935480"/>
            <a:ext cx="8229600" cy="1637536"/>
          </a:xfrm>
        </p:spPr>
        <p:txBody>
          <a:bodyPr>
            <a:normAutofit lnSpcReduction="10000"/>
          </a:bodyPr>
          <a:lstStyle/>
          <a:p>
            <a:r>
              <a:rPr lang="ja-JP" altLang="en-US" dirty="0"/>
              <a:t>回帰問題を解くための最も基本的な方法は，入力</a:t>
            </a:r>
            <a:r>
              <a:rPr lang="en-US" altLang="ja-JP" i="1" dirty="0"/>
              <a:t>x </a:t>
            </a:r>
            <a:r>
              <a:rPr lang="ja-JP" altLang="en-US" dirty="0"/>
              <a:t>と出力</a:t>
            </a:r>
            <a:r>
              <a:rPr lang="en-US" altLang="ja-JP" i="1" dirty="0"/>
              <a:t>y </a:t>
            </a:r>
            <a:r>
              <a:rPr lang="ja-JP" altLang="en-US" dirty="0"/>
              <a:t>の関係</a:t>
            </a:r>
            <a:r>
              <a:rPr lang="ja-JP" altLang="en-US" dirty="0" smtClean="0"/>
              <a:t>が</a:t>
            </a:r>
            <a:r>
              <a:rPr lang="en-US" altLang="ja-JP" i="1" dirty="0" smtClean="0"/>
              <a:t>y </a:t>
            </a:r>
            <a:r>
              <a:rPr lang="en-US" altLang="ja-JP" dirty="0"/>
              <a:t>= </a:t>
            </a:r>
            <a:r>
              <a:rPr lang="en-US" altLang="ja-JP" i="1" dirty="0"/>
              <a:t>f</a:t>
            </a:r>
            <a:r>
              <a:rPr lang="en-US" altLang="ja-JP" dirty="0"/>
              <a:t>(</a:t>
            </a:r>
            <a:r>
              <a:rPr lang="en-US" altLang="ja-JP" i="1" dirty="0"/>
              <a:t>x</a:t>
            </a:r>
            <a:r>
              <a:rPr lang="en-US" altLang="ja-JP" dirty="0"/>
              <a:t>; </a:t>
            </a:r>
            <a:r>
              <a:rPr lang="en-US" altLang="ja-JP" i="1" dirty="0"/>
              <a:t>θ</a:t>
            </a:r>
            <a:r>
              <a:rPr lang="en-US" altLang="ja-JP" dirty="0"/>
              <a:t>) </a:t>
            </a:r>
            <a:r>
              <a:rPr lang="ja-JP" altLang="en-US" dirty="0"/>
              <a:t>という関係にあると考え，予測誤差を最小化するように</a:t>
            </a:r>
            <a:r>
              <a:rPr lang="ja-JP" altLang="en-US" dirty="0" smtClean="0"/>
              <a:t>学習器</a:t>
            </a:r>
            <a:r>
              <a:rPr lang="ja-JP" altLang="en-US" dirty="0"/>
              <a:t>の最適なパラメータ</a:t>
            </a:r>
            <a:r>
              <a:rPr lang="en-US" altLang="ja-JP" i="1" dirty="0"/>
              <a:t>θ</a:t>
            </a:r>
            <a:r>
              <a:rPr lang="ja-JP" altLang="en-US" baseline="30000" dirty="0"/>
              <a:t>∗</a:t>
            </a:r>
            <a:r>
              <a:rPr lang="ja-JP" altLang="en-US" i="1" dirty="0"/>
              <a:t> </a:t>
            </a:r>
            <a:r>
              <a:rPr lang="ja-JP" altLang="en-US" dirty="0"/>
              <a:t>を求める方法である．</a:t>
            </a:r>
            <a:endParaRPr kumimoji="1" lang="ja-JP" altLang="en-US" dirty="0"/>
          </a:p>
        </p:txBody>
      </p:sp>
    </p:spTree>
    <p:extLst>
      <p:ext uri="{BB962C8B-B14F-4D97-AF65-F5344CB8AC3E}">
        <p14:creationId xmlns:p14="http://schemas.microsoft.com/office/powerpoint/2010/main" val="125677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smtClean="0"/>
              <a:t>このスライドは「</a:t>
            </a:r>
            <a:r>
              <a:rPr kumimoji="1" lang="ja-JP" altLang="en-US" dirty="0" smtClean="0">
                <a:hlinkClick r:id="rId2"/>
              </a:rPr>
              <a:t>イラストで学ぶ人工知能概論</a:t>
            </a:r>
            <a:r>
              <a:rPr kumimoji="1" lang="ja-JP" altLang="en-US" dirty="0" smtClean="0"/>
              <a:t>」を講義で活用したり，勉強会で利用したりするために提供されているスライドです．</a:t>
            </a:r>
            <a:endParaRPr kumimoji="1" lang="en-US" altLang="ja-JP" dirty="0" smtClean="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91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7478"/>
            <a:ext cx="3706836" cy="88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6"/>
          <p:cNvSpPr>
            <a:spLocks noGrp="1"/>
          </p:cNvSpPr>
          <p:nvPr>
            <p:ph type="title"/>
          </p:nvPr>
        </p:nvSpPr>
        <p:spPr>
          <a:effectLst/>
        </p:spPr>
        <p:txBody>
          <a:bodyPr/>
          <a:lstStyle/>
          <a:p>
            <a:r>
              <a:rPr kumimoji="1" lang="ja-JP" altLang="en-US" dirty="0" smtClean="0"/>
              <a:t>最小二乗法</a:t>
            </a:r>
            <a:endParaRPr kumimoji="1" lang="ja-JP" altLang="en-US" dirty="0"/>
          </a:p>
        </p:txBody>
      </p:sp>
      <p:sp>
        <p:nvSpPr>
          <p:cNvPr id="8" name="コンテンツ プレースホルダー 7"/>
          <p:cNvSpPr>
            <a:spLocks noGrp="1"/>
          </p:cNvSpPr>
          <p:nvPr>
            <p:ph idx="1"/>
          </p:nvPr>
        </p:nvSpPr>
        <p:spPr>
          <a:xfrm>
            <a:off x="431598" y="1935340"/>
            <a:ext cx="8172850" cy="2861812"/>
          </a:xfrm>
          <a:effectLst/>
        </p:spPr>
        <p:txBody>
          <a:bodyPr>
            <a:normAutofit lnSpcReduction="10000"/>
          </a:bodyPr>
          <a:lstStyle/>
          <a:p>
            <a:r>
              <a:rPr lang="ja-JP" altLang="en-US" dirty="0" smtClean="0"/>
              <a:t>与えられたデータに対して近似誤差が最小になるように関数</a:t>
            </a:r>
            <a:r>
              <a:rPr lang="en-US" altLang="ja-JP" i="1" dirty="0" smtClean="0"/>
              <a:t>f</a:t>
            </a:r>
            <a:r>
              <a:rPr lang="en-US" altLang="ja-JP" dirty="0" smtClean="0"/>
              <a:t>(</a:t>
            </a:r>
            <a:r>
              <a:rPr lang="en-US" altLang="ja-JP" i="1" dirty="0" smtClean="0"/>
              <a:t>x</a:t>
            </a:r>
            <a:r>
              <a:rPr lang="en-US" altLang="ja-JP" dirty="0" smtClean="0"/>
              <a:t>)</a:t>
            </a:r>
            <a:r>
              <a:rPr lang="ja-JP" altLang="en-US" dirty="0" smtClean="0"/>
              <a:t>のパラメータを調整する．</a:t>
            </a:r>
            <a:endParaRPr lang="en-US" altLang="ja-JP" dirty="0" smtClean="0"/>
          </a:p>
          <a:p>
            <a:r>
              <a:rPr lang="ja-JP" altLang="en-US" dirty="0" smtClean="0"/>
              <a:t>最小二乗法</a:t>
            </a:r>
            <a:endParaRPr lang="en-US" altLang="ja-JP" dirty="0" smtClean="0"/>
          </a:p>
          <a:p>
            <a:pPr marL="393192" lvl="1" indent="0">
              <a:buNone/>
            </a:pPr>
            <a:r>
              <a:rPr kumimoji="1" lang="en-US" altLang="ja-JP" i="1" dirty="0" smtClean="0"/>
              <a:t>f</a:t>
            </a:r>
            <a:r>
              <a:rPr kumimoji="1" lang="en-US" altLang="ja-JP" dirty="0" smtClean="0"/>
              <a:t>(</a:t>
            </a:r>
            <a:r>
              <a:rPr kumimoji="1" lang="en-US" altLang="ja-JP" i="1" dirty="0" smtClean="0"/>
              <a:t>x</a:t>
            </a:r>
            <a:r>
              <a:rPr kumimoji="1" lang="en-US" altLang="ja-JP" dirty="0" smtClean="0"/>
              <a:t>)</a:t>
            </a:r>
            <a:r>
              <a:rPr kumimoji="1" lang="ja-JP" altLang="en-US" dirty="0" smtClean="0"/>
              <a:t>が線形関数の場合は解析的に（閉形式で）解ける</a:t>
            </a:r>
            <a:endParaRPr kumimoji="1" lang="en-US" altLang="ja-JP" dirty="0" smtClean="0"/>
          </a:p>
          <a:p>
            <a:r>
              <a:rPr lang="ja-JP" altLang="en-US" dirty="0" smtClean="0"/>
              <a:t>再急降下法（勾配法）</a:t>
            </a:r>
            <a:endParaRPr lang="en-US" altLang="ja-JP" dirty="0" smtClean="0"/>
          </a:p>
          <a:p>
            <a:pPr marL="393192" lvl="1" indent="0">
              <a:buNone/>
            </a:pPr>
            <a:r>
              <a:rPr lang="ja-JP" altLang="en-US" dirty="0"/>
              <a:t>誤差</a:t>
            </a:r>
            <a:r>
              <a:rPr lang="ja-JP" altLang="en-US" dirty="0" smtClean="0"/>
              <a:t>が徐々に小さくなるように，誤差の偏微分を計算して逆方向にパラメータを修正</a:t>
            </a:r>
            <a:endParaRPr kumimoji="1" lang="ja-JP" altLang="en-US" dirty="0"/>
          </a:p>
        </p:txBody>
      </p:sp>
      <p:cxnSp>
        <p:nvCxnSpPr>
          <p:cNvPr id="35" name="直線矢印コネクタ 34"/>
          <p:cNvCxnSpPr/>
          <p:nvPr/>
        </p:nvCxnSpPr>
        <p:spPr>
          <a:xfrm>
            <a:off x="3483809" y="5440145"/>
            <a:ext cx="488498" cy="0"/>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958356" y="5229684"/>
            <a:ext cx="1107996" cy="461665"/>
          </a:xfrm>
          <a:prstGeom prst="rect">
            <a:avLst/>
          </a:prstGeom>
          <a:noFill/>
          <a:effectLst/>
        </p:spPr>
        <p:txBody>
          <a:bodyPr wrap="none" rtlCol="0">
            <a:spAutoFit/>
          </a:bodyPr>
          <a:lstStyle/>
          <a:p>
            <a:r>
              <a:rPr kumimoji="1" lang="ja-JP" altLang="en-US" sz="2400" dirty="0" smtClean="0"/>
              <a:t>最小化</a:t>
            </a:r>
            <a:endParaRPr kumimoji="1" lang="ja-JP" altLang="en-US" sz="2400" dirty="0"/>
          </a:p>
        </p:txBody>
      </p:sp>
      <p:pic>
        <p:nvPicPr>
          <p:cNvPr id="24688" name="Picture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94" y="6333463"/>
            <a:ext cx="1890164" cy="50731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784275" y="5589239"/>
            <a:ext cx="216024" cy="50677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p:cNvCxnSpPr/>
          <p:nvPr/>
        </p:nvCxnSpPr>
        <p:spPr>
          <a:xfrm flipV="1">
            <a:off x="5094833" y="4546117"/>
            <a:ext cx="0" cy="2304256"/>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5007267" y="6634349"/>
            <a:ext cx="2607846" cy="0"/>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sp>
        <p:nvSpPr>
          <p:cNvPr id="48" name="円/楕円 47"/>
          <p:cNvSpPr/>
          <p:nvPr/>
        </p:nvSpPr>
        <p:spPr>
          <a:xfrm>
            <a:off x="5742905" y="5653701"/>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0" name="円/楕円 49"/>
          <p:cNvSpPr/>
          <p:nvPr/>
        </p:nvSpPr>
        <p:spPr>
          <a:xfrm>
            <a:off x="5584730" y="6043991"/>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3" name="円/楕円 52"/>
          <p:cNvSpPr/>
          <p:nvPr/>
        </p:nvSpPr>
        <p:spPr>
          <a:xfrm>
            <a:off x="6030937" y="6008212"/>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5" name="円/楕円 54"/>
          <p:cNvSpPr/>
          <p:nvPr/>
        </p:nvSpPr>
        <p:spPr>
          <a:xfrm>
            <a:off x="6311190" y="5652669"/>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6" name="円/楕円 55"/>
          <p:cNvSpPr/>
          <p:nvPr/>
        </p:nvSpPr>
        <p:spPr>
          <a:xfrm>
            <a:off x="6635226" y="5494834"/>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7" name="円/楕円 56"/>
          <p:cNvSpPr/>
          <p:nvPr/>
        </p:nvSpPr>
        <p:spPr>
          <a:xfrm>
            <a:off x="6792937" y="5164101"/>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8" name="円/楕円 57"/>
          <p:cNvSpPr/>
          <p:nvPr/>
        </p:nvSpPr>
        <p:spPr>
          <a:xfrm>
            <a:off x="6945337" y="5316501"/>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9" name="円/楕円 58"/>
          <p:cNvSpPr/>
          <p:nvPr/>
        </p:nvSpPr>
        <p:spPr>
          <a:xfrm>
            <a:off x="7082537" y="5629685"/>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0" name="円/楕円 59"/>
          <p:cNvSpPr/>
          <p:nvPr/>
        </p:nvSpPr>
        <p:spPr>
          <a:xfrm>
            <a:off x="7263078" y="5865695"/>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1" name="円/楕円 60"/>
          <p:cNvSpPr/>
          <p:nvPr/>
        </p:nvSpPr>
        <p:spPr>
          <a:xfrm>
            <a:off x="7402537" y="5662402"/>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2" name="円/楕円 61"/>
          <p:cNvSpPr/>
          <p:nvPr/>
        </p:nvSpPr>
        <p:spPr>
          <a:xfrm>
            <a:off x="7497362" y="5092093"/>
            <a:ext cx="144016" cy="144016"/>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3" name="テキスト ボックス 62"/>
          <p:cNvSpPr txBox="1"/>
          <p:nvPr/>
        </p:nvSpPr>
        <p:spPr>
          <a:xfrm>
            <a:off x="7662661" y="6481041"/>
            <a:ext cx="336952" cy="369332"/>
          </a:xfrm>
          <a:prstGeom prst="rect">
            <a:avLst/>
          </a:prstGeom>
          <a:noFill/>
          <a:effectLst/>
        </p:spPr>
        <p:txBody>
          <a:bodyPr wrap="none" rtlCol="0">
            <a:spAutoFit/>
          </a:bodyPr>
          <a:lstStyle/>
          <a:p>
            <a:r>
              <a:rPr kumimoji="1" lang="en-US" altLang="ja-JP" dirty="0" smtClean="0"/>
              <a:t>X</a:t>
            </a:r>
            <a:endParaRPr kumimoji="1" lang="ja-JP" altLang="en-US" dirty="0"/>
          </a:p>
        </p:txBody>
      </p:sp>
      <p:sp>
        <p:nvSpPr>
          <p:cNvPr id="64" name="テキスト ボックス 63"/>
          <p:cNvSpPr txBox="1"/>
          <p:nvPr/>
        </p:nvSpPr>
        <p:spPr>
          <a:xfrm>
            <a:off x="4773911" y="4505467"/>
            <a:ext cx="320922" cy="369332"/>
          </a:xfrm>
          <a:prstGeom prst="rect">
            <a:avLst/>
          </a:prstGeom>
          <a:noFill/>
          <a:effectLst/>
        </p:spPr>
        <p:txBody>
          <a:bodyPr wrap="none" rtlCol="0">
            <a:spAutoFit/>
          </a:bodyPr>
          <a:lstStyle/>
          <a:p>
            <a:r>
              <a:rPr kumimoji="1" lang="en-US" altLang="ja-JP" dirty="0" smtClean="0"/>
              <a:t>Y</a:t>
            </a:r>
            <a:endParaRPr kumimoji="1" lang="ja-JP" altLang="en-US" dirty="0"/>
          </a:p>
        </p:txBody>
      </p:sp>
      <p:cxnSp>
        <p:nvCxnSpPr>
          <p:cNvPr id="65" name="直線コネクタ 64"/>
          <p:cNvCxnSpPr/>
          <p:nvPr/>
        </p:nvCxnSpPr>
        <p:spPr>
          <a:xfrm flipV="1">
            <a:off x="5094833" y="5099016"/>
            <a:ext cx="3224802" cy="1535333"/>
          </a:xfrm>
          <a:prstGeom prst="line">
            <a:avLst/>
          </a:prstGeom>
          <a:effectLst/>
        </p:spPr>
        <p:style>
          <a:lnRef idx="3">
            <a:schemeClr val="accent4"/>
          </a:lnRef>
          <a:fillRef idx="0">
            <a:schemeClr val="accent4"/>
          </a:fillRef>
          <a:effectRef idx="2">
            <a:schemeClr val="accent4"/>
          </a:effectRef>
          <a:fontRef idx="minor">
            <a:schemeClr val="tx1"/>
          </a:fontRef>
        </p:style>
      </p:cxnSp>
      <p:sp>
        <p:nvSpPr>
          <p:cNvPr id="66" name="テキスト ボックス 65"/>
          <p:cNvSpPr txBox="1"/>
          <p:nvPr/>
        </p:nvSpPr>
        <p:spPr>
          <a:xfrm>
            <a:off x="6792937" y="4577649"/>
            <a:ext cx="1160895" cy="369332"/>
          </a:xfrm>
          <a:prstGeom prst="rect">
            <a:avLst/>
          </a:prstGeom>
          <a:noFill/>
          <a:effectLst/>
        </p:spPr>
        <p:txBody>
          <a:bodyPr wrap="none" rtlCol="0">
            <a:spAutoFit/>
          </a:bodyPr>
          <a:lstStyle/>
          <a:p>
            <a:r>
              <a:rPr kumimoji="1" lang="en-US" altLang="ja-JP" i="1" dirty="0" smtClean="0"/>
              <a:t>Y</a:t>
            </a:r>
            <a:r>
              <a:rPr kumimoji="1" lang="en-US" altLang="ja-JP" dirty="0" smtClean="0"/>
              <a:t>=</a:t>
            </a:r>
            <a:r>
              <a:rPr kumimoji="1" lang="en-US" altLang="ja-JP" i="1" dirty="0" smtClean="0"/>
              <a:t>f</a:t>
            </a:r>
            <a:r>
              <a:rPr kumimoji="1" lang="en-US" altLang="ja-JP" dirty="0" smtClean="0"/>
              <a:t>(</a:t>
            </a:r>
            <a:r>
              <a:rPr kumimoji="1" lang="en-US" altLang="ja-JP" i="1" dirty="0" smtClean="0"/>
              <a:t>x</a:t>
            </a:r>
            <a:r>
              <a:rPr kumimoji="1" lang="en-US" altLang="ja-JP" dirty="0" smtClean="0"/>
              <a:t>)=</a:t>
            </a:r>
            <a:r>
              <a:rPr kumimoji="1" lang="en-US" altLang="ja-JP" b="1" dirty="0" smtClean="0">
                <a:solidFill>
                  <a:srgbClr val="FF0000"/>
                </a:solidFill>
              </a:rPr>
              <a:t>a</a:t>
            </a:r>
            <a:r>
              <a:rPr kumimoji="1" lang="en-US" altLang="ja-JP" i="1" dirty="0" smtClean="0"/>
              <a:t>x</a:t>
            </a:r>
            <a:endParaRPr kumimoji="1" lang="ja-JP" altLang="en-US" i="1" dirty="0"/>
          </a:p>
        </p:txBody>
      </p:sp>
      <p:cxnSp>
        <p:nvCxnSpPr>
          <p:cNvPr id="67" name="直線矢印コネクタ 66"/>
          <p:cNvCxnSpPr/>
          <p:nvPr/>
        </p:nvCxnSpPr>
        <p:spPr>
          <a:xfrm flipH="1" flipV="1">
            <a:off x="7743571" y="4874799"/>
            <a:ext cx="432048" cy="754886"/>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7831137" y="5656824"/>
            <a:ext cx="1152880" cy="369332"/>
          </a:xfrm>
          <a:prstGeom prst="rect">
            <a:avLst/>
          </a:prstGeom>
          <a:noFill/>
          <a:effectLst/>
        </p:spPr>
        <p:txBody>
          <a:bodyPr wrap="none" rtlCol="0">
            <a:spAutoFit/>
          </a:bodyPr>
          <a:lstStyle/>
          <a:p>
            <a:r>
              <a:rPr lang="ja-JP" altLang="en-US" dirty="0"/>
              <a:t>パラメータ</a:t>
            </a:r>
            <a:endParaRPr kumimoji="1" lang="ja-JP" altLang="en-US" dirty="0"/>
          </a:p>
        </p:txBody>
      </p:sp>
    </p:spTree>
    <p:extLst>
      <p:ext uri="{BB962C8B-B14F-4D97-AF65-F5344CB8AC3E}">
        <p14:creationId xmlns:p14="http://schemas.microsoft.com/office/powerpoint/2010/main" val="2502263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21088"/>
            <a:ext cx="62674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6"/>
          <p:cNvSpPr>
            <a:spLocks noGrp="1"/>
          </p:cNvSpPr>
          <p:nvPr>
            <p:ph type="title"/>
          </p:nvPr>
        </p:nvSpPr>
        <p:spPr/>
        <p:txBody>
          <a:bodyPr/>
          <a:lstStyle/>
          <a:p>
            <a:r>
              <a:rPr kumimoji="1" lang="ja-JP" altLang="en-US" dirty="0" smtClean="0"/>
              <a:t>最急降下法（勾配法）</a:t>
            </a:r>
            <a:endParaRPr kumimoji="1" lang="ja-JP" altLang="en-US" dirty="0"/>
          </a:p>
        </p:txBody>
      </p:sp>
      <p:sp>
        <p:nvSpPr>
          <p:cNvPr id="8" name="コンテンツ プレースホルダー 7"/>
          <p:cNvSpPr>
            <a:spLocks noGrp="1"/>
          </p:cNvSpPr>
          <p:nvPr>
            <p:ph idx="1"/>
          </p:nvPr>
        </p:nvSpPr>
        <p:spPr>
          <a:xfrm>
            <a:off x="457200" y="1935480"/>
            <a:ext cx="4618856" cy="2141592"/>
          </a:xfrm>
        </p:spPr>
        <p:txBody>
          <a:bodyPr>
            <a:normAutofit/>
          </a:bodyPr>
          <a:lstStyle/>
          <a:p>
            <a:pPr marL="358775" lvl="1" indent="-179388"/>
            <a:r>
              <a:rPr lang="ja-JP" altLang="en-US" dirty="0"/>
              <a:t>誤差が徐々に小さくなるように，誤差の偏微分を計算して逆方向にパラメータを修正</a:t>
            </a:r>
            <a:endParaRPr lang="en-US" altLang="ja-JP" dirty="0"/>
          </a:p>
          <a:p>
            <a:pPr marL="358775" lvl="1" indent="-179388"/>
            <a:r>
              <a:rPr lang="ja-JP" altLang="en-US" dirty="0"/>
              <a:t>具体的には勾配</a:t>
            </a:r>
            <a:r>
              <a:rPr lang="en-US" altLang="ja-JP" dirty="0"/>
              <a:t>(gradient)</a:t>
            </a:r>
            <a:r>
              <a:rPr lang="ja-JP" altLang="en-US" dirty="0"/>
              <a:t>を計算し，その逆方向に更新する．</a:t>
            </a:r>
          </a:p>
          <a:p>
            <a:endParaRPr kumimoji="1" lang="ja-JP" alt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700808"/>
            <a:ext cx="35052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917922"/>
            <a:ext cx="30575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64704" y="5733256"/>
            <a:ext cx="3490058" cy="369332"/>
          </a:xfrm>
          <a:prstGeom prst="rect">
            <a:avLst/>
          </a:prstGeom>
          <a:noFill/>
        </p:spPr>
        <p:txBody>
          <a:bodyPr wrap="none" rtlCol="0">
            <a:spAutoFit/>
          </a:bodyPr>
          <a:lstStyle/>
          <a:p>
            <a:r>
              <a:rPr kumimoji="1" lang="ja-JP" altLang="en-US" dirty="0" smtClean="0"/>
              <a:t>多変数の場合，下記のようになる，</a:t>
            </a:r>
            <a:endParaRPr kumimoji="1" lang="ja-JP" altLang="en-US" dirty="0"/>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522" y="5862586"/>
            <a:ext cx="31051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 9"/>
          <p:cNvSpPr/>
          <p:nvPr/>
        </p:nvSpPr>
        <p:spPr>
          <a:xfrm>
            <a:off x="164704" y="5733256"/>
            <a:ext cx="7071592" cy="10373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2535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線形回帰：最小二乗法（狭義）</a:t>
            </a:r>
            <a:endParaRPr kumimoji="1" lang="ja-JP" altLang="en-US" dirty="0"/>
          </a:p>
        </p:txBody>
      </p:sp>
      <p:sp>
        <p:nvSpPr>
          <p:cNvPr id="3" name="コンテンツ プレースホルダー 2"/>
          <p:cNvSpPr>
            <a:spLocks noGrp="1"/>
          </p:cNvSpPr>
          <p:nvPr>
            <p:ph idx="1"/>
          </p:nvPr>
        </p:nvSpPr>
        <p:spPr/>
        <p:txBody>
          <a:bodyPr/>
          <a:lstStyle/>
          <a:p>
            <a:r>
              <a:rPr lang="ja-JP" altLang="en-US" dirty="0"/>
              <a:t>最小二乗法</a:t>
            </a:r>
            <a:endParaRPr lang="en-US" altLang="ja-JP" dirty="0"/>
          </a:p>
          <a:p>
            <a:pPr marL="393192" lvl="1" indent="0">
              <a:buNone/>
            </a:pPr>
            <a:r>
              <a:rPr lang="en-US" altLang="ja-JP" i="1" dirty="0"/>
              <a:t>f</a:t>
            </a:r>
            <a:r>
              <a:rPr lang="en-US" altLang="ja-JP" dirty="0"/>
              <a:t>(</a:t>
            </a:r>
            <a:r>
              <a:rPr lang="en-US" altLang="ja-JP" i="1" dirty="0"/>
              <a:t>x</a:t>
            </a:r>
            <a:r>
              <a:rPr lang="en-US" altLang="ja-JP" dirty="0"/>
              <a:t>)</a:t>
            </a:r>
            <a:r>
              <a:rPr lang="ja-JP" altLang="en-US" dirty="0"/>
              <a:t>が線形関数の場合は解析的に（閉形式で）解ける</a:t>
            </a:r>
            <a:endParaRPr lang="en-US" altLang="ja-JP" dirty="0"/>
          </a:p>
          <a:p>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96952"/>
            <a:ext cx="8183066" cy="222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99592" y="5373216"/>
            <a:ext cx="6912768" cy="9361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一変数線形関数については一般形を解いてみよう！</a:t>
            </a:r>
            <a:endParaRPr kumimoji="1" lang="ja-JP" altLang="en-US" sz="2400" dirty="0"/>
          </a:p>
        </p:txBody>
      </p:sp>
    </p:spTree>
    <p:extLst>
      <p:ext uri="{BB962C8B-B14F-4D97-AF65-F5344CB8AC3E}">
        <p14:creationId xmlns:p14="http://schemas.microsoft.com/office/powerpoint/2010/main" val="2299228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演習</a:t>
            </a:r>
            <a:r>
              <a:rPr kumimoji="1" lang="en-US" altLang="ja-JP" dirty="0" smtClean="0"/>
              <a:t>11-3 </a:t>
            </a:r>
            <a:r>
              <a:rPr kumimoji="1" lang="ja-JP" altLang="en-US" dirty="0" smtClean="0"/>
              <a:t>最小二乗法</a:t>
            </a:r>
            <a:endParaRPr kumimoji="1" lang="ja-JP" altLang="en-US" dirty="0"/>
          </a:p>
        </p:txBody>
      </p:sp>
      <p:sp>
        <p:nvSpPr>
          <p:cNvPr id="3" name="コンテンツ プレースホルダー 2"/>
          <p:cNvSpPr>
            <a:spLocks noGrp="1"/>
          </p:cNvSpPr>
          <p:nvPr>
            <p:ph idx="1"/>
          </p:nvPr>
        </p:nvSpPr>
        <p:spPr/>
        <p:txBody>
          <a:bodyPr/>
          <a:lstStyle/>
          <a:p>
            <a:r>
              <a:rPr kumimoji="1" lang="en-US" altLang="ja-JP" i="1" dirty="0" smtClean="0"/>
              <a:t>x</a:t>
            </a:r>
            <a:r>
              <a:rPr kumimoji="1" lang="ja-JP" altLang="en-US" dirty="0" smtClean="0"/>
              <a:t>と</a:t>
            </a:r>
            <a:r>
              <a:rPr kumimoji="1" lang="en-US" altLang="ja-JP" i="1" dirty="0" smtClean="0"/>
              <a:t>y</a:t>
            </a:r>
            <a:r>
              <a:rPr kumimoji="1" lang="ja-JP" altLang="en-US" dirty="0" smtClean="0"/>
              <a:t>は本質的には線形関係を持っている（</a:t>
            </a:r>
            <a:r>
              <a:rPr kumimoji="1" lang="en-US" altLang="ja-JP" i="1" dirty="0" smtClean="0"/>
              <a:t>y</a:t>
            </a:r>
            <a:r>
              <a:rPr kumimoji="1" lang="en-US" altLang="ja-JP" dirty="0" smtClean="0"/>
              <a:t>=</a:t>
            </a:r>
            <a:r>
              <a:rPr kumimoji="1" lang="en-US" altLang="ja-JP" i="1" dirty="0" err="1" smtClean="0"/>
              <a:t>ax</a:t>
            </a:r>
            <a:r>
              <a:rPr kumimoji="1" lang="en-US" altLang="ja-JP" dirty="0" err="1" smtClean="0"/>
              <a:t>+</a:t>
            </a:r>
            <a:r>
              <a:rPr kumimoji="1" lang="en-US" altLang="ja-JP" i="1" dirty="0" err="1" smtClean="0"/>
              <a:t>b</a:t>
            </a:r>
            <a:r>
              <a:rPr kumimoji="1" lang="ja-JP" altLang="en-US" dirty="0" smtClean="0"/>
              <a:t>）．しかし，</a:t>
            </a:r>
            <a:r>
              <a:rPr kumimoji="1" lang="en-US" altLang="ja-JP" i="1" dirty="0" smtClean="0"/>
              <a:t>x</a:t>
            </a:r>
            <a:r>
              <a:rPr kumimoji="1" lang="ja-JP" altLang="en-US" dirty="0" smtClean="0"/>
              <a:t>に対する</a:t>
            </a:r>
            <a:r>
              <a:rPr kumimoji="1" lang="en-US" altLang="ja-JP" i="1" dirty="0" smtClean="0"/>
              <a:t>y</a:t>
            </a:r>
            <a:r>
              <a:rPr kumimoji="1" lang="ja-JP" altLang="en-US" dirty="0" smtClean="0"/>
              <a:t>の値を計測する時に必ず誤差が生じる．</a:t>
            </a:r>
            <a:endParaRPr kumimoji="1" lang="en-US" altLang="ja-JP" dirty="0" smtClean="0"/>
          </a:p>
          <a:p>
            <a:r>
              <a:rPr kumimoji="1" lang="en-US" altLang="ja-JP" dirty="0" smtClean="0"/>
              <a:t>(</a:t>
            </a:r>
            <a:r>
              <a:rPr kumimoji="1" lang="en-US" altLang="ja-JP" i="1" dirty="0" err="1" smtClean="0"/>
              <a:t>x</a:t>
            </a:r>
            <a:r>
              <a:rPr kumimoji="1" lang="en-US" altLang="ja-JP" dirty="0" err="1" smtClean="0"/>
              <a:t>,</a:t>
            </a:r>
            <a:r>
              <a:rPr kumimoji="1" lang="en-US" altLang="ja-JP" i="1" dirty="0" err="1" smtClean="0"/>
              <a:t>y</a:t>
            </a:r>
            <a:r>
              <a:rPr kumimoji="1" lang="en-US" altLang="ja-JP" dirty="0" smtClean="0"/>
              <a:t>)=(1,2),(2,4),(3,5),(4,7)</a:t>
            </a:r>
            <a:r>
              <a:rPr lang="ja-JP" altLang="en-US" dirty="0" smtClean="0"/>
              <a:t>の観測が得られた際に，最小二乗法にもとづいて </a:t>
            </a:r>
            <a:r>
              <a:rPr lang="en-US" altLang="ja-JP" i="1" dirty="0" smtClean="0"/>
              <a:t>a</a:t>
            </a:r>
            <a:r>
              <a:rPr lang="en-US" altLang="ja-JP" dirty="0" smtClean="0"/>
              <a:t>, </a:t>
            </a:r>
            <a:r>
              <a:rPr lang="en-US" altLang="ja-JP" i="1" dirty="0" smtClean="0"/>
              <a:t>b</a:t>
            </a:r>
            <a:r>
              <a:rPr lang="en-US" altLang="ja-JP" dirty="0" smtClean="0"/>
              <a:t> </a:t>
            </a:r>
            <a:r>
              <a:rPr lang="ja-JP" altLang="en-US" dirty="0" smtClean="0"/>
              <a:t>を求めよ．</a:t>
            </a:r>
            <a:endParaRPr kumimoji="1" lang="ja-JP" altLang="en-US" dirty="0"/>
          </a:p>
        </p:txBody>
      </p:sp>
    </p:spTree>
    <p:extLst>
      <p:ext uri="{BB962C8B-B14F-4D97-AF65-F5344CB8AC3E}">
        <p14:creationId xmlns:p14="http://schemas.microsoft.com/office/powerpoint/2010/main" val="2681969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28950"/>
            <a:ext cx="608647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88640"/>
            <a:ext cx="8229600" cy="1143000"/>
          </a:xfrm>
        </p:spPr>
        <p:txBody>
          <a:bodyPr/>
          <a:lstStyle/>
          <a:p>
            <a:r>
              <a:rPr kumimoji="1" lang="en-US" altLang="ja-JP" dirty="0" smtClean="0"/>
              <a:t>11.3.3 </a:t>
            </a:r>
            <a:r>
              <a:rPr kumimoji="1" lang="ja-JP" altLang="en-US" dirty="0" smtClean="0"/>
              <a:t>一般線形モデル</a:t>
            </a:r>
            <a:endParaRPr kumimoji="1" lang="ja-JP" altLang="en-US" dirty="0"/>
          </a:p>
        </p:txBody>
      </p:sp>
      <p:sp>
        <p:nvSpPr>
          <p:cNvPr id="3" name="コンテンツ プレースホルダー 2"/>
          <p:cNvSpPr>
            <a:spLocks noGrp="1"/>
          </p:cNvSpPr>
          <p:nvPr>
            <p:ph idx="1"/>
          </p:nvPr>
        </p:nvSpPr>
        <p:spPr>
          <a:xfrm>
            <a:off x="457200" y="1420032"/>
            <a:ext cx="8229600" cy="4389120"/>
          </a:xfrm>
        </p:spPr>
        <p:txBody>
          <a:bodyPr/>
          <a:lstStyle/>
          <a:p>
            <a:r>
              <a:rPr lang="ja-JP" altLang="en-US" dirty="0"/>
              <a:t>線形回帰では，線形な関数，つまりグラフにプロットしたときに直線や</a:t>
            </a:r>
            <a:r>
              <a:rPr lang="ja-JP" altLang="en-US" dirty="0" smtClean="0"/>
              <a:t>平面</a:t>
            </a:r>
            <a:r>
              <a:rPr lang="ja-JP" altLang="en-US" dirty="0"/>
              <a:t>になる関数関係しかモデル化できない</a:t>
            </a:r>
            <a:r>
              <a:rPr lang="ja-JP" altLang="en-US" dirty="0" smtClean="0"/>
              <a:t>．</a:t>
            </a:r>
            <a:endParaRPr lang="en-US" altLang="ja-JP" dirty="0" smtClean="0"/>
          </a:p>
          <a:p>
            <a:r>
              <a:rPr lang="ja-JP" altLang="en-US" dirty="0" smtClean="0"/>
              <a:t>線形</a:t>
            </a:r>
            <a:r>
              <a:rPr lang="ja-JP" altLang="en-US" dirty="0"/>
              <a:t>回帰の枠組みをそのまま</a:t>
            </a:r>
            <a:r>
              <a:rPr lang="ja-JP" altLang="en-US" dirty="0" smtClean="0"/>
              <a:t>拡張し</a:t>
            </a:r>
            <a:r>
              <a:rPr lang="ja-JP" altLang="en-US" dirty="0"/>
              <a:t>，非線形関数に対応する簡便な方法として一般線形モデルが存在する．</a:t>
            </a:r>
            <a:endParaRPr kumimoji="1" lang="ja-JP"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45024"/>
            <a:ext cx="38195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79512" y="4511799"/>
            <a:ext cx="3147015" cy="1200329"/>
          </a:xfrm>
          <a:prstGeom prst="rect">
            <a:avLst/>
          </a:prstGeom>
          <a:noFill/>
        </p:spPr>
        <p:txBody>
          <a:bodyPr wrap="none" rtlCol="0">
            <a:spAutoFit/>
          </a:bodyPr>
          <a:lstStyle/>
          <a:p>
            <a:r>
              <a:rPr kumimoji="1" lang="ja-JP" altLang="en-US" smtClean="0"/>
              <a:t>線形関数の重ね合わせで</a:t>
            </a:r>
            <a:endParaRPr kumimoji="1" lang="en-US" altLang="ja-JP" smtClean="0"/>
          </a:p>
          <a:p>
            <a:r>
              <a:rPr lang="ja-JP" altLang="en-US" smtClean="0"/>
              <a:t>非線形</a:t>
            </a:r>
            <a:r>
              <a:rPr lang="ja-JP" altLang="en-US"/>
              <a:t>関</a:t>
            </a:r>
            <a:r>
              <a:rPr lang="ja-JP" altLang="en-US" smtClean="0"/>
              <a:t>数を近似</a:t>
            </a:r>
            <a:endParaRPr lang="en-US" altLang="ja-JP" smtClean="0"/>
          </a:p>
          <a:p>
            <a:r>
              <a:rPr kumimoji="1" lang="ja-JP" altLang="en-US" smtClean="0"/>
              <a:t>（</a:t>
            </a:r>
            <a:r>
              <a:rPr lang="ja-JP" altLang="en-US" smtClean="0"/>
              <a:t>フーリエ変換、逆フーリエ変換</a:t>
            </a:r>
            <a:endParaRPr lang="en-US" altLang="ja-JP" smtClean="0"/>
          </a:p>
          <a:p>
            <a:r>
              <a:rPr kumimoji="1" lang="ja-JP" altLang="en-US" smtClean="0"/>
              <a:t>を考えよ）</a:t>
            </a:r>
            <a:endParaRPr kumimoji="1" lang="ja-JP" altLang="en-US"/>
          </a:p>
        </p:txBody>
      </p:sp>
    </p:spTree>
    <p:extLst>
      <p:ext uri="{BB962C8B-B14F-4D97-AF65-F5344CB8AC3E}">
        <p14:creationId xmlns:p14="http://schemas.microsoft.com/office/powerpoint/2010/main" val="183944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1197" y="188640"/>
            <a:ext cx="8229600" cy="1143000"/>
          </a:xfrm>
        </p:spPr>
        <p:txBody>
          <a:bodyPr/>
          <a:lstStyle/>
          <a:p>
            <a:r>
              <a:rPr kumimoji="1" lang="en-US" altLang="ja-JP" dirty="0" smtClean="0"/>
              <a:t>11.3.4 </a:t>
            </a:r>
            <a:r>
              <a:rPr kumimoji="1" lang="ja-JP" altLang="en-US" dirty="0" smtClean="0"/>
              <a:t>ニューラルネットワーク</a:t>
            </a:r>
            <a:endParaRPr kumimoji="1" lang="ja-JP" altLang="en-US" dirty="0"/>
          </a:p>
        </p:txBody>
      </p:sp>
      <p:sp>
        <p:nvSpPr>
          <p:cNvPr id="3" name="コンテンツ プレースホルダー 2"/>
          <p:cNvSpPr>
            <a:spLocks noGrp="1"/>
          </p:cNvSpPr>
          <p:nvPr>
            <p:ph idx="1"/>
          </p:nvPr>
        </p:nvSpPr>
        <p:spPr>
          <a:xfrm>
            <a:off x="457200" y="1599416"/>
            <a:ext cx="8229600" cy="1277496"/>
          </a:xfrm>
        </p:spPr>
        <p:txBody>
          <a:bodyPr>
            <a:normAutofit fontScale="77500" lnSpcReduction="20000"/>
          </a:bodyPr>
          <a:lstStyle/>
          <a:p>
            <a:r>
              <a:rPr lang="ja-JP" altLang="en-US" dirty="0"/>
              <a:t>人の脳で行われている情報処理を</a:t>
            </a:r>
            <a:r>
              <a:rPr lang="ja-JP" altLang="en-US" b="1" u="sng" dirty="0"/>
              <a:t>模倣した</a:t>
            </a:r>
            <a:r>
              <a:rPr lang="ja-JP" altLang="en-US" dirty="0"/>
              <a:t>情報処理モデルである．</a:t>
            </a:r>
            <a:endParaRPr lang="en-US" altLang="ja-JP" dirty="0"/>
          </a:p>
          <a:p>
            <a:r>
              <a:rPr lang="ja-JP" altLang="en-US" dirty="0"/>
              <a:t>回帰問題にも分類問題にも用いることができる．</a:t>
            </a:r>
            <a:endParaRPr lang="en-US" altLang="ja-JP" dirty="0"/>
          </a:p>
          <a:p>
            <a:r>
              <a:rPr kumimoji="1" lang="en-US" altLang="ja-JP" dirty="0" smtClean="0"/>
              <a:t>BP</a:t>
            </a:r>
            <a:r>
              <a:rPr kumimoji="1" lang="ja-JP" altLang="en-US" smtClean="0"/>
              <a:t>法（</a:t>
            </a:r>
            <a:r>
              <a:rPr kumimoji="1" lang="en-US" altLang="ja-JP" smtClean="0"/>
              <a:t>Back Propagation, </a:t>
            </a:r>
            <a:r>
              <a:rPr kumimoji="1" lang="ja-JP" altLang="en-US" smtClean="0"/>
              <a:t>勾配法</a:t>
            </a:r>
            <a:r>
              <a:rPr kumimoji="1" lang="ja-JP" altLang="en-US" dirty="0" smtClean="0"/>
              <a:t>の効率的計算方法）によって学習する．</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97" y="3025259"/>
            <a:ext cx="767715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71197" y="2655927"/>
            <a:ext cx="3606115" cy="369332"/>
          </a:xfrm>
          <a:prstGeom prst="rect">
            <a:avLst/>
          </a:prstGeom>
          <a:noFill/>
          <a:ln>
            <a:solidFill>
              <a:srgbClr val="00B050"/>
            </a:solidFill>
          </a:ln>
        </p:spPr>
        <p:txBody>
          <a:bodyPr wrap="none" rtlCol="0">
            <a:spAutoFit/>
          </a:bodyPr>
          <a:lstStyle/>
          <a:p>
            <a:r>
              <a:rPr kumimoji="1" lang="ja-JP" altLang="en-US" smtClean="0"/>
              <a:t>時系列データは</a:t>
            </a:r>
            <a:r>
              <a:rPr kumimoji="1" lang="en-US" altLang="ja-JP" smtClean="0"/>
              <a:t>RNN,</a:t>
            </a:r>
            <a:r>
              <a:rPr kumimoji="1" lang="ja-JP" altLang="en-US" smtClean="0"/>
              <a:t> </a:t>
            </a:r>
            <a:r>
              <a:rPr kumimoji="1" lang="en-US" altLang="ja-JP" smtClean="0"/>
              <a:t>LSTM</a:t>
            </a:r>
            <a:r>
              <a:rPr kumimoji="1" lang="ja-JP" altLang="en-US" smtClean="0"/>
              <a:t>を利用</a:t>
            </a:r>
            <a:endParaRPr kumimoji="1" lang="ja-JP" altLang="en-US"/>
          </a:p>
        </p:txBody>
      </p:sp>
      <p:sp>
        <p:nvSpPr>
          <p:cNvPr id="5" name="テキスト ボックス 4"/>
          <p:cNvSpPr txBox="1"/>
          <p:nvPr/>
        </p:nvSpPr>
        <p:spPr>
          <a:xfrm>
            <a:off x="5882124" y="2651720"/>
            <a:ext cx="2773516" cy="369332"/>
          </a:xfrm>
          <a:prstGeom prst="rect">
            <a:avLst/>
          </a:prstGeom>
          <a:noFill/>
          <a:ln>
            <a:solidFill>
              <a:srgbClr val="0070C0"/>
            </a:solidFill>
          </a:ln>
        </p:spPr>
        <p:txBody>
          <a:bodyPr wrap="none" rtlCol="0">
            <a:spAutoFit/>
          </a:bodyPr>
          <a:lstStyle/>
          <a:p>
            <a:r>
              <a:rPr lang="ja-JP" altLang="en-US" smtClean="0"/>
              <a:t>多層にしたものが深層学習</a:t>
            </a:r>
            <a:endParaRPr kumimoji="1" lang="ja-JP" altLang="en-US"/>
          </a:p>
        </p:txBody>
      </p:sp>
    </p:spTree>
    <p:extLst>
      <p:ext uri="{BB962C8B-B14F-4D97-AF65-F5344CB8AC3E}">
        <p14:creationId xmlns:p14="http://schemas.microsoft.com/office/powerpoint/2010/main" val="171311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11.1 </a:t>
            </a:r>
            <a:r>
              <a:rPr kumimoji="1" lang="ja-JP" altLang="en-US" dirty="0" smtClean="0"/>
              <a:t>機械学習の基礎</a:t>
            </a:r>
            <a:endParaRPr kumimoji="1" lang="en-US" altLang="ja-JP" dirty="0" smtClean="0"/>
          </a:p>
          <a:p>
            <a:r>
              <a:rPr kumimoji="1" lang="en-US" altLang="ja-JP" dirty="0" smtClean="0"/>
              <a:t>11.2 </a:t>
            </a:r>
            <a:r>
              <a:rPr kumimoji="1" lang="ja-JP" altLang="en-US" dirty="0" smtClean="0"/>
              <a:t>パターン認識</a:t>
            </a:r>
            <a:endParaRPr kumimoji="1" lang="en-US" altLang="ja-JP" dirty="0" smtClean="0"/>
          </a:p>
          <a:p>
            <a:r>
              <a:rPr lang="en-US" altLang="ja-JP" dirty="0" smtClean="0"/>
              <a:t>11.3 </a:t>
            </a:r>
            <a:r>
              <a:rPr lang="ja-JP" altLang="en-US" dirty="0" smtClean="0"/>
              <a:t>回帰問題</a:t>
            </a:r>
            <a:endParaRPr lang="en-US" altLang="ja-JP" dirty="0" smtClean="0"/>
          </a:p>
          <a:p>
            <a:r>
              <a:rPr lang="en-US" altLang="ja-JP" dirty="0" smtClean="0"/>
              <a:t>11.4 </a:t>
            </a:r>
            <a:r>
              <a:rPr lang="ja-JP" altLang="en-US" dirty="0" smtClean="0"/>
              <a:t>分類問題</a:t>
            </a:r>
            <a:endParaRPr lang="en-US" altLang="ja-JP" dirty="0" smtClean="0"/>
          </a:p>
        </p:txBody>
      </p:sp>
      <p:sp>
        <p:nvSpPr>
          <p:cNvPr id="4" name="正方形/長方形 3"/>
          <p:cNvSpPr/>
          <p:nvPr/>
        </p:nvSpPr>
        <p:spPr>
          <a:xfrm>
            <a:off x="251520" y="3356992"/>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4997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717032"/>
            <a:ext cx="5616624" cy="314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88640"/>
            <a:ext cx="8229600" cy="1143000"/>
          </a:xfrm>
          <a:solidFill>
            <a:schemeClr val="bg1">
              <a:alpha val="68000"/>
            </a:schemeClr>
          </a:solidFill>
        </p:spPr>
        <p:txBody>
          <a:bodyPr>
            <a:normAutofit fontScale="90000"/>
          </a:bodyPr>
          <a:lstStyle/>
          <a:p>
            <a:r>
              <a:rPr kumimoji="1" lang="en-US" altLang="ja-JP" dirty="0" smtClean="0"/>
              <a:t>11.4.1 </a:t>
            </a:r>
            <a:r>
              <a:rPr lang="ja-JP" altLang="en-US" dirty="0" smtClean="0"/>
              <a:t>識別モデルと生成モデル</a:t>
            </a:r>
            <a:endParaRPr kumimoji="1" lang="ja-JP" altLang="en-US" dirty="0"/>
          </a:p>
        </p:txBody>
      </p:sp>
      <p:sp>
        <p:nvSpPr>
          <p:cNvPr id="3" name="コンテンツ プレースホルダー 2"/>
          <p:cNvSpPr>
            <a:spLocks noGrp="1"/>
          </p:cNvSpPr>
          <p:nvPr>
            <p:ph idx="1"/>
          </p:nvPr>
        </p:nvSpPr>
        <p:spPr>
          <a:xfrm>
            <a:off x="457200" y="1420032"/>
            <a:ext cx="8229600" cy="4389120"/>
          </a:xfrm>
        </p:spPr>
        <p:txBody>
          <a:bodyPr/>
          <a:lstStyle/>
          <a:p>
            <a:r>
              <a:rPr kumimoji="1" lang="ja-JP" altLang="en-US" dirty="0" smtClean="0">
                <a:solidFill>
                  <a:srgbClr val="FF0000"/>
                </a:solidFill>
              </a:rPr>
              <a:t>識別モデル</a:t>
            </a:r>
            <a:endParaRPr kumimoji="1" lang="en-US" altLang="ja-JP" dirty="0" smtClean="0">
              <a:solidFill>
                <a:srgbClr val="FF0000"/>
              </a:solidFill>
            </a:endParaRPr>
          </a:p>
          <a:p>
            <a:pPr lvl="1"/>
            <a:r>
              <a:rPr lang="ja-JP" altLang="en-US" dirty="0" smtClean="0"/>
              <a:t>正事例</a:t>
            </a:r>
            <a:r>
              <a:rPr lang="ja-JP" altLang="en-US" dirty="0"/>
              <a:t>と負事例を区別するための</a:t>
            </a:r>
            <a:r>
              <a:rPr lang="ja-JP" altLang="en-US" dirty="0">
                <a:solidFill>
                  <a:srgbClr val="0070C0"/>
                </a:solidFill>
              </a:rPr>
              <a:t>境界線を訓練データから直接的に</a:t>
            </a:r>
            <a:r>
              <a:rPr lang="ja-JP" altLang="en-US" dirty="0" smtClean="0">
                <a:solidFill>
                  <a:srgbClr val="0070C0"/>
                </a:solidFill>
              </a:rPr>
              <a:t>求め</a:t>
            </a:r>
            <a:r>
              <a:rPr lang="ja-JP" altLang="en-US" dirty="0" smtClean="0"/>
              <a:t>よう</a:t>
            </a:r>
            <a:r>
              <a:rPr lang="ja-JP" altLang="en-US" dirty="0"/>
              <a:t>と</a:t>
            </a:r>
            <a:r>
              <a:rPr lang="ja-JP" altLang="en-US" dirty="0" smtClean="0"/>
              <a:t>する．</a:t>
            </a:r>
            <a:endParaRPr lang="en-US" altLang="ja-JP" dirty="0" smtClean="0"/>
          </a:p>
          <a:p>
            <a:r>
              <a:rPr lang="ja-JP" altLang="en-US" dirty="0">
                <a:solidFill>
                  <a:srgbClr val="FF0000"/>
                </a:solidFill>
              </a:rPr>
              <a:t>生成</a:t>
            </a:r>
            <a:r>
              <a:rPr lang="ja-JP" altLang="en-US" dirty="0" smtClean="0">
                <a:solidFill>
                  <a:srgbClr val="FF0000"/>
                </a:solidFill>
              </a:rPr>
              <a:t>モデル</a:t>
            </a:r>
            <a:endParaRPr lang="en-US" altLang="ja-JP" dirty="0" smtClean="0">
              <a:solidFill>
                <a:srgbClr val="FF0000"/>
              </a:solidFill>
            </a:endParaRPr>
          </a:p>
          <a:p>
            <a:pPr lvl="1"/>
            <a:r>
              <a:rPr lang="ja-JP" altLang="en-US" dirty="0"/>
              <a:t>分類対象となるデータが</a:t>
            </a:r>
            <a:r>
              <a:rPr lang="ja-JP" altLang="en-US" dirty="0" smtClean="0"/>
              <a:t>どのよう</a:t>
            </a:r>
            <a:r>
              <a:rPr lang="ja-JP" altLang="en-US" dirty="0"/>
              <a:t>な</a:t>
            </a:r>
            <a:r>
              <a:rPr lang="ja-JP" altLang="en-US" dirty="0">
                <a:solidFill>
                  <a:srgbClr val="0070C0"/>
                </a:solidFill>
              </a:rPr>
              <a:t>確率モデルから生成されたかをモデル化し，そのモデルに基づいて</a:t>
            </a:r>
            <a:r>
              <a:rPr lang="ja-JP" altLang="en-US" dirty="0" smtClean="0">
                <a:solidFill>
                  <a:srgbClr val="0070C0"/>
                </a:solidFill>
              </a:rPr>
              <a:t>分類</a:t>
            </a:r>
            <a:r>
              <a:rPr lang="ja-JP" altLang="en-US" dirty="0"/>
              <a:t>を行う．</a:t>
            </a:r>
            <a:endParaRPr kumimoji="1" lang="ja-JP" altLang="en-US" dirty="0"/>
          </a:p>
        </p:txBody>
      </p:sp>
      <p:sp>
        <p:nvSpPr>
          <p:cNvPr id="4" name="テキスト ボックス 3"/>
          <p:cNvSpPr txBox="1"/>
          <p:nvPr/>
        </p:nvSpPr>
        <p:spPr>
          <a:xfrm>
            <a:off x="6516216" y="4005064"/>
            <a:ext cx="1957587" cy="369332"/>
          </a:xfrm>
          <a:prstGeom prst="rect">
            <a:avLst/>
          </a:prstGeom>
          <a:noFill/>
        </p:spPr>
        <p:txBody>
          <a:bodyPr wrap="none" rtlCol="0">
            <a:spAutoFit/>
          </a:bodyPr>
          <a:lstStyle/>
          <a:p>
            <a:r>
              <a:rPr kumimoji="1" lang="ja-JP" altLang="en-US" smtClean="0">
                <a:solidFill>
                  <a:srgbClr val="C00000"/>
                </a:solidFill>
              </a:rPr>
              <a:t>ベイズ定理</a:t>
            </a:r>
            <a:r>
              <a:rPr kumimoji="1" lang="ja-JP" altLang="en-US" smtClean="0"/>
              <a:t>の利用</a:t>
            </a:r>
            <a:endParaRPr kumimoji="1" lang="ja-JP" altLang="en-US"/>
          </a:p>
        </p:txBody>
      </p:sp>
      <p:sp>
        <p:nvSpPr>
          <p:cNvPr id="5" name="テキスト ボックス 4"/>
          <p:cNvSpPr txBox="1"/>
          <p:nvPr/>
        </p:nvSpPr>
        <p:spPr>
          <a:xfrm>
            <a:off x="3635896" y="2660771"/>
            <a:ext cx="4259499" cy="369332"/>
          </a:xfrm>
          <a:prstGeom prst="rect">
            <a:avLst/>
          </a:prstGeom>
          <a:noFill/>
        </p:spPr>
        <p:txBody>
          <a:bodyPr wrap="none" rtlCol="0">
            <a:spAutoFit/>
          </a:bodyPr>
          <a:lstStyle/>
          <a:p>
            <a:r>
              <a:rPr kumimoji="1" lang="ja-JP" altLang="en-US" smtClean="0"/>
              <a:t>例：パーセプトロン、サポートベクターマシン</a:t>
            </a:r>
            <a:endParaRPr kumimoji="1" lang="ja-JP" altLang="en-US"/>
          </a:p>
        </p:txBody>
      </p:sp>
      <p:sp>
        <p:nvSpPr>
          <p:cNvPr id="7" name="テキスト ボックス 6"/>
          <p:cNvSpPr txBox="1"/>
          <p:nvPr/>
        </p:nvSpPr>
        <p:spPr>
          <a:xfrm>
            <a:off x="823908" y="4005064"/>
            <a:ext cx="2811988" cy="369332"/>
          </a:xfrm>
          <a:prstGeom prst="rect">
            <a:avLst/>
          </a:prstGeom>
          <a:noFill/>
        </p:spPr>
        <p:txBody>
          <a:bodyPr wrap="none" rtlCol="0">
            <a:spAutoFit/>
          </a:bodyPr>
          <a:lstStyle/>
          <a:p>
            <a:r>
              <a:rPr kumimoji="1" lang="ja-JP" altLang="en-US" smtClean="0"/>
              <a:t>例：混合ガウス分布、</a:t>
            </a:r>
            <a:r>
              <a:rPr kumimoji="1" lang="en-US" altLang="ja-JP" smtClean="0"/>
              <a:t>HMM</a:t>
            </a:r>
            <a:endParaRPr kumimoji="1" lang="ja-JP" altLang="en-US"/>
          </a:p>
        </p:txBody>
      </p:sp>
      <p:sp>
        <p:nvSpPr>
          <p:cNvPr id="8" name="テキスト ボックス 7"/>
          <p:cNvSpPr txBox="1"/>
          <p:nvPr/>
        </p:nvSpPr>
        <p:spPr>
          <a:xfrm>
            <a:off x="5004048" y="1604510"/>
            <a:ext cx="2608406" cy="369332"/>
          </a:xfrm>
          <a:prstGeom prst="rect">
            <a:avLst/>
          </a:prstGeom>
          <a:noFill/>
        </p:spPr>
        <p:txBody>
          <a:bodyPr wrap="none" rtlCol="0">
            <a:spAutoFit/>
          </a:bodyPr>
          <a:lstStyle/>
          <a:p>
            <a:r>
              <a:rPr lang="ja-JP" altLang="en-US" smtClean="0">
                <a:solidFill>
                  <a:srgbClr val="C00000"/>
                </a:solidFill>
              </a:rPr>
              <a:t>分離超平面・分離超曲面</a:t>
            </a:r>
            <a:endParaRPr kumimoji="1" lang="ja-JP" altLang="en-US">
              <a:solidFill>
                <a:srgbClr val="C00000"/>
              </a:solidFill>
            </a:endParaRPr>
          </a:p>
        </p:txBody>
      </p:sp>
    </p:spTree>
    <p:extLst>
      <p:ext uri="{BB962C8B-B14F-4D97-AF65-F5344CB8AC3E}">
        <p14:creationId xmlns:p14="http://schemas.microsoft.com/office/powerpoint/2010/main" val="67913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64772"/>
            <a:ext cx="8229600" cy="1143000"/>
          </a:xfrm>
        </p:spPr>
        <p:txBody>
          <a:bodyPr>
            <a:normAutofit fontScale="90000"/>
          </a:bodyPr>
          <a:lstStyle/>
          <a:p>
            <a:r>
              <a:rPr kumimoji="1" lang="en-US" altLang="ja-JP" smtClean="0"/>
              <a:t>11.4.2 </a:t>
            </a:r>
            <a:r>
              <a:rPr kumimoji="1" lang="ja-JP" altLang="en-US" smtClean="0"/>
              <a:t>サポートベクトルマシン </a:t>
            </a:r>
            <a:r>
              <a:rPr kumimoji="1" lang="en-US" altLang="ja-JP" sz="4400" smtClean="0"/>
              <a:t>SVM</a:t>
            </a:r>
            <a:r>
              <a:rPr kumimoji="1" lang="en-US" altLang="ja-JP" smtClean="0"/>
              <a:t/>
            </a:r>
            <a:br>
              <a:rPr kumimoji="1" lang="en-US" altLang="ja-JP" smtClean="0"/>
            </a:br>
            <a:r>
              <a:rPr lang="en-US" altLang="ja-JP"/>
              <a:t>	</a:t>
            </a:r>
            <a:r>
              <a:rPr lang="ja-JP" altLang="en-US" sz="3600" smtClean="0"/>
              <a:t>（サポート</a:t>
            </a:r>
            <a:r>
              <a:rPr lang="ja-JP" altLang="en-US" sz="3600" smtClean="0">
                <a:solidFill>
                  <a:srgbClr val="FF0000"/>
                </a:solidFill>
              </a:rPr>
              <a:t>ベクター</a:t>
            </a:r>
            <a:r>
              <a:rPr lang="ja-JP" altLang="en-US" sz="3600" smtClean="0"/>
              <a:t>マシン </a:t>
            </a:r>
            <a:r>
              <a:rPr lang="en-US" altLang="ja-JP" sz="3600" smtClean="0"/>
              <a:t> </a:t>
            </a:r>
            <a:r>
              <a:rPr lang="ja-JP" altLang="en-US" sz="3600" smtClean="0">
                <a:solidFill>
                  <a:schemeClr val="tx1"/>
                </a:solidFill>
              </a:rPr>
              <a:t>ともいう</a:t>
            </a:r>
            <a:r>
              <a:rPr lang="ja-JP" altLang="en-US" sz="3600" smtClean="0"/>
              <a:t>）</a:t>
            </a:r>
            <a:endParaRPr kumimoji="1" lang="ja-JP" altLang="en-US" sz="3600" dirty="0"/>
          </a:p>
        </p:txBody>
      </p:sp>
      <p:sp>
        <p:nvSpPr>
          <p:cNvPr id="5" name="角丸四角形 4"/>
          <p:cNvSpPr/>
          <p:nvPr/>
        </p:nvSpPr>
        <p:spPr>
          <a:xfrm>
            <a:off x="6588224" y="1707772"/>
            <a:ext cx="2232248" cy="648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識別モデル</a:t>
            </a:r>
            <a:endParaRPr kumimoji="1" lang="ja-JP" altLang="en-US" dirty="0"/>
          </a:p>
        </p:txBody>
      </p:sp>
      <p:sp>
        <p:nvSpPr>
          <p:cNvPr id="7" name="正方形/長方形 6"/>
          <p:cNvSpPr/>
          <p:nvPr/>
        </p:nvSpPr>
        <p:spPr>
          <a:xfrm>
            <a:off x="463878" y="1716993"/>
            <a:ext cx="3193503" cy="369332"/>
          </a:xfrm>
          <a:prstGeom prst="rect">
            <a:avLst/>
          </a:prstGeom>
        </p:spPr>
        <p:txBody>
          <a:bodyPr wrap="none">
            <a:spAutoFit/>
          </a:bodyPr>
          <a:lstStyle/>
          <a:p>
            <a:r>
              <a:rPr lang="ja-JP" altLang="en-US"/>
              <a:t>とても人気の</a:t>
            </a:r>
            <a:r>
              <a:rPr lang="ja-JP" altLang="en-US" smtClean="0"/>
              <a:t>ある</a:t>
            </a:r>
            <a:r>
              <a:rPr lang="ja-JP" altLang="en-US"/>
              <a:t>強力</a:t>
            </a:r>
            <a:r>
              <a:rPr lang="ja-JP" altLang="en-US" smtClean="0"/>
              <a:t>な分類器</a:t>
            </a:r>
            <a:endParaRPr lang="en-US" altLang="ja-JP"/>
          </a:p>
        </p:txBody>
      </p:sp>
      <p:sp>
        <p:nvSpPr>
          <p:cNvPr id="8" name="Rectangle 2"/>
          <p:cNvSpPr>
            <a:spLocks noChangeArrowheads="1"/>
          </p:cNvSpPr>
          <p:nvPr/>
        </p:nvSpPr>
        <p:spPr bwMode="auto">
          <a:xfrm>
            <a:off x="503547" y="2253049"/>
            <a:ext cx="741682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smtClean="0">
                <a:ln>
                  <a:noFill/>
                </a:ln>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rPr>
              <a:t>マージン</a:t>
            </a:r>
            <a:r>
              <a:rPr kumimoji="0" lang="ja-JP" altLang="ja-JP" sz="2000" b="0" i="0" u="none" strike="noStrike" cap="none" normalizeH="0" baseline="0" smtClean="0">
                <a:ln>
                  <a:noFill/>
                </a:ln>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rPr>
              <a:t>：クラスを分離する超平面（決定境界）とこの超平面に最も近い学習データとの距離</a:t>
            </a:r>
            <a:endParaRPr kumimoji="0" lang="ja-JP" altLang="ja-JP" sz="20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smtClean="0">
                <a:ln>
                  <a:noFill/>
                </a:ln>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rPr>
              <a:t>サポートベクトル</a:t>
            </a:r>
            <a:r>
              <a:rPr kumimoji="0" lang="ja-JP" altLang="ja-JP" sz="2000" b="0" i="0" u="none" strike="noStrike" cap="none" normalizeH="0" baseline="0" smtClean="0">
                <a:ln>
                  <a:noFill/>
                </a:ln>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rPr>
              <a:t>：超平面に最も近い学習データ</a:t>
            </a:r>
            <a:endParaRPr kumimoji="0" lang="ja-JP" altLang="ja-JP" sz="20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0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smtClean="0"/>
              <a:t>ソフトマージン分類：　誤分類を許し、その個数を最小に</a:t>
            </a:r>
            <a:endParaRPr kumimoji="0" lang="ja-JP" altLang="ja-JP" sz="2000" i="0" u="none" strike="noStrike" cap="none" normalizeH="0" baseline="0" smtClean="0">
              <a:ln>
                <a:noFill/>
              </a:ln>
              <a:solidFill>
                <a:schemeClr val="tx1"/>
              </a:solidFill>
              <a:effectLst/>
            </a:endParaRPr>
          </a:p>
        </p:txBody>
      </p:sp>
      <p:pic>
        <p:nvPicPr>
          <p:cNvPr id="2049" name="図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33056"/>
            <a:ext cx="5632450" cy="232568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211960" y="5876221"/>
            <a:ext cx="1739579" cy="646331"/>
          </a:xfrm>
          <a:prstGeom prst="rect">
            <a:avLst/>
          </a:prstGeom>
          <a:solidFill>
            <a:schemeClr val="bg1"/>
          </a:solidFill>
        </p:spPr>
        <p:txBody>
          <a:bodyPr wrap="none">
            <a:spAutoFit/>
          </a:bodyPr>
          <a:lstStyle/>
          <a:p>
            <a:r>
              <a:rPr lang="en-US" altLang="ja-JP">
                <a:latin typeface="ＭＳ Ｐ明朝" panose="02020600040205080304" pitchFamily="18" charset="-128"/>
                <a:cs typeface="Times New Roman" panose="02020603050405020304" pitchFamily="18" charset="0"/>
              </a:rPr>
              <a:t>SVM</a:t>
            </a:r>
            <a:r>
              <a:rPr lang="ja-JP" altLang="ja-JP">
                <a:ea typeface="ＭＳ Ｐ明朝" panose="02020600040205080304" pitchFamily="18" charset="-128"/>
                <a:cs typeface="Times New Roman" panose="02020603050405020304" pitchFamily="18" charset="0"/>
              </a:rPr>
              <a:t>の目標</a:t>
            </a:r>
            <a:r>
              <a:rPr lang="ja-JP" altLang="ja-JP" smtClean="0">
                <a:ea typeface="ＭＳ Ｐ明朝" panose="02020600040205080304" pitchFamily="18" charset="-128"/>
                <a:cs typeface="Times New Roman" panose="02020603050405020304" pitchFamily="18" charset="0"/>
              </a:rPr>
              <a:t>：</a:t>
            </a:r>
            <a:endParaRPr lang="en-US" altLang="ja-JP" smtClean="0">
              <a:ea typeface="ＭＳ Ｐ明朝" panose="02020600040205080304" pitchFamily="18" charset="-128"/>
              <a:cs typeface="Times New Roman" panose="02020603050405020304" pitchFamily="18" charset="0"/>
            </a:endParaRPr>
          </a:p>
          <a:p>
            <a:r>
              <a:rPr lang="ja-JP" altLang="ja-JP" b="1" smtClean="0">
                <a:ea typeface="ＭＳ Ｐ明朝" panose="02020600040205080304" pitchFamily="18" charset="-128"/>
                <a:cs typeface="Times New Roman" panose="02020603050405020304" pitchFamily="18" charset="0"/>
              </a:rPr>
              <a:t>マージン</a:t>
            </a:r>
            <a:r>
              <a:rPr lang="ja-JP" altLang="ja-JP" b="1">
                <a:ea typeface="ＭＳ Ｐ明朝" panose="02020600040205080304" pitchFamily="18" charset="-128"/>
                <a:cs typeface="Times New Roman" panose="02020603050405020304" pitchFamily="18" charset="0"/>
              </a:rPr>
              <a:t>最大化</a:t>
            </a:r>
            <a:endParaRPr lang="ja-JP" altLang="en-US"/>
          </a:p>
        </p:txBody>
      </p:sp>
      <p:sp>
        <p:nvSpPr>
          <p:cNvPr id="11" name="正方形/長方形 10"/>
          <p:cNvSpPr/>
          <p:nvPr/>
        </p:nvSpPr>
        <p:spPr>
          <a:xfrm>
            <a:off x="3690823" y="3933056"/>
            <a:ext cx="1042273" cy="369332"/>
          </a:xfrm>
          <a:prstGeom prst="rect">
            <a:avLst/>
          </a:prstGeom>
          <a:solidFill>
            <a:schemeClr val="bg1"/>
          </a:solidFill>
        </p:spPr>
        <p:txBody>
          <a:bodyPr wrap="none">
            <a:spAutoFit/>
          </a:bodyPr>
          <a:lstStyle/>
          <a:p>
            <a:r>
              <a:rPr kumimoji="0" lang="ja-JP" altLang="ja-JP" b="1">
                <a:latin typeface="Times New Roman" panose="02020603050405020304" pitchFamily="18" charset="0"/>
                <a:ea typeface="ＭＳ Ｐ明朝" panose="02020600040205080304" pitchFamily="18" charset="-128"/>
                <a:cs typeface="Times New Roman" panose="02020603050405020304" pitchFamily="18" charset="0"/>
              </a:rPr>
              <a:t>マージン</a:t>
            </a:r>
            <a:endParaRPr lang="ja-JP" altLang="en-US"/>
          </a:p>
        </p:txBody>
      </p:sp>
      <p:sp>
        <p:nvSpPr>
          <p:cNvPr id="14" name="正方形/長方形 13"/>
          <p:cNvSpPr/>
          <p:nvPr/>
        </p:nvSpPr>
        <p:spPr>
          <a:xfrm>
            <a:off x="2873131" y="4535307"/>
            <a:ext cx="1338828" cy="369332"/>
          </a:xfrm>
          <a:prstGeom prst="rect">
            <a:avLst/>
          </a:prstGeom>
          <a:solidFill>
            <a:schemeClr val="bg1"/>
          </a:solidFill>
        </p:spPr>
        <p:txBody>
          <a:bodyPr wrap="none">
            <a:spAutoFit/>
          </a:bodyPr>
          <a:lstStyle/>
          <a:p>
            <a:r>
              <a:rPr kumimoji="0" lang="ja-JP" altLang="ja-JP" smtClean="0">
                <a:latin typeface="Times New Roman" panose="02020603050405020304" pitchFamily="18" charset="0"/>
                <a:ea typeface="ＭＳ Ｐ明朝" panose="02020600040205080304" pitchFamily="18" charset="-128"/>
                <a:cs typeface="Times New Roman" panose="02020603050405020304" pitchFamily="18" charset="0"/>
              </a:rPr>
              <a:t>分離超平面</a:t>
            </a:r>
            <a:endParaRPr lang="ja-JP" altLang="en-US"/>
          </a:p>
        </p:txBody>
      </p:sp>
      <p:sp>
        <p:nvSpPr>
          <p:cNvPr id="15" name="正方形/長方形 14"/>
          <p:cNvSpPr/>
          <p:nvPr/>
        </p:nvSpPr>
        <p:spPr>
          <a:xfrm>
            <a:off x="6220657" y="5301208"/>
            <a:ext cx="1441420" cy="307777"/>
          </a:xfrm>
          <a:prstGeom prst="rect">
            <a:avLst/>
          </a:prstGeom>
          <a:solidFill>
            <a:schemeClr val="bg1"/>
          </a:solidFill>
        </p:spPr>
        <p:txBody>
          <a:bodyPr wrap="none">
            <a:spAutoFit/>
          </a:bodyPr>
          <a:lstStyle/>
          <a:p>
            <a:r>
              <a:rPr kumimoji="0" lang="ja-JP" altLang="en-US" sz="1400" smtClean="0">
                <a:latin typeface="Times New Roman" panose="02020603050405020304" pitchFamily="18" charset="0"/>
                <a:ea typeface="ＭＳ Ｐ明朝" panose="02020600040205080304" pitchFamily="18" charset="-128"/>
                <a:cs typeface="Times New Roman" panose="02020603050405020304" pitchFamily="18" charset="0"/>
              </a:rPr>
              <a:t>「正」</a:t>
            </a:r>
            <a:r>
              <a:rPr kumimoji="0" lang="ja-JP" altLang="ja-JP" sz="1400" smtClean="0">
                <a:latin typeface="Times New Roman" panose="02020603050405020304" pitchFamily="18" charset="0"/>
                <a:ea typeface="ＭＳ Ｐ明朝" panose="02020600040205080304" pitchFamily="18" charset="-128"/>
                <a:cs typeface="Times New Roman" panose="02020603050405020304" pitchFamily="18" charset="0"/>
              </a:rPr>
              <a:t>分離超平面</a:t>
            </a:r>
            <a:endParaRPr lang="ja-JP" altLang="en-US" sz="1400"/>
          </a:p>
        </p:txBody>
      </p:sp>
      <p:sp>
        <p:nvSpPr>
          <p:cNvPr id="16" name="正方形/長方形 15"/>
          <p:cNvSpPr/>
          <p:nvPr/>
        </p:nvSpPr>
        <p:spPr>
          <a:xfrm>
            <a:off x="3489169" y="5109730"/>
            <a:ext cx="902811" cy="523220"/>
          </a:xfrm>
          <a:prstGeom prst="rect">
            <a:avLst/>
          </a:prstGeom>
          <a:solidFill>
            <a:schemeClr val="bg1"/>
          </a:solidFill>
        </p:spPr>
        <p:txBody>
          <a:bodyPr wrap="none">
            <a:spAutoFit/>
          </a:bodyPr>
          <a:lstStyle/>
          <a:p>
            <a:r>
              <a:rPr kumimoji="0" lang="ja-JP" altLang="en-US" sz="1400" smtClean="0">
                <a:latin typeface="Times New Roman" panose="02020603050405020304" pitchFamily="18" charset="0"/>
                <a:ea typeface="ＭＳ Ｐ明朝" panose="02020600040205080304" pitchFamily="18" charset="-128"/>
                <a:cs typeface="Times New Roman" panose="02020603050405020304" pitchFamily="18" charset="0"/>
              </a:rPr>
              <a:t>「負」</a:t>
            </a:r>
            <a:r>
              <a:rPr kumimoji="0" lang="ja-JP" altLang="ja-JP" sz="1400" smtClean="0">
                <a:latin typeface="Times New Roman" panose="02020603050405020304" pitchFamily="18" charset="0"/>
                <a:ea typeface="ＭＳ Ｐ明朝" panose="02020600040205080304" pitchFamily="18" charset="-128"/>
                <a:cs typeface="Times New Roman" panose="02020603050405020304" pitchFamily="18" charset="0"/>
              </a:rPr>
              <a:t>分離</a:t>
            </a:r>
            <a:endParaRPr kumimoji="0" lang="en-US" altLang="ja-JP" sz="1400" smtClean="0">
              <a:latin typeface="Times New Roman" panose="02020603050405020304" pitchFamily="18" charset="0"/>
              <a:ea typeface="ＭＳ Ｐ明朝" panose="02020600040205080304" pitchFamily="18" charset="-128"/>
              <a:cs typeface="Times New Roman" panose="02020603050405020304" pitchFamily="18" charset="0"/>
            </a:endParaRPr>
          </a:p>
          <a:p>
            <a:r>
              <a:rPr kumimoji="0" lang="ja-JP" altLang="ja-JP" sz="1400" smtClean="0">
                <a:latin typeface="Times New Roman" panose="02020603050405020304" pitchFamily="18" charset="0"/>
                <a:ea typeface="ＭＳ Ｐ明朝" panose="02020600040205080304" pitchFamily="18" charset="-128"/>
                <a:cs typeface="Times New Roman" panose="02020603050405020304" pitchFamily="18" charset="0"/>
              </a:rPr>
              <a:t>超平面</a:t>
            </a:r>
            <a:endParaRPr lang="ja-JP" altLang="en-US" sz="1400"/>
          </a:p>
        </p:txBody>
      </p:sp>
      <p:sp>
        <p:nvSpPr>
          <p:cNvPr id="12" name="正方形/長方形 11"/>
          <p:cNvSpPr/>
          <p:nvPr/>
        </p:nvSpPr>
        <p:spPr>
          <a:xfrm>
            <a:off x="5438960" y="4245729"/>
            <a:ext cx="1760418" cy="369332"/>
          </a:xfrm>
          <a:prstGeom prst="rect">
            <a:avLst/>
          </a:prstGeom>
          <a:solidFill>
            <a:schemeClr val="bg1"/>
          </a:solidFill>
        </p:spPr>
        <p:txBody>
          <a:bodyPr wrap="none">
            <a:spAutoFit/>
          </a:bodyPr>
          <a:lstStyle/>
          <a:p>
            <a:r>
              <a:rPr kumimoji="0" lang="ja-JP" altLang="ja-JP" b="1">
                <a:latin typeface="Times New Roman" panose="02020603050405020304" pitchFamily="18" charset="0"/>
                <a:ea typeface="ＭＳ Ｐ明朝" panose="02020600040205080304" pitchFamily="18" charset="-128"/>
                <a:cs typeface="Times New Roman" panose="02020603050405020304" pitchFamily="18" charset="0"/>
              </a:rPr>
              <a:t>サポートベクトル</a:t>
            </a:r>
            <a:endParaRPr lang="ja-JP" altLang="en-US"/>
          </a:p>
        </p:txBody>
      </p:sp>
      <p:sp>
        <p:nvSpPr>
          <p:cNvPr id="13" name="テキスト ボックス 12"/>
          <p:cNvSpPr txBox="1"/>
          <p:nvPr/>
        </p:nvSpPr>
        <p:spPr>
          <a:xfrm>
            <a:off x="1009700" y="5966300"/>
            <a:ext cx="2101857" cy="646331"/>
          </a:xfrm>
          <a:prstGeom prst="rect">
            <a:avLst/>
          </a:prstGeom>
          <a:solidFill>
            <a:schemeClr val="bg1"/>
          </a:solidFill>
        </p:spPr>
        <p:txBody>
          <a:bodyPr wrap="none" rtlCol="0">
            <a:spAutoFit/>
          </a:bodyPr>
          <a:lstStyle/>
          <a:p>
            <a:r>
              <a:rPr kumimoji="1" lang="ja-JP" altLang="en-US" smtClean="0"/>
              <a:t>分離超平面は</a:t>
            </a:r>
            <a:endParaRPr kumimoji="1" lang="en-US" altLang="ja-JP" smtClean="0"/>
          </a:p>
          <a:p>
            <a:r>
              <a:rPr lang="ja-JP" altLang="en-US"/>
              <a:t>一意</a:t>
            </a:r>
            <a:r>
              <a:rPr lang="ja-JP" altLang="en-US" smtClean="0"/>
              <a:t>には決まらない</a:t>
            </a:r>
            <a:endParaRPr kumimoji="1" lang="ja-JP" altLang="en-US"/>
          </a:p>
        </p:txBody>
      </p:sp>
    </p:spTree>
    <p:extLst>
      <p:ext uri="{BB962C8B-B14F-4D97-AF65-F5344CB8AC3E}">
        <p14:creationId xmlns:p14="http://schemas.microsoft.com/office/powerpoint/2010/main" val="191469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0"/>
            <a:ext cx="8229600" cy="1143000"/>
          </a:xfrm>
        </p:spPr>
        <p:txBody>
          <a:bodyPr/>
          <a:lstStyle/>
          <a:p>
            <a:r>
              <a:rPr kumimoji="1" lang="ja-JP" altLang="en-US" smtClean="0"/>
              <a:t>サポートベクターマシン（続</a:t>
            </a:r>
            <a:r>
              <a:rPr kumimoji="1" lang="en-US" altLang="ja-JP" smtClean="0"/>
              <a:t>)</a:t>
            </a:r>
            <a:endParaRPr kumimoji="1" lang="ja-JP" altLang="en-US"/>
          </a:p>
        </p:txBody>
      </p:sp>
      <p:sp>
        <p:nvSpPr>
          <p:cNvPr id="3" name="コンテンツ プレースホルダー 2"/>
          <p:cNvSpPr>
            <a:spLocks noGrp="1"/>
          </p:cNvSpPr>
          <p:nvPr>
            <p:ph idx="1"/>
          </p:nvPr>
        </p:nvSpPr>
        <p:spPr>
          <a:xfrm>
            <a:off x="263207" y="1082882"/>
            <a:ext cx="8496944" cy="1609312"/>
          </a:xfrm>
        </p:spPr>
        <p:txBody>
          <a:bodyPr>
            <a:normAutofit/>
          </a:bodyPr>
          <a:lstStyle/>
          <a:p>
            <a:pPr marL="0" indent="0">
              <a:buNone/>
            </a:pPr>
            <a:r>
              <a:rPr kumimoji="1" lang="ja-JP" altLang="en-US" sz="2400" smtClean="0"/>
              <a:t>低次元では線形分離できなくとも、高次元に</a:t>
            </a:r>
            <a:r>
              <a:rPr lang="ja-JP" altLang="en-US" sz="2400"/>
              <a:t>データ</a:t>
            </a:r>
            <a:r>
              <a:rPr lang="ja-JP" altLang="en-US" sz="2400" smtClean="0"/>
              <a:t>を写像す</a:t>
            </a:r>
            <a:r>
              <a:rPr lang="ja-JP" altLang="en-US" sz="2400"/>
              <a:t>る</a:t>
            </a:r>
            <a:r>
              <a:rPr kumimoji="1" lang="ja-JP" altLang="en-US" sz="2400" smtClean="0"/>
              <a:t>と、分離可能になることがある</a:t>
            </a:r>
            <a:endParaRPr kumimoji="1" lang="en-US" altLang="ja-JP" sz="2400" smtClean="0"/>
          </a:p>
          <a:p>
            <a:pPr marL="0" indent="0">
              <a:buNone/>
            </a:pPr>
            <a:r>
              <a:rPr lang="ja-JP" altLang="en-US" sz="2400" smtClean="0"/>
              <a:t>ただし高次元では計算量が大きい ⇒</a:t>
            </a:r>
            <a:r>
              <a:rPr lang="ja-JP" altLang="en-US" sz="2400"/>
              <a:t> </a:t>
            </a:r>
            <a:r>
              <a:rPr lang="ja-JP" altLang="en-US" sz="2400" smtClean="0"/>
              <a:t>カーネルトリック</a:t>
            </a:r>
            <a:endParaRPr kumimoji="1" lang="ja-JP" altLang="en-US" sz="2400"/>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41576"/>
            <a:ext cx="6336704" cy="3816424"/>
          </a:xfrm>
          <a:prstGeom prst="rect">
            <a:avLst/>
          </a:prstGeom>
          <a:noFill/>
          <a:ln>
            <a:noFill/>
          </a:ln>
        </p:spPr>
      </p:pic>
      <mc:AlternateContent xmlns:mc="http://schemas.openxmlformats.org/markup-compatibility/2006" xmlns:a14="http://schemas.microsoft.com/office/drawing/2010/main">
        <mc:Choice Requires="a14">
          <p:sp>
            <p:nvSpPr>
              <p:cNvPr id="5" name="テキスト ボックス 4"/>
              <p:cNvSpPr txBox="1"/>
              <p:nvPr/>
            </p:nvSpPr>
            <p:spPr>
              <a:xfrm>
                <a:off x="723779" y="2385860"/>
                <a:ext cx="3709670" cy="612668"/>
              </a:xfrm>
              <a:prstGeom prst="rect">
                <a:avLst/>
              </a:prstGeom>
              <a:noFill/>
            </p:spPr>
            <p:txBody>
              <a:bodyPr wrap="none" rtlCol="0">
                <a:spAutoFit/>
              </a:bodyPr>
              <a:lstStyle/>
              <a:p>
                <a:r>
                  <a:rPr lang="ja-JP" altLang="en-US" sz="1400" smtClean="0"/>
                  <a:t>カーネル関数の例：　ガウシアンカーネル</a:t>
                </a:r>
                <a:r>
                  <a:rPr lang="en-US" altLang="ja-JP" sz="1400" smtClean="0"/>
                  <a:t>(RBF)</a:t>
                </a:r>
              </a:p>
              <a:p>
                <a:r>
                  <a:rPr lang="en-US" altLang="ja-JP" sz="1400" i="1"/>
                  <a:t>k(</a:t>
                </a:r>
                <a14:m>
                  <m:oMath xmlns:m="http://schemas.openxmlformats.org/officeDocument/2006/math">
                    <m:sSup>
                      <m:sSupPr>
                        <m:ctrlPr>
                          <a:rPr lang="ja-JP" altLang="ja-JP" sz="1400" i="1">
                            <a:latin typeface="Cambria Math" panose="02040503050406030204" pitchFamily="18" charset="0"/>
                          </a:rPr>
                        </m:ctrlPr>
                      </m:sSupPr>
                      <m:e>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d>
                              <m:dPr>
                                <m:ctrlPr>
                                  <a:rPr lang="ja-JP" altLang="ja-JP" sz="1400" i="1">
                                    <a:latin typeface="Cambria Math" panose="02040503050406030204" pitchFamily="18" charset="0"/>
                                  </a:rPr>
                                </m:ctrlPr>
                              </m:dPr>
                              <m:e>
                                <m:r>
                                  <a:rPr lang="en-US" altLang="ja-JP" sz="1400" i="1">
                                    <a:latin typeface="Cambria Math" panose="02040503050406030204" pitchFamily="18" charset="0"/>
                                  </a:rPr>
                                  <m:t>𝑖</m:t>
                                </m:r>
                              </m:e>
                            </m:d>
                          </m:sup>
                        </m:sSup>
                        <m:r>
                          <a:rPr lang="en-US" altLang="ja-JP" sz="1400" i="1">
                            <a:latin typeface="Cambria Math" panose="02040503050406030204" pitchFamily="18" charset="0"/>
                          </a:rPr>
                          <m:t>,</m:t>
                        </m:r>
                        <m:r>
                          <a:rPr lang="en-US" altLang="ja-JP" sz="1400" i="1">
                            <a:latin typeface="Cambria Math" panose="02040503050406030204" pitchFamily="18" charset="0"/>
                          </a:rPr>
                          <m:t>𝑥</m:t>
                        </m:r>
                      </m:e>
                      <m:sup>
                        <m:d>
                          <m:dPr>
                            <m:ctrlPr>
                              <a:rPr lang="ja-JP" altLang="ja-JP" sz="1400" i="1">
                                <a:latin typeface="Cambria Math" panose="02040503050406030204" pitchFamily="18" charset="0"/>
                              </a:rPr>
                            </m:ctrlPr>
                          </m:dPr>
                          <m:e>
                            <m:r>
                              <a:rPr lang="en-US" altLang="ja-JP" sz="1400" i="1">
                                <a:latin typeface="Cambria Math" panose="02040503050406030204" pitchFamily="18" charset="0"/>
                              </a:rPr>
                              <m:t>𝑗</m:t>
                            </m:r>
                          </m:e>
                        </m:d>
                      </m:sup>
                    </m:sSup>
                    <m:r>
                      <a:rPr lang="en-US" altLang="ja-JP" sz="1400" i="1">
                        <a:latin typeface="Cambria Math" panose="02040503050406030204" pitchFamily="18" charset="0"/>
                      </a:rPr>
                      <m:t>)=</m:t>
                    </m:r>
                    <m:r>
                      <m:rPr>
                        <m:sty m:val="p"/>
                      </m:rPr>
                      <a:rPr lang="en-US" altLang="ja-JP" sz="1400">
                        <a:latin typeface="Cambria Math" panose="02040503050406030204" pitchFamily="18" charset="0"/>
                      </a:rPr>
                      <m:t>exp</m:t>
                    </m:r>
                    <m:r>
                      <a:rPr lang="en-US" altLang="ja-JP" sz="1400">
                        <a:latin typeface="Cambria Math" panose="02040503050406030204" pitchFamily="18" charset="0"/>
                      </a:rPr>
                      <m:t>(</m:t>
                    </m:r>
                    <m:r>
                      <a:rPr lang="en-US" altLang="ja-JP" sz="1400" i="1">
                        <a:latin typeface="Cambria Math" panose="02040503050406030204" pitchFamily="18" charset="0"/>
                      </a:rPr>
                      <m:t>−</m:t>
                    </m:r>
                    <m:r>
                      <m:rPr>
                        <m:sty m:val="p"/>
                      </m:rPr>
                      <a:rPr lang="ja-JP" altLang="ja-JP" sz="1400">
                        <a:latin typeface="Cambria Math" panose="02040503050406030204" pitchFamily="18" charset="0"/>
                      </a:rPr>
                      <m:t>γ</m:t>
                    </m:r>
                    <m:sSup>
                      <m:sSupPr>
                        <m:ctrlPr>
                          <a:rPr lang="ja-JP" altLang="ja-JP" sz="1400" i="1">
                            <a:latin typeface="Cambria Math" panose="02040503050406030204" pitchFamily="18" charset="0"/>
                          </a:rPr>
                        </m:ctrlPr>
                      </m:sSupPr>
                      <m:e>
                        <m:d>
                          <m:dPr>
                            <m:begChr m:val="‖"/>
                            <m:endChr m:val="‖"/>
                            <m:ctrlPr>
                              <a:rPr lang="ja-JP" altLang="ja-JP" sz="1400" i="1">
                                <a:latin typeface="Cambria Math" panose="02040503050406030204" pitchFamily="18" charset="0"/>
                              </a:rPr>
                            </m:ctrlPr>
                          </m:dPr>
                          <m:e>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𝑖</m:t>
                                </m:r>
                                <m:r>
                                  <a:rPr lang="en-US" altLang="ja-JP" sz="1400" i="1">
                                    <a:latin typeface="Cambria Math" panose="02040503050406030204" pitchFamily="18" charset="0"/>
                                  </a:rPr>
                                  <m:t>)</m:t>
                                </m:r>
                              </m:sup>
                            </m:sSup>
                            <m:r>
                              <a:rPr lang="en-US" altLang="ja-JP" sz="1400" i="1">
                                <a:latin typeface="Cambria Math" panose="02040503050406030204" pitchFamily="18" charset="0"/>
                              </a:rPr>
                              <m:t>−</m:t>
                            </m:r>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𝑗</m:t>
                                </m:r>
                                <m:r>
                                  <a:rPr lang="en-US" altLang="ja-JP" sz="1400" i="1">
                                    <a:latin typeface="Cambria Math" panose="02040503050406030204" pitchFamily="18" charset="0"/>
                                  </a:rPr>
                                  <m:t>)</m:t>
                                </m:r>
                              </m:sup>
                            </m:sSup>
                          </m:e>
                        </m:d>
                      </m:e>
                      <m:sup>
                        <m:r>
                          <a:rPr lang="en-US" altLang="ja-JP" sz="1400" i="1">
                            <a:latin typeface="Cambria Math" panose="02040503050406030204" pitchFamily="18" charset="0"/>
                          </a:rPr>
                          <m:t>2</m:t>
                        </m:r>
                      </m:sup>
                    </m:sSup>
                    <m:r>
                      <a:rPr lang="en-US" altLang="ja-JP" sz="1400">
                        <a:latin typeface="Cambria Math" panose="02040503050406030204" pitchFamily="18" charset="0"/>
                      </a:rPr>
                      <m:t>)</m:t>
                    </m:r>
                  </m:oMath>
                </a14:m>
                <a:endParaRPr lang="ja-JP" altLang="ja-JP" sz="140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23779" y="2385860"/>
                <a:ext cx="3709670" cy="612668"/>
              </a:xfrm>
              <a:prstGeom prst="rect">
                <a:avLst/>
              </a:prstGeom>
              <a:blipFill rotWithShape="0">
                <a:blip r:embed="rId3"/>
                <a:stretch>
                  <a:fillRect l="-493" t="-2970" b="-79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4894021" y="2225882"/>
                <a:ext cx="3794821" cy="663002"/>
              </a:xfrm>
              <a:prstGeom prst="rect">
                <a:avLst/>
              </a:prstGeom>
            </p:spPr>
            <p:txBody>
              <a:bodyPr wrap="none">
                <a:spAutoFit/>
              </a:bodyPr>
              <a:lstStyle/>
              <a:p>
                <a:r>
                  <a:rPr lang="ja-JP" altLang="ja-JP" sz="1400"/>
                  <a:t>内積</a:t>
                </a:r>
                <a14:m>
                  <m:oMath xmlns:m="http://schemas.openxmlformats.org/officeDocument/2006/math">
                    <m:sSup>
                      <m:sSupPr>
                        <m:ctrlPr>
                          <a:rPr lang="ja-JP" altLang="ja-JP" sz="1400" i="1">
                            <a:latin typeface="Cambria Math" panose="02040503050406030204" pitchFamily="18" charset="0"/>
                          </a:rPr>
                        </m:ctrlPr>
                      </m:sSupPr>
                      <m:e>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𝑖</m:t>
                            </m:r>
                            <m:r>
                              <a:rPr lang="en-US" altLang="ja-JP" sz="1400" i="1">
                                <a:latin typeface="Cambria Math" panose="02040503050406030204" pitchFamily="18" charset="0"/>
                              </a:rPr>
                              <m:t>)</m:t>
                            </m:r>
                          </m:sup>
                        </m:sSup>
                      </m:e>
                      <m:sup>
                        <m:r>
                          <a:rPr lang="en-US" altLang="ja-JP" sz="1400" i="1">
                            <a:latin typeface="Cambria Math" panose="02040503050406030204" pitchFamily="18" charset="0"/>
                          </a:rPr>
                          <m:t>𝑇</m:t>
                        </m:r>
                      </m:sup>
                    </m:sSup>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𝑗</m:t>
                        </m:r>
                        <m:r>
                          <a:rPr lang="en-US" altLang="ja-JP" sz="1400" i="1">
                            <a:latin typeface="Cambria Math" panose="02040503050406030204" pitchFamily="18" charset="0"/>
                          </a:rPr>
                          <m:t>)</m:t>
                        </m:r>
                      </m:sup>
                    </m:sSup>
                  </m:oMath>
                </a14:m>
                <a:r>
                  <a:rPr lang="en-US" altLang="ja-JP" sz="1400"/>
                  <a:t> </a:t>
                </a:r>
                <a:r>
                  <a:rPr lang="ja-JP" altLang="ja-JP" sz="1400"/>
                  <a:t>を </a:t>
                </a:r>
                <a14:m>
                  <m:oMath xmlns:m="http://schemas.openxmlformats.org/officeDocument/2006/math">
                    <m:sSup>
                      <m:sSupPr>
                        <m:ctrlPr>
                          <a:rPr lang="ja-JP" altLang="ja-JP" sz="1400" i="1">
                            <a:latin typeface="Cambria Math" panose="02040503050406030204" pitchFamily="18" charset="0"/>
                          </a:rPr>
                        </m:ctrlPr>
                      </m:sSupPr>
                      <m:e>
                        <m:r>
                          <m:rPr>
                            <m:sty m:val="p"/>
                          </m:rPr>
                          <a:rPr lang="ja-JP" altLang="ja-JP" sz="1400">
                            <a:latin typeface="Cambria Math" panose="02040503050406030204" pitchFamily="18" charset="0"/>
                          </a:rPr>
                          <m:t>φ</m:t>
                        </m:r>
                        <m:d>
                          <m:dPr>
                            <m:ctrlPr>
                              <a:rPr lang="ja-JP" altLang="ja-JP" sz="1400" i="1">
                                <a:latin typeface="Cambria Math" panose="02040503050406030204" pitchFamily="18" charset="0"/>
                              </a:rPr>
                            </m:ctrlPr>
                          </m:dPr>
                          <m:e>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d>
                                  <m:dPr>
                                    <m:ctrlPr>
                                      <a:rPr lang="ja-JP" altLang="ja-JP" sz="1400" i="1">
                                        <a:latin typeface="Cambria Math" panose="02040503050406030204" pitchFamily="18" charset="0"/>
                                      </a:rPr>
                                    </m:ctrlPr>
                                  </m:dPr>
                                  <m:e>
                                    <m:r>
                                      <a:rPr lang="en-US" altLang="ja-JP" sz="1400" i="1">
                                        <a:latin typeface="Cambria Math" panose="02040503050406030204" pitchFamily="18" charset="0"/>
                                      </a:rPr>
                                      <m:t>𝑖</m:t>
                                    </m:r>
                                  </m:e>
                                </m:d>
                              </m:sup>
                            </m:sSup>
                          </m:e>
                        </m:d>
                      </m:e>
                      <m:sup>
                        <m:r>
                          <a:rPr lang="en-US" altLang="ja-JP" sz="1400" i="1">
                            <a:latin typeface="Cambria Math" panose="02040503050406030204" pitchFamily="18" charset="0"/>
                          </a:rPr>
                          <m:t>𝑇</m:t>
                        </m:r>
                      </m:sup>
                    </m:sSup>
                    <m:r>
                      <m:rPr>
                        <m:sty m:val="p"/>
                      </m:rPr>
                      <a:rPr lang="ja-JP" altLang="ja-JP" sz="1400">
                        <a:latin typeface="Cambria Math" panose="02040503050406030204" pitchFamily="18" charset="0"/>
                      </a:rPr>
                      <m:t>φ</m:t>
                    </m:r>
                    <m:d>
                      <m:dPr>
                        <m:ctrlPr>
                          <a:rPr lang="ja-JP" altLang="ja-JP" sz="1400" i="1">
                            <a:latin typeface="Cambria Math" panose="02040503050406030204" pitchFamily="18" charset="0"/>
                          </a:rPr>
                        </m:ctrlPr>
                      </m:dPr>
                      <m:e>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d>
                              <m:dPr>
                                <m:ctrlPr>
                                  <a:rPr lang="ja-JP" altLang="ja-JP" sz="1400" i="1">
                                    <a:latin typeface="Cambria Math" panose="02040503050406030204" pitchFamily="18" charset="0"/>
                                  </a:rPr>
                                </m:ctrlPr>
                              </m:dPr>
                              <m:e>
                                <m:r>
                                  <a:rPr lang="en-US" altLang="ja-JP" sz="1400" i="1">
                                    <a:latin typeface="Cambria Math" panose="02040503050406030204" pitchFamily="18" charset="0"/>
                                  </a:rPr>
                                  <m:t>𝑗</m:t>
                                </m:r>
                              </m:e>
                            </m:d>
                          </m:sup>
                        </m:sSup>
                      </m:e>
                    </m:d>
                  </m:oMath>
                </a14:m>
                <a:r>
                  <a:rPr lang="ja-JP" altLang="ja-JP" sz="1400"/>
                  <a:t>で</a:t>
                </a:r>
                <a:r>
                  <a:rPr lang="ja-JP" altLang="ja-JP" sz="1400" smtClean="0"/>
                  <a:t>変換</a:t>
                </a:r>
                <a:endParaRPr lang="en-US" altLang="ja-JP" sz="1400" smtClean="0"/>
              </a:p>
              <a:p>
                <a:r>
                  <a:rPr lang="ja-JP" altLang="ja-JP" sz="1400"/>
                  <a:t>カーネル関数 </a:t>
                </a:r>
                <a:r>
                  <a:rPr lang="en-US" altLang="ja-JP" sz="1400" i="1"/>
                  <a:t>k</a:t>
                </a:r>
                <a:r>
                  <a:rPr lang="en-US" altLang="ja-JP" sz="1400" b="1"/>
                  <a:t> :  </a:t>
                </a:r>
                <a:r>
                  <a:rPr lang="en-US" altLang="ja-JP" sz="1400" i="1"/>
                  <a:t>k(</a:t>
                </a:r>
                <a14:m>
                  <m:oMath xmlns:m="http://schemas.openxmlformats.org/officeDocument/2006/math">
                    <m:sSup>
                      <m:sSupPr>
                        <m:ctrlPr>
                          <a:rPr lang="ja-JP" altLang="ja-JP" sz="1400" i="1">
                            <a:latin typeface="Cambria Math" panose="02040503050406030204" pitchFamily="18" charset="0"/>
                          </a:rPr>
                        </m:ctrlPr>
                      </m:sSupPr>
                      <m:e>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𝑖</m:t>
                            </m:r>
                            <m:r>
                              <a:rPr lang="en-US" altLang="ja-JP" sz="1400" i="1">
                                <a:latin typeface="Cambria Math" panose="02040503050406030204" pitchFamily="18" charset="0"/>
                              </a:rPr>
                              <m:t>)</m:t>
                            </m:r>
                          </m:sup>
                        </m:sSup>
                        <m:r>
                          <a:rPr lang="en-US" altLang="ja-JP" sz="1400" i="1">
                            <a:latin typeface="Cambria Math" panose="02040503050406030204" pitchFamily="18" charset="0"/>
                          </a:rPr>
                          <m:t>,</m:t>
                        </m:r>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𝑗</m:t>
                        </m:r>
                        <m:r>
                          <a:rPr lang="en-US" altLang="ja-JP" sz="1400" i="1">
                            <a:latin typeface="Cambria Math" panose="02040503050406030204" pitchFamily="18" charset="0"/>
                          </a:rPr>
                          <m:t>)</m:t>
                        </m:r>
                      </m:sup>
                    </m:sSup>
                    <m:r>
                      <a:rPr lang="en-US" altLang="ja-JP" sz="1400" i="1">
                        <a:latin typeface="Cambria Math" panose="02040503050406030204" pitchFamily="18" charset="0"/>
                      </a:rPr>
                      <m:t>)=</m:t>
                    </m:r>
                    <m:r>
                      <a:rPr lang="en-US" altLang="ja-JP" sz="1400">
                        <a:latin typeface="Cambria Math" panose="02040503050406030204" pitchFamily="18" charset="0"/>
                      </a:rPr>
                      <m:t> </m:t>
                    </m:r>
                    <m:sSup>
                      <m:sSupPr>
                        <m:ctrlPr>
                          <a:rPr lang="ja-JP" altLang="ja-JP" sz="1400" i="1">
                            <a:latin typeface="Cambria Math" panose="02040503050406030204" pitchFamily="18" charset="0"/>
                          </a:rPr>
                        </m:ctrlPr>
                      </m:sSupPr>
                      <m:e>
                        <m:r>
                          <m:rPr>
                            <m:sty m:val="p"/>
                          </m:rPr>
                          <a:rPr lang="en-US" altLang="ja-JP" sz="1400">
                            <a:latin typeface="Cambria Math" panose="02040503050406030204" pitchFamily="18" charset="0"/>
                          </a:rPr>
                          <m:t>φ</m:t>
                        </m:r>
                        <m:r>
                          <a:rPr lang="en-US" altLang="ja-JP" sz="1400">
                            <a:latin typeface="Cambria Math" panose="02040503050406030204" pitchFamily="18" charset="0"/>
                          </a:rPr>
                          <m:t>(</m:t>
                        </m:r>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𝑖</m:t>
                            </m:r>
                            <m:r>
                              <a:rPr lang="en-US" altLang="ja-JP" sz="1400" i="1">
                                <a:latin typeface="Cambria Math" panose="02040503050406030204" pitchFamily="18" charset="0"/>
                              </a:rPr>
                              <m:t>)</m:t>
                            </m:r>
                          </m:sup>
                        </m:sSup>
                        <m:r>
                          <a:rPr lang="en-US" altLang="ja-JP" sz="1400">
                            <a:latin typeface="Cambria Math" panose="02040503050406030204" pitchFamily="18" charset="0"/>
                          </a:rPr>
                          <m:t>)</m:t>
                        </m:r>
                      </m:e>
                      <m:sup>
                        <m:r>
                          <a:rPr lang="en-US" altLang="ja-JP" sz="1400" i="1">
                            <a:latin typeface="Cambria Math" panose="02040503050406030204" pitchFamily="18" charset="0"/>
                          </a:rPr>
                          <m:t>𝑇</m:t>
                        </m:r>
                      </m:sup>
                    </m:sSup>
                    <m:r>
                      <m:rPr>
                        <m:sty m:val="p"/>
                      </m:rPr>
                      <a:rPr lang="en-US" altLang="ja-JP" sz="1400">
                        <a:latin typeface="Cambria Math" panose="02040503050406030204" pitchFamily="18" charset="0"/>
                      </a:rPr>
                      <m:t>φ</m:t>
                    </m:r>
                    <m:r>
                      <a:rPr lang="en-US" altLang="ja-JP" sz="1400">
                        <a:latin typeface="Cambria Math" panose="02040503050406030204" pitchFamily="18" charset="0"/>
                      </a:rPr>
                      <m:t>(</m:t>
                    </m:r>
                    <m:sSup>
                      <m:sSupPr>
                        <m:ctrlPr>
                          <a:rPr lang="ja-JP" altLang="ja-JP" sz="1400" i="1">
                            <a:latin typeface="Cambria Math" panose="02040503050406030204" pitchFamily="18" charset="0"/>
                          </a:rPr>
                        </m:ctrlPr>
                      </m:sSupPr>
                      <m:e>
                        <m:r>
                          <a:rPr lang="en-US" altLang="ja-JP" sz="1400" i="1">
                            <a:latin typeface="Cambria Math" panose="02040503050406030204" pitchFamily="18" charset="0"/>
                          </a:rPr>
                          <m:t>𝑥</m:t>
                        </m:r>
                      </m:e>
                      <m:sup>
                        <m:r>
                          <a:rPr lang="en-US" altLang="ja-JP" sz="1400" i="1">
                            <a:latin typeface="Cambria Math" panose="02040503050406030204" pitchFamily="18" charset="0"/>
                          </a:rPr>
                          <m:t>(</m:t>
                        </m:r>
                        <m:r>
                          <a:rPr lang="en-US" altLang="ja-JP" sz="1400" i="1">
                            <a:latin typeface="Cambria Math" panose="02040503050406030204" pitchFamily="18" charset="0"/>
                          </a:rPr>
                          <m:t>𝑗</m:t>
                        </m:r>
                        <m:r>
                          <a:rPr lang="en-US" altLang="ja-JP" sz="1400" i="1">
                            <a:latin typeface="Cambria Math" panose="02040503050406030204" pitchFamily="18" charset="0"/>
                          </a:rPr>
                          <m:t>)</m:t>
                        </m:r>
                      </m:sup>
                    </m:sSup>
                    <m:r>
                      <a:rPr lang="en-US" altLang="ja-JP" sz="1400">
                        <a:latin typeface="Cambria Math" panose="02040503050406030204" pitchFamily="18" charset="0"/>
                      </a:rPr>
                      <m:t>)</m:t>
                    </m:r>
                  </m:oMath>
                </a14:m>
                <a:endParaRPr lang="ja-JP" altLang="en-US" sz="1400"/>
              </a:p>
            </p:txBody>
          </p:sp>
        </mc:Choice>
        <mc:Fallback xmlns="">
          <p:sp>
            <p:nvSpPr>
              <p:cNvPr id="7" name="正方形/長方形 6"/>
              <p:cNvSpPr>
                <a:spLocks noRot="1" noChangeAspect="1" noMove="1" noResize="1" noEditPoints="1" noAdjustHandles="1" noChangeArrowheads="1" noChangeShapeType="1" noTextEdit="1"/>
              </p:cNvSpPr>
              <p:nvPr/>
            </p:nvSpPr>
            <p:spPr>
              <a:xfrm>
                <a:off x="4894021" y="2225882"/>
                <a:ext cx="3794821" cy="663002"/>
              </a:xfrm>
              <a:prstGeom prst="rect">
                <a:avLst/>
              </a:prstGeom>
              <a:blipFill rotWithShape="0">
                <a:blip r:embed="rId4"/>
                <a:stretch>
                  <a:fillRect l="-482" b="-9174"/>
                </a:stretch>
              </a:blipFill>
            </p:spPr>
            <p:txBody>
              <a:bodyPr/>
              <a:lstStyle/>
              <a:p>
                <a:r>
                  <a:rPr lang="ja-JP" altLang="en-US">
                    <a:noFill/>
                  </a:rPr>
                  <a:t> </a:t>
                </a:r>
              </a:p>
            </p:txBody>
          </p:sp>
        </mc:Fallback>
      </mc:AlternateContent>
      <p:sp>
        <p:nvSpPr>
          <p:cNvPr id="8" name="テキスト ボックス 7"/>
          <p:cNvSpPr txBox="1"/>
          <p:nvPr/>
        </p:nvSpPr>
        <p:spPr>
          <a:xfrm>
            <a:off x="518864" y="5085184"/>
            <a:ext cx="3409908" cy="1200329"/>
          </a:xfrm>
          <a:prstGeom prst="rect">
            <a:avLst/>
          </a:prstGeom>
          <a:noFill/>
          <a:ln>
            <a:solidFill>
              <a:srgbClr val="00B050"/>
            </a:solidFill>
          </a:ln>
        </p:spPr>
        <p:txBody>
          <a:bodyPr wrap="none" rtlCol="0">
            <a:spAutoFit/>
          </a:bodyPr>
          <a:lstStyle/>
          <a:p>
            <a:r>
              <a:rPr kumimoji="1" lang="en-US" altLang="ja-JP" smtClean="0"/>
              <a:t>2</a:t>
            </a:r>
            <a:r>
              <a:rPr kumimoji="1" lang="ja-JP" altLang="en-US" smtClean="0"/>
              <a:t>次元では線形分離不能でも</a:t>
            </a:r>
            <a:endParaRPr kumimoji="1" lang="en-US" altLang="ja-JP" smtClean="0"/>
          </a:p>
          <a:p>
            <a:r>
              <a:rPr lang="ja-JP" altLang="en-US" smtClean="0"/>
              <a:t>３次元にすると分離超平面が存在</a:t>
            </a:r>
            <a:endParaRPr lang="en-US" altLang="ja-JP" smtClean="0"/>
          </a:p>
          <a:p>
            <a:r>
              <a:rPr kumimoji="1" lang="ja-JP" altLang="en-US" smtClean="0"/>
              <a:t>する例</a:t>
            </a:r>
            <a:endParaRPr kumimoji="1" lang="en-US" altLang="ja-JP" smtClean="0"/>
          </a:p>
          <a:p>
            <a:r>
              <a:rPr lang="ja-JP" altLang="en-US" smtClean="0"/>
              <a:t>その超平面を図示すると右図</a:t>
            </a:r>
            <a:endParaRPr kumimoji="1" lang="ja-JP" altLang="en-US"/>
          </a:p>
        </p:txBody>
      </p:sp>
    </p:spTree>
    <p:extLst>
      <p:ext uri="{BB962C8B-B14F-4D97-AF65-F5344CB8AC3E}">
        <p14:creationId xmlns:p14="http://schemas.microsoft.com/office/powerpoint/2010/main" val="31038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0032"/>
            <a:ext cx="8229600" cy="1143000"/>
          </a:xfrm>
          <a:solidFill>
            <a:schemeClr val="bg1">
              <a:alpha val="54000"/>
            </a:schemeClr>
          </a:solidFill>
        </p:spPr>
        <p:txBody>
          <a:bodyPr>
            <a:normAutofit/>
          </a:bodyPr>
          <a:lstStyle/>
          <a:p>
            <a:r>
              <a:rPr kumimoji="1" lang="en-US" altLang="ja-JP" dirty="0" smtClean="0"/>
              <a:t>STORY </a:t>
            </a:r>
            <a:r>
              <a:rPr lang="ja-JP" altLang="en-US" dirty="0" smtClean="0"/>
              <a:t>学習と認識</a:t>
            </a:r>
            <a:r>
              <a:rPr lang="ja-JP" altLang="en-US" sz="5400" dirty="0" smtClean="0"/>
              <a:t>（</a:t>
            </a:r>
            <a:r>
              <a:rPr lang="en-US" altLang="ja-JP" sz="5400" dirty="0" smtClean="0"/>
              <a:t>2</a:t>
            </a:r>
            <a:r>
              <a:rPr lang="ja-JP" altLang="en-US" sz="5400" dirty="0" smtClean="0"/>
              <a:t>）</a:t>
            </a:r>
            <a:endParaRPr kumimoji="1" lang="ja-JP" altLang="en-US" dirty="0"/>
          </a:p>
        </p:txBody>
      </p:sp>
      <p:sp>
        <p:nvSpPr>
          <p:cNvPr id="3" name="コンテンツ プレースホルダー 2"/>
          <p:cNvSpPr>
            <a:spLocks noGrp="1"/>
          </p:cNvSpPr>
          <p:nvPr>
            <p:ph idx="1"/>
          </p:nvPr>
        </p:nvSpPr>
        <p:spPr>
          <a:xfrm>
            <a:off x="457200" y="1431424"/>
            <a:ext cx="8229600" cy="5426576"/>
          </a:xfrm>
        </p:spPr>
        <p:txBody>
          <a:bodyPr>
            <a:normAutofit fontScale="92500" lnSpcReduction="20000"/>
          </a:bodyPr>
          <a:lstStyle/>
          <a:p>
            <a:r>
              <a:rPr lang="ja-JP" altLang="en-US" dirty="0"/>
              <a:t>ホイールダック２号はクラスタリングによって，目で見た物体を</a:t>
            </a:r>
            <a:r>
              <a:rPr lang="ja-JP" altLang="en-US" dirty="0" smtClean="0"/>
              <a:t>いくつか</a:t>
            </a:r>
            <a:r>
              <a:rPr lang="ja-JP" altLang="en-US" dirty="0"/>
              <a:t>のグループに分けることに成功した．これで，新しい物体を見たとき</a:t>
            </a:r>
            <a:r>
              <a:rPr lang="ja-JP" altLang="en-US" dirty="0" smtClean="0"/>
              <a:t>にも</a:t>
            </a:r>
            <a:r>
              <a:rPr lang="ja-JP" altLang="en-US" dirty="0"/>
              <a:t>その物体がどのグループに属するかがわかるだろう．そうすれば，</a:t>
            </a:r>
            <a:r>
              <a:rPr lang="ja-JP" altLang="en-US" dirty="0" smtClean="0"/>
              <a:t>ホイールダック</a:t>
            </a:r>
            <a:r>
              <a:rPr lang="ja-JP" altLang="en-US" dirty="0"/>
              <a:t>２号は目の前にあるものが何かわかるに違いない．例えば，</a:t>
            </a:r>
            <a:r>
              <a:rPr lang="ja-JP" altLang="en-US" dirty="0" smtClean="0"/>
              <a:t>目の</a:t>
            </a:r>
            <a:r>
              <a:rPr lang="ja-JP" altLang="en-US" dirty="0"/>
              <a:t>前の対象が宝箱なのかゴールなのかがわかるに違いない．</a:t>
            </a:r>
          </a:p>
          <a:p>
            <a:r>
              <a:rPr lang="ja-JP" altLang="en-US" dirty="0" smtClean="0"/>
              <a:t>しかし</a:t>
            </a:r>
            <a:r>
              <a:rPr lang="ja-JP" altLang="en-US" dirty="0"/>
              <a:t>，ホイールダック２号は宝箱を五つほど開けたところで</a:t>
            </a:r>
            <a:r>
              <a:rPr lang="ja-JP" altLang="en-US" dirty="0" smtClean="0"/>
              <a:t>気づいた</a:t>
            </a:r>
            <a:r>
              <a:rPr lang="ja-JP" altLang="en-US" dirty="0"/>
              <a:t>．「どうやら，宝箱には財宝が入っているものと，罠が入っているもの</a:t>
            </a:r>
            <a:r>
              <a:rPr lang="ja-JP" altLang="en-US" dirty="0" smtClean="0"/>
              <a:t>がある</a:t>
            </a:r>
            <a:r>
              <a:rPr lang="ja-JP" altLang="en-US" dirty="0"/>
              <a:t>らしい．」その２種類はどうも宝箱の見た目が少し違うようなのだが</a:t>
            </a:r>
            <a:r>
              <a:rPr lang="ja-JP" altLang="en-US" dirty="0" smtClean="0"/>
              <a:t>，他</a:t>
            </a:r>
            <a:r>
              <a:rPr lang="ja-JP" altLang="en-US" dirty="0"/>
              <a:t>のゴールや普通の道に比べると，よく似ていたために，教師なし</a:t>
            </a:r>
            <a:r>
              <a:rPr lang="ja-JP" altLang="en-US" dirty="0" smtClean="0"/>
              <a:t>学習の</a:t>
            </a:r>
            <a:r>
              <a:rPr lang="ja-JP" altLang="en-US" dirty="0"/>
              <a:t>クラスタリングの結果としては，同じクラスタになっていた．</a:t>
            </a:r>
          </a:p>
          <a:p>
            <a:r>
              <a:rPr lang="ja-JP" altLang="en-US" dirty="0" smtClean="0"/>
              <a:t>これ</a:t>
            </a:r>
            <a:r>
              <a:rPr lang="ja-JP" altLang="en-US" dirty="0"/>
              <a:t>ではホイールダック２号にとっては区別がつかない．しかし，</a:t>
            </a:r>
            <a:r>
              <a:rPr lang="ja-JP" altLang="en-US" dirty="0" smtClean="0"/>
              <a:t>この「</a:t>
            </a:r>
            <a:r>
              <a:rPr lang="ja-JP" altLang="en-US" dirty="0"/>
              <a:t>財宝が入っていた」宝箱の画像と「罠が入っていた」宝箱の画像を</a:t>
            </a:r>
            <a:r>
              <a:rPr lang="ja-JP" altLang="en-US" dirty="0" smtClean="0"/>
              <a:t>集めれば</a:t>
            </a:r>
            <a:r>
              <a:rPr lang="ja-JP" altLang="en-US" dirty="0"/>
              <a:t>，その違いを学習することができるのではないだろうか．</a:t>
            </a:r>
            <a:endParaRPr kumimoji="1" lang="ja-JP" altLang="en-US" dirty="0"/>
          </a:p>
        </p:txBody>
      </p:sp>
    </p:spTree>
    <p:extLst>
      <p:ext uri="{BB962C8B-B14F-4D97-AF65-F5344CB8AC3E}">
        <p14:creationId xmlns:p14="http://schemas.microsoft.com/office/powerpoint/2010/main" val="846450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044740"/>
            <a:ext cx="6120680" cy="384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451054"/>
            <a:ext cx="8229600" cy="1143000"/>
          </a:xfrm>
        </p:spPr>
        <p:txBody>
          <a:bodyPr/>
          <a:lstStyle/>
          <a:p>
            <a:r>
              <a:rPr kumimoji="1" lang="en-US" altLang="ja-JP" dirty="0" smtClean="0"/>
              <a:t>11.4.3 </a:t>
            </a:r>
            <a:r>
              <a:rPr kumimoji="1" lang="ja-JP" altLang="en-US" dirty="0" smtClean="0"/>
              <a:t>ナイーブベイズモデル</a:t>
            </a:r>
            <a:endParaRPr kumimoji="1" lang="ja-JP" altLang="en-US" dirty="0"/>
          </a:p>
        </p:txBody>
      </p:sp>
      <p:sp>
        <p:nvSpPr>
          <p:cNvPr id="3" name="コンテンツ プレースホルダー 2"/>
          <p:cNvSpPr>
            <a:spLocks noGrp="1"/>
          </p:cNvSpPr>
          <p:nvPr>
            <p:ph idx="1"/>
          </p:nvPr>
        </p:nvSpPr>
        <p:spPr>
          <a:xfrm>
            <a:off x="455499" y="1700808"/>
            <a:ext cx="8229600" cy="4389120"/>
          </a:xfrm>
        </p:spPr>
        <p:txBody>
          <a:bodyPr/>
          <a:lstStyle/>
          <a:p>
            <a:r>
              <a:rPr lang="ja-JP" altLang="en-US" b="1" dirty="0"/>
              <a:t>ナイーブベイズモデル</a:t>
            </a:r>
            <a:r>
              <a:rPr lang="en-US" altLang="ja-JP" dirty="0"/>
              <a:t>(naive Bayes model) </a:t>
            </a:r>
            <a:r>
              <a:rPr lang="ja-JP" altLang="en-US" dirty="0"/>
              <a:t>は生成モデルに基づき分類</a:t>
            </a:r>
            <a:r>
              <a:rPr lang="ja-JP" altLang="en-US" dirty="0" smtClean="0"/>
              <a:t>を行う</a:t>
            </a:r>
            <a:r>
              <a:rPr lang="ja-JP" altLang="en-US" dirty="0"/>
              <a:t>ために用いられる最も単純なモデルの一つである．</a:t>
            </a:r>
            <a:endParaRPr kumimoji="1" lang="ja-JP" altLang="en-US" dirty="0"/>
          </a:p>
        </p:txBody>
      </p:sp>
      <p:sp>
        <p:nvSpPr>
          <p:cNvPr id="4" name="角丸四角形 3"/>
          <p:cNvSpPr/>
          <p:nvPr/>
        </p:nvSpPr>
        <p:spPr>
          <a:xfrm>
            <a:off x="6811268" y="2852936"/>
            <a:ext cx="2232248" cy="648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生成モデル</a:t>
            </a:r>
            <a:endParaRPr kumimoji="1" lang="ja-JP" altLang="en-US" dirty="0"/>
          </a:p>
        </p:txBody>
      </p:sp>
      <p:sp>
        <p:nvSpPr>
          <p:cNvPr id="5" name="テキスト ボックス 4"/>
          <p:cNvSpPr txBox="1"/>
          <p:nvPr/>
        </p:nvSpPr>
        <p:spPr>
          <a:xfrm>
            <a:off x="2571581" y="3059668"/>
            <a:ext cx="2730235" cy="369332"/>
          </a:xfrm>
          <a:prstGeom prst="rect">
            <a:avLst/>
          </a:prstGeom>
          <a:noFill/>
        </p:spPr>
        <p:txBody>
          <a:bodyPr wrap="none" rtlCol="0">
            <a:spAutoFit/>
          </a:bodyPr>
          <a:lstStyle/>
          <a:p>
            <a:r>
              <a:rPr kumimoji="1" lang="ja-JP" altLang="en-US" smtClean="0"/>
              <a:t>スパムかどうかの事前確率</a:t>
            </a:r>
            <a:endParaRPr kumimoji="1" lang="ja-JP" altLang="en-US"/>
          </a:p>
        </p:txBody>
      </p:sp>
      <p:sp>
        <p:nvSpPr>
          <p:cNvPr id="7" name="テキスト ボックス 6"/>
          <p:cNvSpPr txBox="1"/>
          <p:nvPr/>
        </p:nvSpPr>
        <p:spPr>
          <a:xfrm>
            <a:off x="2339752" y="6104856"/>
            <a:ext cx="2864887" cy="369332"/>
          </a:xfrm>
          <a:prstGeom prst="rect">
            <a:avLst/>
          </a:prstGeom>
          <a:noFill/>
        </p:spPr>
        <p:txBody>
          <a:bodyPr wrap="none" rtlCol="0">
            <a:spAutoFit/>
          </a:bodyPr>
          <a:lstStyle/>
          <a:p>
            <a:r>
              <a:rPr kumimoji="1" lang="ja-JP" altLang="en-US" smtClean="0"/>
              <a:t>単語の生起についての確率</a:t>
            </a:r>
            <a:endParaRPr kumimoji="1" lang="ja-JP" altLang="en-US"/>
          </a:p>
        </p:txBody>
      </p:sp>
    </p:spTree>
    <p:extLst>
      <p:ext uri="{BB962C8B-B14F-4D97-AF65-F5344CB8AC3E}">
        <p14:creationId xmlns:p14="http://schemas.microsoft.com/office/powerpoint/2010/main" val="926797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08" y="1990680"/>
            <a:ext cx="4759048" cy="204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44624"/>
            <a:ext cx="5373893" cy="1143000"/>
          </a:xfrm>
          <a:solidFill>
            <a:schemeClr val="bg1">
              <a:alpha val="62000"/>
            </a:schemeClr>
          </a:solidFill>
        </p:spPr>
        <p:txBody>
          <a:bodyPr>
            <a:noAutofit/>
          </a:bodyPr>
          <a:lstStyle/>
          <a:p>
            <a:r>
              <a:rPr kumimoji="1" lang="ja-JP" altLang="en-US" sz="4000" dirty="0" smtClean="0"/>
              <a:t>スパムメールの</a:t>
            </a:r>
            <a:r>
              <a:rPr kumimoji="1" lang="en-US" altLang="ja-JP" sz="4000" dirty="0" smtClean="0"/>
              <a:t/>
            </a:r>
            <a:br>
              <a:rPr kumimoji="1" lang="en-US" altLang="ja-JP" sz="4000" dirty="0" smtClean="0"/>
            </a:br>
            <a:r>
              <a:rPr kumimoji="1" lang="ja-JP" altLang="en-US" sz="4000" dirty="0" smtClean="0"/>
              <a:t>ナイーブベイズフィルタ</a:t>
            </a:r>
            <a:endParaRPr kumimoji="1" lang="ja-JP" altLang="en-US" sz="4000" dirty="0"/>
          </a:p>
        </p:txBody>
      </p:sp>
      <p:sp>
        <p:nvSpPr>
          <p:cNvPr id="3" name="コンテンツ プレースホルダー 2"/>
          <p:cNvSpPr>
            <a:spLocks noGrp="1"/>
          </p:cNvSpPr>
          <p:nvPr>
            <p:ph idx="1"/>
          </p:nvPr>
        </p:nvSpPr>
        <p:spPr>
          <a:xfrm>
            <a:off x="457200" y="1196752"/>
            <a:ext cx="5338936" cy="3667034"/>
          </a:xfrm>
        </p:spPr>
        <p:txBody>
          <a:bodyPr/>
          <a:lstStyle/>
          <a:p>
            <a:r>
              <a:rPr kumimoji="1" lang="ja-JP" altLang="en-US" dirty="0" smtClean="0"/>
              <a:t>メールがスパムメールかどうかを判定する分類問題を考える．</a:t>
            </a:r>
            <a:endParaRPr kumimoji="1" lang="en-US" altLang="ja-JP" dirty="0" smtClean="0"/>
          </a:p>
          <a:p>
            <a:endParaRPr kumimoji="1" lang="ja-JP" altLang="en-US"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093" y="188640"/>
            <a:ext cx="3161832" cy="414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95536" y="4149080"/>
            <a:ext cx="5400600"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2200" dirty="0" smtClean="0"/>
              <a:t>問：</a:t>
            </a:r>
            <a:r>
              <a:rPr lang="ja-JP" altLang="en-US" sz="2200" dirty="0"/>
              <a:t>メールに「お得」「女子高生」が含まれて</a:t>
            </a:r>
            <a:r>
              <a:rPr lang="ja-JP" altLang="en-US" sz="2200" dirty="0" smtClean="0"/>
              <a:t>いたときのスパムメール確率はいくらか？</a:t>
            </a:r>
            <a:endParaRPr kumimoji="1" lang="ja-JP" altLang="en-US" sz="22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068691"/>
            <a:ext cx="6840760" cy="178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7092280" y="5589240"/>
            <a:ext cx="2051720" cy="1152128"/>
          </a:xfrm>
          <a:prstGeom prst="wedgeRoundRectCallout">
            <a:avLst>
              <a:gd name="adj1" fmla="val -68179"/>
              <a:gd name="adj2" fmla="val 2596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smtClean="0"/>
              <a:t>訓練データから</a:t>
            </a:r>
            <a:endParaRPr kumimoji="1" lang="en-US" altLang="ja-JP" sz="2000" dirty="0" smtClean="0"/>
          </a:p>
          <a:p>
            <a:pPr algn="ctr"/>
            <a:r>
              <a:rPr lang="ja-JP" altLang="en-US" sz="2000" dirty="0" smtClean="0"/>
              <a:t>学習可能！</a:t>
            </a:r>
            <a:endParaRPr kumimoji="1" lang="ja-JP" altLang="en-US" sz="2000" dirty="0"/>
          </a:p>
        </p:txBody>
      </p:sp>
      <p:sp>
        <p:nvSpPr>
          <p:cNvPr id="7" name="右矢印 6"/>
          <p:cNvSpPr/>
          <p:nvPr/>
        </p:nvSpPr>
        <p:spPr>
          <a:xfrm>
            <a:off x="6156176" y="4533800"/>
            <a:ext cx="936104" cy="534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236296" y="4653136"/>
            <a:ext cx="1773242" cy="646331"/>
          </a:xfrm>
          <a:prstGeom prst="rect">
            <a:avLst/>
          </a:prstGeom>
          <a:noFill/>
        </p:spPr>
        <p:txBody>
          <a:bodyPr wrap="none" rtlCol="0">
            <a:spAutoFit/>
          </a:bodyPr>
          <a:lstStyle/>
          <a:p>
            <a:r>
              <a:rPr kumimoji="1" lang="ja-JP" altLang="en-US" dirty="0" smtClean="0"/>
              <a:t>スパムフィルタが</a:t>
            </a:r>
            <a:endParaRPr kumimoji="1" lang="en-US" altLang="ja-JP" dirty="0" smtClean="0"/>
          </a:p>
          <a:p>
            <a:r>
              <a:rPr lang="ja-JP" altLang="en-US" dirty="0"/>
              <a:t>つくれます！</a:t>
            </a:r>
            <a:endParaRPr kumimoji="1" lang="ja-JP" altLang="en-US" dirty="0"/>
          </a:p>
        </p:txBody>
      </p:sp>
      <p:sp>
        <p:nvSpPr>
          <p:cNvPr id="6" name="テキスト ボックス 5"/>
          <p:cNvSpPr txBox="1"/>
          <p:nvPr/>
        </p:nvSpPr>
        <p:spPr>
          <a:xfrm>
            <a:off x="268495" y="2892950"/>
            <a:ext cx="2685351" cy="369332"/>
          </a:xfrm>
          <a:prstGeom prst="rect">
            <a:avLst/>
          </a:prstGeom>
          <a:noFill/>
          <a:ln>
            <a:solidFill>
              <a:srgbClr val="00B050"/>
            </a:solidFill>
          </a:ln>
        </p:spPr>
        <p:txBody>
          <a:bodyPr wrap="none" rtlCol="0">
            <a:spAutoFit/>
          </a:bodyPr>
          <a:lstStyle/>
          <a:p>
            <a:r>
              <a:rPr kumimoji="1" lang="ja-JP" altLang="en-US" smtClean="0"/>
              <a:t>各ｗ</a:t>
            </a:r>
            <a:r>
              <a:rPr kumimoji="1" lang="en-US" altLang="ja-JP" smtClean="0"/>
              <a:t>i</a:t>
            </a:r>
            <a:r>
              <a:rPr lang="ja-JP" altLang="en-US" smtClean="0"/>
              <a:t>の生起は独立と仮定</a:t>
            </a:r>
            <a:endParaRPr kumimoji="1" lang="ja-JP" altLang="en-US"/>
          </a:p>
        </p:txBody>
      </p:sp>
      <p:sp>
        <p:nvSpPr>
          <p:cNvPr id="9" name="テキスト ボックス 8"/>
          <p:cNvSpPr txBox="1"/>
          <p:nvPr/>
        </p:nvSpPr>
        <p:spPr>
          <a:xfrm>
            <a:off x="4723890" y="2967133"/>
            <a:ext cx="1252266" cy="369332"/>
          </a:xfrm>
          <a:prstGeom prst="rect">
            <a:avLst/>
          </a:prstGeom>
          <a:noFill/>
          <a:ln>
            <a:solidFill>
              <a:srgbClr val="C00000"/>
            </a:solidFill>
          </a:ln>
        </p:spPr>
        <p:txBody>
          <a:bodyPr wrap="none" rtlCol="0">
            <a:spAutoFit/>
          </a:bodyPr>
          <a:lstStyle/>
          <a:p>
            <a:r>
              <a:rPr kumimoji="1" lang="ja-JP" altLang="en-US" smtClean="0"/>
              <a:t>ベイズ定理</a:t>
            </a:r>
            <a:endParaRPr kumimoji="1" lang="ja-JP" altLang="en-US"/>
          </a:p>
        </p:txBody>
      </p:sp>
      <p:sp>
        <p:nvSpPr>
          <p:cNvPr id="10" name="テキスト ボックス 9"/>
          <p:cNvSpPr txBox="1"/>
          <p:nvPr/>
        </p:nvSpPr>
        <p:spPr>
          <a:xfrm>
            <a:off x="7092280" y="6488668"/>
            <a:ext cx="2157963" cy="369332"/>
          </a:xfrm>
          <a:prstGeom prst="rect">
            <a:avLst/>
          </a:prstGeom>
          <a:noFill/>
        </p:spPr>
        <p:txBody>
          <a:bodyPr wrap="none" rtlCol="0">
            <a:spAutoFit/>
          </a:bodyPr>
          <a:lstStyle/>
          <a:p>
            <a:r>
              <a:rPr kumimoji="1" lang="ja-JP" altLang="en-US" smtClean="0">
                <a:solidFill>
                  <a:srgbClr val="C00000"/>
                </a:solidFill>
              </a:rPr>
              <a:t>生成モデルを求める</a:t>
            </a:r>
            <a:endParaRPr kumimoji="1" lang="ja-JP" altLang="en-US">
              <a:solidFill>
                <a:srgbClr val="C00000"/>
              </a:solidFill>
            </a:endParaRPr>
          </a:p>
        </p:txBody>
      </p:sp>
    </p:spTree>
    <p:extLst>
      <p:ext uri="{BB962C8B-B14F-4D97-AF65-F5344CB8AC3E}">
        <p14:creationId xmlns:p14="http://schemas.microsoft.com/office/powerpoint/2010/main" val="414897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5734" y="332656"/>
            <a:ext cx="8229600" cy="1143000"/>
          </a:xfrm>
        </p:spPr>
        <p:txBody>
          <a:bodyPr/>
          <a:lstStyle/>
          <a:p>
            <a:r>
              <a:rPr lang="ja-JP" altLang="en-US" smtClean="0"/>
              <a:t>例題：</a:t>
            </a:r>
            <a:endParaRPr kumimoji="1" lang="ja-JP" altLang="en-US"/>
          </a:p>
        </p:txBody>
      </p:sp>
      <p:sp>
        <p:nvSpPr>
          <p:cNvPr id="3" name="コンテンツ プレースホルダー 2"/>
          <p:cNvSpPr>
            <a:spLocks noGrp="1"/>
          </p:cNvSpPr>
          <p:nvPr>
            <p:ph idx="1"/>
          </p:nvPr>
        </p:nvSpPr>
        <p:spPr>
          <a:xfrm>
            <a:off x="465734" y="1556792"/>
            <a:ext cx="8229600" cy="4389120"/>
          </a:xfrm>
        </p:spPr>
        <p:txBody>
          <a:bodyPr/>
          <a:lstStyle/>
          <a:p>
            <a:r>
              <a:rPr lang="ja-JP" altLang="en-US" smtClean="0"/>
              <a:t>「お得」</a:t>
            </a:r>
            <a:r>
              <a:rPr lang="ja-JP" altLang="en-US"/>
              <a:t>「女子高生」がメールに含まれて，</a:t>
            </a:r>
            <a:r>
              <a:rPr lang="ja-JP" altLang="en-US" smtClean="0"/>
              <a:t>「</a:t>
            </a:r>
            <a:r>
              <a:rPr lang="ja-JP" altLang="en-US"/>
              <a:t>お世話</a:t>
            </a:r>
            <a:r>
              <a:rPr lang="ja-JP" altLang="en-US" smtClean="0"/>
              <a:t>」</a:t>
            </a:r>
            <a:r>
              <a:rPr lang="ja-JP" altLang="en-US"/>
              <a:t>が含まれていなかった場合，届いたメールがスパムメールである確率をナイーブベイズモデルに基づき計算</a:t>
            </a:r>
            <a:endParaRPr kumimoji="1" lang="ja-JP"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068691"/>
            <a:ext cx="6840760" cy="178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683568" y="2996952"/>
            <a:ext cx="5082545" cy="1477328"/>
          </a:xfrm>
          <a:prstGeom prst="rect">
            <a:avLst/>
          </a:prstGeom>
          <a:noFill/>
        </p:spPr>
        <p:txBody>
          <a:bodyPr wrap="none" rtlCol="0">
            <a:spAutoFit/>
          </a:bodyPr>
          <a:lstStyle/>
          <a:p>
            <a:r>
              <a:rPr kumimoji="1" lang="ja-JP" altLang="en-US" smtClean="0"/>
              <a:t>（１１．２１）に基づく</a:t>
            </a:r>
            <a:endParaRPr kumimoji="1" lang="en-US" altLang="ja-JP" smtClean="0"/>
          </a:p>
          <a:p>
            <a:r>
              <a:rPr lang="ja-JP" altLang="en-US" smtClean="0"/>
              <a:t>スパムである可能性：　　</a:t>
            </a:r>
            <a:r>
              <a:rPr lang="en-US" altLang="ja-JP" smtClean="0"/>
              <a:t>P(z=1 | w1=0, w2=1, w3=1) </a:t>
            </a:r>
          </a:p>
          <a:p>
            <a:r>
              <a:rPr lang="ja-JP" altLang="en-US" smtClean="0"/>
              <a:t>と</a:t>
            </a:r>
            <a:endParaRPr lang="en-US" altLang="ja-JP" smtClean="0"/>
          </a:p>
          <a:p>
            <a:r>
              <a:rPr lang="ja-JP" altLang="en-US"/>
              <a:t>スパム</a:t>
            </a:r>
            <a:r>
              <a:rPr lang="ja-JP" altLang="en-US" smtClean="0"/>
              <a:t>でない可能性：　 </a:t>
            </a:r>
            <a:r>
              <a:rPr lang="en-US" altLang="ja-JP" smtClean="0"/>
              <a:t>P(z=0| </a:t>
            </a:r>
            <a:r>
              <a:rPr lang="en-US" altLang="ja-JP"/>
              <a:t>w1=0, w2=1, w3=1) </a:t>
            </a:r>
          </a:p>
          <a:p>
            <a:r>
              <a:rPr lang="ja-JP" altLang="en-US" smtClean="0"/>
              <a:t>を計算して比較する</a:t>
            </a:r>
            <a:endParaRPr lang="en-US" altLang="ja-JP" smtClean="0"/>
          </a:p>
        </p:txBody>
      </p:sp>
    </p:spTree>
    <p:extLst>
      <p:ext uri="{BB962C8B-B14F-4D97-AF65-F5344CB8AC3E}">
        <p14:creationId xmlns:p14="http://schemas.microsoft.com/office/powerpoint/2010/main" val="381131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a:t>
            </a:r>
            <a:r>
              <a:rPr kumimoji="1" lang="en-US" altLang="ja-JP" dirty="0" smtClean="0"/>
              <a:t>11-4 </a:t>
            </a:r>
            <a:r>
              <a:rPr kumimoji="1" lang="ja-JP" altLang="en-US" dirty="0" smtClean="0"/>
              <a:t>スパムフィルタ</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「お世話」「女子高生」が</a:t>
            </a:r>
            <a:r>
              <a:rPr lang="ja-JP" altLang="en-US" dirty="0"/>
              <a:t>メールに</a:t>
            </a:r>
            <a:r>
              <a:rPr kumimoji="1" lang="ja-JP" altLang="en-US" dirty="0" smtClean="0"/>
              <a:t>含まれて，「お得」が含まれていなかった場合，届いたメールがスパムメールである確率をナイーブベイズモデルに基づき計算せよ．（他の条件は教科書の例と等しいとする）</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14" y="4221088"/>
            <a:ext cx="6984776" cy="189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75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105" y="1564061"/>
            <a:ext cx="5253727" cy="202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99392"/>
            <a:ext cx="8229600" cy="1143000"/>
          </a:xfrm>
        </p:spPr>
        <p:txBody>
          <a:bodyPr/>
          <a:lstStyle/>
          <a:p>
            <a:r>
              <a:rPr kumimoji="1" lang="ja-JP" altLang="en-US" dirty="0" smtClean="0"/>
              <a:t>ホイールダック２号の学習</a:t>
            </a:r>
            <a:endParaRPr kumimoji="1" lang="ja-JP" altLang="en-US" dirty="0"/>
          </a:p>
        </p:txBody>
      </p:sp>
      <p:pic>
        <p:nvPicPr>
          <p:cNvPr id="4" name="Picture 2" descr="C:\Users\user\AppData\Local\Microsoft\Windows\Temporary Internet Files\Content.IE5\9QTVROUN\MC9004417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777" y="2780928"/>
            <a:ext cx="879111" cy="8791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user\AppData\Local\Microsoft\Windows\Temporary Internet Files\Content.IE5\UXMKK7JB\MC9003361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5197" y="5621524"/>
            <a:ext cx="937014" cy="87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AppData\Local\Microsoft\Windows\Temporary Internet Files\Content.IE5\05FG7GE0\MC9002372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5777" y="4548190"/>
            <a:ext cx="1017532" cy="1002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AppData\Local\Microsoft\Windows\Temporary Internet Files\Content.IE5\Y4BHAEEE\MC9003188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7415" y="3733779"/>
            <a:ext cx="764796" cy="656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AppData\Local\Microsoft\Windows\Temporary Internet Files\Content.IE5\Y4BHAEEE\MC900318870[1].wmf"/>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281157" y="1844824"/>
            <a:ext cx="946035" cy="8126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7325" y="1871167"/>
            <a:ext cx="514480" cy="8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453" y="2784186"/>
            <a:ext cx="514480" cy="8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1107" y="3672337"/>
            <a:ext cx="514480" cy="8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7192" y="4637940"/>
            <a:ext cx="514480" cy="8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9592" y="5666193"/>
            <a:ext cx="514480" cy="8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左中かっこ 9"/>
          <p:cNvSpPr/>
          <p:nvPr/>
        </p:nvSpPr>
        <p:spPr>
          <a:xfrm>
            <a:off x="877848" y="1844824"/>
            <a:ext cx="307349" cy="465619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323528" y="2924944"/>
            <a:ext cx="553998" cy="1323439"/>
          </a:xfrm>
          <a:prstGeom prst="rect">
            <a:avLst/>
          </a:prstGeom>
          <a:noFill/>
        </p:spPr>
        <p:txBody>
          <a:bodyPr vert="eaVert" wrap="none" rtlCol="0">
            <a:spAutoFit/>
          </a:bodyPr>
          <a:lstStyle/>
          <a:p>
            <a:r>
              <a:rPr kumimoji="1" lang="ja-JP" altLang="en-US" sz="2400" dirty="0" smtClean="0"/>
              <a:t>入力信号</a:t>
            </a:r>
            <a:endParaRPr kumimoji="1" lang="ja-JP" altLang="en-US" sz="2400" dirty="0"/>
          </a:p>
        </p:txBody>
      </p:sp>
      <p:grpSp>
        <p:nvGrpSpPr>
          <p:cNvPr id="18" name="グループ化 17"/>
          <p:cNvGrpSpPr/>
          <p:nvPr/>
        </p:nvGrpSpPr>
        <p:grpSpPr>
          <a:xfrm>
            <a:off x="6854512" y="1958766"/>
            <a:ext cx="1459131" cy="584775"/>
            <a:chOff x="4932040" y="1958766"/>
            <a:chExt cx="1459131" cy="584775"/>
          </a:xfrm>
        </p:grpSpPr>
        <p:sp>
          <p:nvSpPr>
            <p:cNvPr id="16" name="右矢印 15"/>
            <p:cNvSpPr/>
            <p:nvPr/>
          </p:nvSpPr>
          <p:spPr>
            <a:xfrm flipH="1">
              <a:off x="4932040" y="203513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796136" y="1958766"/>
              <a:ext cx="595035" cy="584775"/>
            </a:xfrm>
            <a:prstGeom prst="rect">
              <a:avLst/>
            </a:prstGeom>
            <a:noFill/>
          </p:spPr>
          <p:txBody>
            <a:bodyPr wrap="none" rtlCol="0">
              <a:spAutoFit/>
            </a:bodyPr>
            <a:lstStyle/>
            <a:p>
              <a:r>
                <a:rPr lang="ja-JP" altLang="en-US" sz="3200" dirty="0" smtClean="0"/>
                <a:t>☓</a:t>
              </a:r>
              <a:endParaRPr kumimoji="1" lang="ja-JP" altLang="en-US" sz="3200" dirty="0"/>
            </a:p>
          </p:txBody>
        </p:sp>
      </p:grpSp>
      <p:grpSp>
        <p:nvGrpSpPr>
          <p:cNvPr id="20" name="グループ化 19"/>
          <p:cNvGrpSpPr/>
          <p:nvPr/>
        </p:nvGrpSpPr>
        <p:grpSpPr>
          <a:xfrm>
            <a:off x="6854512" y="2780928"/>
            <a:ext cx="1459131" cy="584775"/>
            <a:chOff x="4932040" y="1958766"/>
            <a:chExt cx="1459131" cy="584775"/>
          </a:xfrm>
        </p:grpSpPr>
        <p:sp>
          <p:nvSpPr>
            <p:cNvPr id="21" name="右矢印 20"/>
            <p:cNvSpPr/>
            <p:nvPr/>
          </p:nvSpPr>
          <p:spPr>
            <a:xfrm flipH="1">
              <a:off x="4932040" y="203513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796136" y="1958766"/>
              <a:ext cx="595035" cy="584775"/>
            </a:xfrm>
            <a:prstGeom prst="rect">
              <a:avLst/>
            </a:prstGeom>
            <a:noFill/>
          </p:spPr>
          <p:txBody>
            <a:bodyPr wrap="none" rtlCol="0">
              <a:spAutoFit/>
            </a:bodyPr>
            <a:lstStyle/>
            <a:p>
              <a:r>
                <a:rPr kumimoji="1" lang="ja-JP" altLang="en-US" sz="3200" dirty="0" smtClean="0"/>
                <a:t>◯</a:t>
              </a:r>
              <a:endParaRPr kumimoji="1" lang="ja-JP" altLang="en-US" sz="3200" dirty="0"/>
            </a:p>
          </p:txBody>
        </p:sp>
      </p:grpSp>
      <p:grpSp>
        <p:nvGrpSpPr>
          <p:cNvPr id="23" name="グループ化 22"/>
          <p:cNvGrpSpPr/>
          <p:nvPr/>
        </p:nvGrpSpPr>
        <p:grpSpPr>
          <a:xfrm>
            <a:off x="6854512" y="3789040"/>
            <a:ext cx="1459131" cy="584775"/>
            <a:chOff x="4932040" y="1958766"/>
            <a:chExt cx="1459131" cy="584775"/>
          </a:xfrm>
        </p:grpSpPr>
        <p:sp>
          <p:nvSpPr>
            <p:cNvPr id="24" name="右矢印 23"/>
            <p:cNvSpPr/>
            <p:nvPr/>
          </p:nvSpPr>
          <p:spPr>
            <a:xfrm flipH="1">
              <a:off x="4932040" y="203513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796136" y="1958766"/>
              <a:ext cx="595035" cy="584775"/>
            </a:xfrm>
            <a:prstGeom prst="rect">
              <a:avLst/>
            </a:prstGeom>
            <a:noFill/>
          </p:spPr>
          <p:txBody>
            <a:bodyPr wrap="none" rtlCol="0">
              <a:spAutoFit/>
            </a:bodyPr>
            <a:lstStyle/>
            <a:p>
              <a:r>
                <a:rPr lang="ja-JP" altLang="en-US" sz="3200" dirty="0" smtClean="0"/>
                <a:t>☓</a:t>
              </a:r>
              <a:endParaRPr kumimoji="1" lang="ja-JP" altLang="en-US" sz="3200" dirty="0"/>
            </a:p>
          </p:txBody>
        </p:sp>
      </p:grpSp>
      <p:grpSp>
        <p:nvGrpSpPr>
          <p:cNvPr id="26" name="グループ化 25"/>
          <p:cNvGrpSpPr/>
          <p:nvPr/>
        </p:nvGrpSpPr>
        <p:grpSpPr>
          <a:xfrm>
            <a:off x="6854512" y="4788441"/>
            <a:ext cx="1459131" cy="584775"/>
            <a:chOff x="4932040" y="1958766"/>
            <a:chExt cx="1459131" cy="584775"/>
          </a:xfrm>
        </p:grpSpPr>
        <p:sp>
          <p:nvSpPr>
            <p:cNvPr id="27" name="右矢印 26"/>
            <p:cNvSpPr/>
            <p:nvPr/>
          </p:nvSpPr>
          <p:spPr>
            <a:xfrm flipH="1">
              <a:off x="4932040" y="203513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796136" y="1958766"/>
              <a:ext cx="595035" cy="584775"/>
            </a:xfrm>
            <a:prstGeom prst="rect">
              <a:avLst/>
            </a:prstGeom>
            <a:noFill/>
          </p:spPr>
          <p:txBody>
            <a:bodyPr wrap="none" rtlCol="0">
              <a:spAutoFit/>
            </a:bodyPr>
            <a:lstStyle/>
            <a:p>
              <a:r>
                <a:rPr kumimoji="1" lang="ja-JP" altLang="en-US" sz="3200" dirty="0" smtClean="0"/>
                <a:t>◯</a:t>
              </a:r>
              <a:endParaRPr kumimoji="1" lang="ja-JP" altLang="en-US" sz="3200" dirty="0"/>
            </a:p>
          </p:txBody>
        </p:sp>
      </p:grpSp>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0554" y="3398805"/>
            <a:ext cx="1584176" cy="1797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左中かっこ 29"/>
          <p:cNvSpPr/>
          <p:nvPr/>
        </p:nvSpPr>
        <p:spPr>
          <a:xfrm flipH="1">
            <a:off x="8172400" y="1871167"/>
            <a:ext cx="310098" cy="3642626"/>
          </a:xfrm>
          <a:prstGeom prst="leftBrace">
            <a:avLst>
              <a:gd name="adj1" fmla="val 8333"/>
              <a:gd name="adj2" fmla="val 5051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8482498" y="3113673"/>
            <a:ext cx="553998" cy="1323439"/>
          </a:xfrm>
          <a:prstGeom prst="rect">
            <a:avLst/>
          </a:prstGeom>
          <a:noFill/>
        </p:spPr>
        <p:txBody>
          <a:bodyPr vert="eaVert" wrap="none" rtlCol="0">
            <a:spAutoFit/>
          </a:bodyPr>
          <a:lstStyle/>
          <a:p>
            <a:r>
              <a:rPr kumimoji="1" lang="ja-JP" altLang="en-US" sz="2400" dirty="0" smtClean="0"/>
              <a:t>教師信号</a:t>
            </a:r>
            <a:endParaRPr kumimoji="1" lang="ja-JP" altLang="en-US" sz="2400" dirty="0"/>
          </a:p>
        </p:txBody>
      </p:sp>
      <p:sp>
        <p:nvSpPr>
          <p:cNvPr id="19" name="角丸四角形 18"/>
          <p:cNvSpPr/>
          <p:nvPr/>
        </p:nvSpPr>
        <p:spPr>
          <a:xfrm>
            <a:off x="323528" y="1628800"/>
            <a:ext cx="8712968" cy="399272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 name="テキスト ボックス 3071"/>
          <p:cNvSpPr txBox="1"/>
          <p:nvPr/>
        </p:nvSpPr>
        <p:spPr>
          <a:xfrm>
            <a:off x="998287" y="1052736"/>
            <a:ext cx="2313454" cy="461665"/>
          </a:xfrm>
          <a:prstGeom prst="rect">
            <a:avLst/>
          </a:prstGeom>
          <a:noFill/>
        </p:spPr>
        <p:txBody>
          <a:bodyPr wrap="none" rtlCol="0">
            <a:spAutoFit/>
          </a:bodyPr>
          <a:lstStyle/>
          <a:p>
            <a:r>
              <a:rPr kumimoji="1" lang="ja-JP" altLang="en-US" sz="2400" dirty="0" smtClean="0"/>
              <a:t>訓練データセット</a:t>
            </a:r>
            <a:endParaRPr kumimoji="1" lang="ja-JP" altLang="en-US" sz="2400" dirty="0"/>
          </a:p>
        </p:txBody>
      </p:sp>
      <p:sp>
        <p:nvSpPr>
          <p:cNvPr id="3073" name="右矢印 3072"/>
          <p:cNvSpPr/>
          <p:nvPr/>
        </p:nvSpPr>
        <p:spPr>
          <a:xfrm>
            <a:off x="3131840" y="5949280"/>
            <a:ext cx="37226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157748" y="5836912"/>
            <a:ext cx="1005403" cy="584775"/>
          </a:xfrm>
          <a:prstGeom prst="rect">
            <a:avLst/>
          </a:prstGeom>
          <a:noFill/>
        </p:spPr>
        <p:txBody>
          <a:bodyPr wrap="none" rtlCol="0">
            <a:spAutoFit/>
          </a:bodyPr>
          <a:lstStyle/>
          <a:p>
            <a:r>
              <a:rPr kumimoji="1" lang="ja-JP" altLang="en-US" sz="3200" dirty="0" smtClean="0"/>
              <a:t>◯？</a:t>
            </a:r>
            <a:endParaRPr kumimoji="1" lang="ja-JP" altLang="en-US" sz="3200" dirty="0"/>
          </a:p>
        </p:txBody>
      </p:sp>
      <p:sp>
        <p:nvSpPr>
          <p:cNvPr id="36" name="テキスト ボックス 35"/>
          <p:cNvSpPr txBox="1"/>
          <p:nvPr/>
        </p:nvSpPr>
        <p:spPr>
          <a:xfrm>
            <a:off x="965484" y="6484160"/>
            <a:ext cx="2436886" cy="461665"/>
          </a:xfrm>
          <a:prstGeom prst="rect">
            <a:avLst/>
          </a:prstGeom>
          <a:noFill/>
        </p:spPr>
        <p:txBody>
          <a:bodyPr wrap="none" rtlCol="0">
            <a:spAutoFit/>
          </a:bodyPr>
          <a:lstStyle/>
          <a:p>
            <a:r>
              <a:rPr kumimoji="1" lang="ja-JP" altLang="en-US" sz="2400" dirty="0" smtClean="0"/>
              <a:t>テストデータセット</a:t>
            </a:r>
            <a:endParaRPr kumimoji="1" lang="ja-JP" altLang="en-US" sz="2400" dirty="0"/>
          </a:p>
        </p:txBody>
      </p:sp>
    </p:spTree>
    <p:extLst>
      <p:ext uri="{BB962C8B-B14F-4D97-AF65-F5344CB8AC3E}">
        <p14:creationId xmlns:p14="http://schemas.microsoft.com/office/powerpoint/2010/main" val="975606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機械学習の分類法について学んだ．</a:t>
            </a:r>
          </a:p>
          <a:p>
            <a:r>
              <a:rPr lang="ja-JP" altLang="en-US" dirty="0"/>
              <a:t>パターン認識とその応用事例について概要を学んだ．</a:t>
            </a:r>
          </a:p>
          <a:p>
            <a:r>
              <a:rPr lang="ja-JP" altLang="en-US" dirty="0"/>
              <a:t>回帰問題と分類問題の区別について学んだ．</a:t>
            </a:r>
          </a:p>
          <a:p>
            <a:r>
              <a:rPr lang="ja-JP" altLang="en-US" dirty="0"/>
              <a:t>線形回帰および一般線形モデルにおける最小二乗法について学んだ．</a:t>
            </a:r>
          </a:p>
          <a:p>
            <a:r>
              <a:rPr lang="ja-JP" altLang="en-US" dirty="0"/>
              <a:t>ニューラルネットワークとその学習方法について簡単に学んだ．</a:t>
            </a:r>
          </a:p>
          <a:p>
            <a:r>
              <a:rPr lang="ja-JP" altLang="en-US" dirty="0"/>
              <a:t>識別モデルと生成モデルの区別について学んだ．</a:t>
            </a:r>
          </a:p>
          <a:p>
            <a:r>
              <a:rPr lang="ja-JP" altLang="en-US" dirty="0"/>
              <a:t>ナイーブベイズモデルについてスパムメールフィルタの事例</a:t>
            </a:r>
            <a:r>
              <a:rPr lang="ja-JP" altLang="en-US"/>
              <a:t>を</a:t>
            </a:r>
            <a:r>
              <a:rPr lang="ja-JP" altLang="en-US" smtClean="0"/>
              <a:t>交えて</a:t>
            </a:r>
            <a:r>
              <a:rPr lang="ja-JP" altLang="en-US" dirty="0"/>
              <a:t>学んだ．</a:t>
            </a:r>
            <a:endParaRPr kumimoji="1" lang="ja-JP" altLang="en-US" dirty="0"/>
          </a:p>
        </p:txBody>
      </p:sp>
    </p:spTree>
    <p:extLst>
      <p:ext uri="{BB962C8B-B14F-4D97-AF65-F5344CB8AC3E}">
        <p14:creationId xmlns:p14="http://schemas.microsoft.com/office/powerpoint/2010/main" val="3848678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予習</a:t>
            </a:r>
            <a:r>
              <a:rPr lang="ja-JP" altLang="en-US"/>
              <a:t>問題</a:t>
            </a:r>
            <a:endParaRPr kumimoji="1" lang="ja-JP" altLang="en-US"/>
          </a:p>
        </p:txBody>
      </p:sp>
      <p:sp>
        <p:nvSpPr>
          <p:cNvPr id="3" name="コンテンツ プレースホルダー 2"/>
          <p:cNvSpPr>
            <a:spLocks noGrp="1"/>
          </p:cNvSpPr>
          <p:nvPr>
            <p:ph idx="1"/>
          </p:nvPr>
        </p:nvSpPr>
        <p:spPr/>
        <p:txBody>
          <a:bodyPr/>
          <a:lstStyle/>
          <a:p>
            <a:pPr marL="0" indent="0">
              <a:buNone/>
            </a:pPr>
            <a:r>
              <a:rPr kumimoji="1" lang="en-US" altLang="ja-JP" smtClean="0"/>
              <a:t>(1)</a:t>
            </a:r>
            <a:r>
              <a:rPr kumimoji="1" lang="ja-JP" altLang="en-US" smtClean="0"/>
              <a:t>「僕は人工知能概論を受講している」を文節に区切り、さらに単語に分け、それぞれの単語の品詞</a:t>
            </a:r>
            <a:r>
              <a:rPr kumimoji="1" lang="en-US" altLang="ja-JP" smtClean="0"/>
              <a:t>(</a:t>
            </a:r>
            <a:r>
              <a:rPr kumimoji="1" lang="ja-JP" altLang="en-US" smtClean="0"/>
              <a:t>図</a:t>
            </a:r>
            <a:r>
              <a:rPr kumimoji="1" lang="en-US" altLang="ja-JP" smtClean="0"/>
              <a:t>12.2</a:t>
            </a:r>
            <a:r>
              <a:rPr kumimoji="1" lang="ja-JP" altLang="en-US" smtClean="0"/>
              <a:t>参照）を書いてみよう</a:t>
            </a:r>
            <a:endParaRPr kumimoji="1" lang="en-US" altLang="ja-JP" smtClean="0"/>
          </a:p>
          <a:p>
            <a:pPr marL="0" indent="0">
              <a:buNone/>
            </a:pPr>
            <a:endParaRPr kumimoji="1" lang="en-US" altLang="ja-JP" smtClean="0"/>
          </a:p>
          <a:p>
            <a:pPr marL="0" indent="0">
              <a:buNone/>
            </a:pPr>
            <a:r>
              <a:rPr lang="ja-JP" altLang="en-US" smtClean="0"/>
              <a:t>（２）章末問題３と４は次回の宿題の一部である。</a:t>
            </a:r>
            <a:endParaRPr lang="en-US" altLang="ja-JP" smtClean="0"/>
          </a:p>
          <a:p>
            <a:pPr marL="0" indent="0">
              <a:buNone/>
            </a:pPr>
            <a:r>
              <a:rPr kumimoji="1" lang="ja-JP" altLang="en-US"/>
              <a:t>　</a:t>
            </a:r>
            <a:r>
              <a:rPr kumimoji="1" lang="ja-JP" altLang="en-US" smtClean="0"/>
              <a:t>　</a:t>
            </a:r>
            <a:r>
              <a:rPr kumimoji="1" lang="en-US" altLang="ja-JP" smtClean="0"/>
              <a:t>mecab</a:t>
            </a:r>
            <a:r>
              <a:rPr kumimoji="1" lang="ja-JP" altLang="en-US" smtClean="0"/>
              <a:t>と</a:t>
            </a:r>
            <a:r>
              <a:rPr kumimoji="1" lang="en-US" altLang="ja-JP" smtClean="0"/>
              <a:t>cabocha</a:t>
            </a:r>
            <a:r>
              <a:rPr kumimoji="1" lang="ja-JP" altLang="en-US" smtClean="0"/>
              <a:t>を自分のコンピュータにインストールしてみよう。</a:t>
            </a:r>
            <a:endParaRPr kumimoji="1" lang="en-US" altLang="ja-JP" smtClean="0"/>
          </a:p>
          <a:p>
            <a:pPr marL="0" indent="0">
              <a:buNone/>
            </a:pPr>
            <a:r>
              <a:rPr lang="ja-JP" altLang="en-US"/>
              <a:t>　</a:t>
            </a:r>
            <a:r>
              <a:rPr kumimoji="1" lang="ja-JP" altLang="en-US" smtClean="0"/>
              <a:t>何か問題があったときは、次回の講義のときに質問しよう</a:t>
            </a:r>
            <a:endParaRPr kumimoji="1" lang="en-US" altLang="ja-JP" smtClean="0"/>
          </a:p>
          <a:p>
            <a:pPr marL="0" indent="0">
              <a:buNone/>
            </a:pPr>
            <a:endParaRPr kumimoji="1" lang="en-US" altLang="ja-JP" smtClean="0"/>
          </a:p>
          <a:p>
            <a:pPr marL="0" indent="0">
              <a:buNone/>
            </a:pPr>
            <a:endParaRPr kumimoji="1" lang="ja-JP" altLang="en-US"/>
          </a:p>
        </p:txBody>
      </p:sp>
    </p:spTree>
    <p:extLst>
      <p:ext uri="{BB962C8B-B14F-4D97-AF65-F5344CB8AC3E}">
        <p14:creationId xmlns:p14="http://schemas.microsoft.com/office/powerpoint/2010/main" val="395467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仮定</a:t>
            </a:r>
            <a:r>
              <a:rPr lang="en-US" altLang="ja-JP" dirty="0" smtClean="0"/>
              <a:t>	</a:t>
            </a:r>
            <a:r>
              <a:rPr lang="ja-JP" altLang="en-US" sz="4800" dirty="0"/>
              <a:t>学習と認識（</a:t>
            </a:r>
            <a:r>
              <a:rPr lang="en-US" altLang="ja-JP" sz="4800" dirty="0"/>
              <a:t>2</a:t>
            </a:r>
            <a:r>
              <a:rPr lang="ja-JP" altLang="en-US" sz="4800"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ホイールダック２号は適切な画像特徴量を有限次元ベクトルで取得できるものとする．</a:t>
            </a:r>
          </a:p>
          <a:p>
            <a:r>
              <a:rPr lang="ja-JP" altLang="en-US" dirty="0"/>
              <a:t>ホイールダック２号は分類のための教師信号を認識することができるものとする．</a:t>
            </a:r>
          </a:p>
        </p:txBody>
      </p:sp>
      <p:pic>
        <p:nvPicPr>
          <p:cNvPr id="1026" name="Picture 2" descr="C:\Users\user\Dropbox\谷口先生へ\HP用ダック画像\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49080"/>
            <a:ext cx="5982199"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68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11.1 </a:t>
            </a:r>
            <a:r>
              <a:rPr kumimoji="1" lang="ja-JP" altLang="en-US" dirty="0" smtClean="0"/>
              <a:t>機械学習の基礎</a:t>
            </a:r>
            <a:endParaRPr kumimoji="1" lang="en-US" altLang="ja-JP" dirty="0" smtClean="0"/>
          </a:p>
          <a:p>
            <a:r>
              <a:rPr kumimoji="1" lang="en-US" altLang="ja-JP" dirty="0" smtClean="0"/>
              <a:t>11.2 </a:t>
            </a:r>
            <a:r>
              <a:rPr kumimoji="1" lang="ja-JP" altLang="en-US" dirty="0" smtClean="0"/>
              <a:t>パターン認識</a:t>
            </a:r>
            <a:endParaRPr kumimoji="1" lang="en-US" altLang="ja-JP" dirty="0" smtClean="0"/>
          </a:p>
          <a:p>
            <a:r>
              <a:rPr lang="en-US" altLang="ja-JP" dirty="0" smtClean="0"/>
              <a:t>11.3 </a:t>
            </a:r>
            <a:r>
              <a:rPr lang="ja-JP" altLang="en-US" dirty="0" smtClean="0"/>
              <a:t>回帰問題</a:t>
            </a:r>
            <a:endParaRPr lang="en-US" altLang="ja-JP" dirty="0" smtClean="0"/>
          </a:p>
          <a:p>
            <a:r>
              <a:rPr lang="en-US" altLang="ja-JP" dirty="0" smtClean="0"/>
              <a:t>11.4 </a:t>
            </a:r>
            <a:r>
              <a:rPr lang="ja-JP" altLang="en-US" dirty="0" smtClean="0"/>
              <a:t>分類問題</a:t>
            </a:r>
            <a:endParaRPr lang="en-US" altLang="ja-JP" dirty="0" smtClean="0"/>
          </a:p>
        </p:txBody>
      </p:sp>
      <p:sp>
        <p:nvSpPr>
          <p:cNvPr id="4" name="正方形/長方形 3"/>
          <p:cNvSpPr/>
          <p:nvPr/>
        </p:nvSpPr>
        <p:spPr>
          <a:xfrm>
            <a:off x="251520" y="184482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2245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0"/>
            <a:ext cx="8229600" cy="1143000"/>
          </a:xfrm>
        </p:spPr>
        <p:txBody>
          <a:bodyPr/>
          <a:lstStyle/>
          <a:p>
            <a:r>
              <a:rPr kumimoji="1" lang="en-US" altLang="ja-JP" dirty="0" smtClean="0"/>
              <a:t>11.1.1 </a:t>
            </a:r>
            <a:r>
              <a:rPr kumimoji="1" lang="ja-JP" altLang="en-US" dirty="0" smtClean="0"/>
              <a:t>機械学習の分類</a:t>
            </a:r>
            <a:endParaRPr kumimoji="1" lang="ja-JP" altLang="en-US" dirty="0"/>
          </a:p>
        </p:txBody>
      </p:sp>
      <p:sp>
        <p:nvSpPr>
          <p:cNvPr id="5" name="テキスト ボックス 4"/>
          <p:cNvSpPr txBox="1"/>
          <p:nvPr/>
        </p:nvSpPr>
        <p:spPr>
          <a:xfrm>
            <a:off x="5652119" y="1844824"/>
            <a:ext cx="2247731" cy="923330"/>
          </a:xfrm>
          <a:prstGeom prst="rect">
            <a:avLst/>
          </a:prstGeom>
          <a:noFill/>
        </p:spPr>
        <p:txBody>
          <a:bodyPr wrap="none" rtlCol="0">
            <a:spAutoFit/>
          </a:bodyPr>
          <a:lstStyle/>
          <a:p>
            <a:pPr marL="285750" indent="-285750">
              <a:buBlip>
                <a:blip r:embed="rId2"/>
              </a:buBlip>
            </a:pPr>
            <a:r>
              <a:rPr kumimoji="1" lang="ja-JP" altLang="en-US" dirty="0" smtClean="0"/>
              <a:t>内部モデル学習</a:t>
            </a:r>
            <a:endParaRPr kumimoji="1" lang="en-US" altLang="ja-JP" dirty="0" smtClean="0"/>
          </a:p>
          <a:p>
            <a:pPr marL="285750" indent="-285750">
              <a:buBlip>
                <a:blip r:embed="rId2"/>
              </a:buBlip>
            </a:pPr>
            <a:r>
              <a:rPr kumimoji="1" lang="ja-JP" altLang="en-US" dirty="0" smtClean="0"/>
              <a:t>時系列データ学習</a:t>
            </a:r>
            <a:endParaRPr kumimoji="1" lang="en-US" altLang="ja-JP" dirty="0" smtClean="0"/>
          </a:p>
          <a:p>
            <a:pPr marL="285750" indent="-285750">
              <a:buBlip>
                <a:blip r:embed="rId2"/>
              </a:buBlip>
            </a:pPr>
            <a:r>
              <a:rPr lang="ja-JP" altLang="en-US" dirty="0" smtClean="0"/>
              <a:t>回帰</a:t>
            </a:r>
            <a:r>
              <a:rPr lang="ja-JP" altLang="en-US" dirty="0"/>
              <a:t>問題</a:t>
            </a:r>
            <a:endParaRPr kumimoji="1" lang="ja-JP" altLang="en-US" dirty="0"/>
          </a:p>
        </p:txBody>
      </p:sp>
      <p:sp>
        <p:nvSpPr>
          <p:cNvPr id="7" name="テキスト ボックス 6"/>
          <p:cNvSpPr txBox="1"/>
          <p:nvPr/>
        </p:nvSpPr>
        <p:spPr>
          <a:xfrm>
            <a:off x="5652119" y="3573016"/>
            <a:ext cx="2300630" cy="923330"/>
          </a:xfrm>
          <a:prstGeom prst="rect">
            <a:avLst/>
          </a:prstGeom>
          <a:noFill/>
        </p:spPr>
        <p:txBody>
          <a:bodyPr wrap="none" rtlCol="0">
            <a:spAutoFit/>
          </a:bodyPr>
          <a:lstStyle/>
          <a:p>
            <a:pPr marL="285750" indent="-285750">
              <a:buBlip>
                <a:blip r:embed="rId2"/>
              </a:buBlip>
            </a:pPr>
            <a:r>
              <a:rPr kumimoji="1" lang="ja-JP" altLang="en-US" dirty="0" smtClean="0"/>
              <a:t>強化学習</a:t>
            </a:r>
            <a:endParaRPr kumimoji="1" lang="en-US" altLang="ja-JP" dirty="0" smtClean="0"/>
          </a:p>
          <a:p>
            <a:pPr marL="285750" indent="-285750">
              <a:buBlip>
                <a:blip r:embed="rId2"/>
              </a:buBlip>
            </a:pPr>
            <a:r>
              <a:rPr lang="ja-JP" altLang="en-US" dirty="0" smtClean="0"/>
              <a:t>最適化問題</a:t>
            </a:r>
            <a:endParaRPr kumimoji="1" lang="en-US" altLang="ja-JP" dirty="0" smtClean="0"/>
          </a:p>
          <a:p>
            <a:pPr marL="285750" indent="-285750">
              <a:buBlip>
                <a:blip r:embed="rId2"/>
              </a:buBlip>
            </a:pPr>
            <a:r>
              <a:rPr lang="en-US" altLang="ja-JP" dirty="0" smtClean="0"/>
              <a:t>Genetic Algorithm</a:t>
            </a:r>
            <a:endParaRPr kumimoji="1" lang="ja-JP" altLang="en-US" dirty="0"/>
          </a:p>
        </p:txBody>
      </p:sp>
      <p:sp>
        <p:nvSpPr>
          <p:cNvPr id="8" name="テキスト ボックス 7"/>
          <p:cNvSpPr txBox="1"/>
          <p:nvPr/>
        </p:nvSpPr>
        <p:spPr>
          <a:xfrm>
            <a:off x="5652119" y="5085184"/>
            <a:ext cx="2101857" cy="923330"/>
          </a:xfrm>
          <a:prstGeom prst="rect">
            <a:avLst/>
          </a:prstGeom>
          <a:noFill/>
        </p:spPr>
        <p:txBody>
          <a:bodyPr wrap="none" rtlCol="0">
            <a:spAutoFit/>
          </a:bodyPr>
          <a:lstStyle/>
          <a:p>
            <a:pPr marL="285750" indent="-285750">
              <a:buBlip>
                <a:blip r:embed="rId2"/>
              </a:buBlip>
            </a:pPr>
            <a:r>
              <a:rPr lang="ja-JP" altLang="en-US" dirty="0" smtClean="0"/>
              <a:t>クラスタリング</a:t>
            </a:r>
            <a:endParaRPr kumimoji="1" lang="en-US" altLang="ja-JP" dirty="0" smtClean="0"/>
          </a:p>
          <a:p>
            <a:pPr marL="285750" indent="-285750">
              <a:buBlip>
                <a:blip r:embed="rId2"/>
              </a:buBlip>
            </a:pPr>
            <a:r>
              <a:rPr lang="ja-JP" altLang="en-US" dirty="0" smtClean="0"/>
              <a:t>低次元化</a:t>
            </a:r>
            <a:endParaRPr lang="en-US" altLang="ja-JP" dirty="0" smtClean="0"/>
          </a:p>
          <a:p>
            <a:pPr marL="285750" indent="-285750">
              <a:buBlip>
                <a:blip r:embed="rId2"/>
              </a:buBlip>
            </a:pPr>
            <a:r>
              <a:rPr kumimoji="1" lang="ja-JP" altLang="en-US" dirty="0" smtClean="0"/>
              <a:t>データマイニング</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28743"/>
            <a:ext cx="4752528" cy="552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65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11.1.5 </a:t>
            </a:r>
            <a:r>
              <a:rPr kumimoji="1" lang="ja-JP" altLang="en-US" dirty="0" smtClean="0"/>
              <a:t>機械学習の共通問題</a:t>
            </a:r>
            <a:endParaRPr kumimoji="1" lang="ja-JP" altLang="en-US" dirty="0"/>
          </a:p>
        </p:txBody>
      </p:sp>
      <p:sp>
        <p:nvSpPr>
          <p:cNvPr id="3" name="コンテンツ プレースホルダー 2"/>
          <p:cNvSpPr>
            <a:spLocks noGrp="1"/>
          </p:cNvSpPr>
          <p:nvPr>
            <p:ph idx="1"/>
          </p:nvPr>
        </p:nvSpPr>
        <p:spPr>
          <a:xfrm>
            <a:off x="457200" y="1935480"/>
            <a:ext cx="8229600" cy="4922520"/>
          </a:xfrm>
        </p:spPr>
        <p:txBody>
          <a:bodyPr>
            <a:normAutofit fontScale="92500" lnSpcReduction="10000"/>
          </a:bodyPr>
          <a:lstStyle/>
          <a:p>
            <a:r>
              <a:rPr lang="ja-JP" altLang="en-US" dirty="0" smtClean="0"/>
              <a:t>結局は関数</a:t>
            </a:r>
            <a:r>
              <a:rPr lang="en-US" altLang="ja-JP" i="1" dirty="0" smtClean="0"/>
              <a:t>f</a:t>
            </a:r>
            <a:r>
              <a:rPr lang="ja-JP" altLang="en-US" dirty="0" smtClean="0"/>
              <a:t>の最適化</a:t>
            </a:r>
            <a:endParaRPr lang="en-US" altLang="ja-JP" dirty="0" smtClean="0"/>
          </a:p>
          <a:p>
            <a:pPr lvl="1"/>
            <a:r>
              <a:rPr lang="ja-JP" altLang="en-US" dirty="0" smtClean="0"/>
              <a:t>学習器</a:t>
            </a:r>
            <a:r>
              <a:rPr lang="ja-JP" altLang="en-US" dirty="0"/>
              <a:t>は結局は入力から出力への変換を学習する数学的</a:t>
            </a:r>
            <a:r>
              <a:rPr lang="ja-JP" altLang="en-US" dirty="0" smtClean="0"/>
              <a:t>存在</a:t>
            </a:r>
            <a:r>
              <a:rPr lang="ja-JP" altLang="en-US" dirty="0"/>
              <a:t>としてモデル化される</a:t>
            </a:r>
            <a:r>
              <a:rPr lang="ja-JP" altLang="en-US" dirty="0" smtClean="0"/>
              <a:t>．</a:t>
            </a:r>
            <a:endParaRPr lang="en-US" altLang="ja-JP" dirty="0" smtClean="0"/>
          </a:p>
          <a:p>
            <a:pPr lvl="1"/>
            <a:r>
              <a:rPr lang="ja-JP" altLang="en-US" dirty="0" smtClean="0"/>
              <a:t>より</a:t>
            </a:r>
            <a:r>
              <a:rPr lang="ja-JP" altLang="en-US" dirty="0"/>
              <a:t>具体的に言うと，学習器は何らかの関数</a:t>
            </a:r>
            <a:r>
              <a:rPr lang="en-US" altLang="ja-JP" i="1" dirty="0"/>
              <a:t>f </a:t>
            </a:r>
            <a:r>
              <a:rPr lang="ja-JP" altLang="en-US" dirty="0"/>
              <a:t>を持ち，これを関数</a:t>
            </a:r>
            <a:r>
              <a:rPr lang="en-US" altLang="ja-JP" i="1" dirty="0"/>
              <a:t>f </a:t>
            </a:r>
            <a:r>
              <a:rPr lang="ja-JP" altLang="en-US" dirty="0"/>
              <a:t>の</a:t>
            </a:r>
            <a:r>
              <a:rPr lang="ja-JP" altLang="en-US" dirty="0" smtClean="0"/>
              <a:t>内部パラメータ</a:t>
            </a:r>
            <a:r>
              <a:rPr lang="en-US" altLang="ja-JP" i="1" dirty="0" smtClean="0"/>
              <a:t>θ</a:t>
            </a:r>
            <a:r>
              <a:rPr lang="en-US" altLang="ja-JP" dirty="0" smtClean="0"/>
              <a:t> </a:t>
            </a:r>
            <a:r>
              <a:rPr lang="ja-JP" altLang="en-US" dirty="0"/>
              <a:t>を変化させることで学習する</a:t>
            </a:r>
            <a:r>
              <a:rPr lang="ja-JP" altLang="en-US" dirty="0" smtClean="0"/>
              <a:t>．</a:t>
            </a:r>
            <a:endParaRPr lang="en-US" altLang="ja-JP" dirty="0" smtClean="0"/>
          </a:p>
          <a:p>
            <a:pPr lvl="1"/>
            <a:r>
              <a:rPr lang="ja-JP" altLang="en-US" dirty="0" smtClean="0"/>
              <a:t>この</a:t>
            </a:r>
            <a:r>
              <a:rPr lang="en-US" altLang="ja-JP" i="1" dirty="0"/>
              <a:t>θ</a:t>
            </a:r>
            <a:r>
              <a:rPr lang="en-US" altLang="ja-JP" dirty="0" smtClean="0"/>
              <a:t> </a:t>
            </a:r>
            <a:r>
              <a:rPr lang="ja-JP" altLang="en-US" dirty="0"/>
              <a:t>はニューラルネットワークの結合</a:t>
            </a:r>
            <a:r>
              <a:rPr lang="ja-JP" altLang="en-US" dirty="0" smtClean="0"/>
              <a:t>重みであったり</a:t>
            </a:r>
            <a:r>
              <a:rPr lang="ja-JP" altLang="en-US" dirty="0"/>
              <a:t>，強化学習器の</a:t>
            </a:r>
            <a:r>
              <a:rPr lang="en-US" altLang="ja-JP" dirty="0"/>
              <a:t>Q </a:t>
            </a:r>
            <a:r>
              <a:rPr lang="ja-JP" altLang="en-US" dirty="0"/>
              <a:t>値であったりする</a:t>
            </a:r>
            <a:r>
              <a:rPr lang="ja-JP" altLang="en-US" dirty="0" smtClean="0"/>
              <a:t>．</a:t>
            </a:r>
            <a:endParaRPr lang="en-US" altLang="ja-JP" dirty="0" smtClean="0"/>
          </a:p>
          <a:p>
            <a:r>
              <a:rPr lang="ja-JP" altLang="en-US" b="1" dirty="0" smtClean="0">
                <a:effectLst>
                  <a:outerShdw blurRad="38100" dist="38100" dir="2700000" algn="tl">
                    <a:srgbClr val="000000">
                      <a:alpha val="43137"/>
                    </a:srgbClr>
                  </a:outerShdw>
                </a:effectLst>
              </a:rPr>
              <a:t>訓練データ</a:t>
            </a:r>
            <a:r>
              <a:rPr lang="en-US" altLang="ja-JP" b="1" dirty="0" smtClean="0">
                <a:effectLst>
                  <a:outerShdw blurRad="38100" dist="38100" dir="2700000" algn="tl">
                    <a:srgbClr val="000000">
                      <a:alpha val="43137"/>
                    </a:srgbClr>
                  </a:outerShdw>
                </a:effectLst>
              </a:rPr>
              <a:t>(training data)</a:t>
            </a:r>
            <a:r>
              <a:rPr lang="ja-JP" altLang="en-US" dirty="0" smtClean="0"/>
              <a:t>と</a:t>
            </a:r>
            <a:r>
              <a:rPr lang="ja-JP" altLang="en-US" b="1" dirty="0" smtClean="0">
                <a:effectLst>
                  <a:outerShdw blurRad="38100" dist="38100" dir="2700000" algn="tl">
                    <a:srgbClr val="000000">
                      <a:alpha val="43137"/>
                    </a:srgbClr>
                  </a:outerShdw>
                </a:effectLst>
              </a:rPr>
              <a:t>テストデータ</a:t>
            </a:r>
            <a:r>
              <a:rPr lang="en-US" altLang="ja-JP" b="1" dirty="0" smtClean="0">
                <a:effectLst>
                  <a:outerShdw blurRad="38100" dist="38100" dir="2700000" algn="tl">
                    <a:srgbClr val="000000">
                      <a:alpha val="43137"/>
                    </a:srgbClr>
                  </a:outerShdw>
                </a:effectLst>
              </a:rPr>
              <a:t>(test data)</a:t>
            </a:r>
          </a:p>
          <a:p>
            <a:pPr lvl="1"/>
            <a:r>
              <a:rPr lang="ja-JP" altLang="en-US" dirty="0" smtClean="0"/>
              <a:t>機械</a:t>
            </a:r>
            <a:r>
              <a:rPr lang="ja-JP" altLang="en-US" dirty="0"/>
              <a:t>学習においては学習用データとテスト用データを区別することが重要である．特に</a:t>
            </a:r>
            <a:r>
              <a:rPr lang="ja-JP" altLang="en-US" dirty="0" smtClean="0"/>
              <a:t>教師</a:t>
            </a:r>
            <a:r>
              <a:rPr lang="ja-JP" altLang="en-US" dirty="0"/>
              <a:t>あり学習では学習用データに対しては教師信号として「答え」が与えられるため，正しい「答え</a:t>
            </a:r>
            <a:r>
              <a:rPr lang="ja-JP" altLang="en-US" dirty="0" smtClean="0"/>
              <a:t>」を</a:t>
            </a:r>
            <a:r>
              <a:rPr lang="ja-JP" altLang="en-US" dirty="0"/>
              <a:t>出力できるようになるのは当たり前である．</a:t>
            </a:r>
          </a:p>
          <a:p>
            <a:pPr lvl="1"/>
            <a:r>
              <a:rPr lang="ja-JP" altLang="en-US" dirty="0"/>
              <a:t>学習用データで学習した学習器が，テスト用データに対して正しい答えを返せるようになるの</a:t>
            </a:r>
            <a:r>
              <a:rPr lang="ja-JP" altLang="en-US" dirty="0" smtClean="0"/>
              <a:t>が大切</a:t>
            </a:r>
            <a:r>
              <a:rPr lang="ja-JP" altLang="en-US" dirty="0"/>
              <a:t>である．</a:t>
            </a:r>
            <a:endParaRPr kumimoji="1" lang="ja-JP" altLang="en-US" dirty="0"/>
          </a:p>
        </p:txBody>
      </p:sp>
    </p:spTree>
    <p:extLst>
      <p:ext uri="{BB962C8B-B14F-4D97-AF65-F5344CB8AC3E}">
        <p14:creationId xmlns:p14="http://schemas.microsoft.com/office/powerpoint/2010/main" val="1643741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過学習と</a:t>
            </a:r>
            <a:r>
              <a:rPr lang="ja-JP" altLang="en-US" smtClean="0"/>
              <a:t>交</a:t>
            </a:r>
            <a:r>
              <a:rPr lang="ja-JP" altLang="en-US"/>
              <a:t>差</a:t>
            </a:r>
            <a:r>
              <a:rPr lang="ja-JP" altLang="en-US" smtClean="0"/>
              <a:t>確認法</a:t>
            </a:r>
            <a:endParaRPr kumimoji="1" lang="ja-JP" altLang="en-US"/>
          </a:p>
        </p:txBody>
      </p:sp>
      <p:sp>
        <p:nvSpPr>
          <p:cNvPr id="3" name="コンテンツ プレースホルダー 2"/>
          <p:cNvSpPr>
            <a:spLocks noGrp="1"/>
          </p:cNvSpPr>
          <p:nvPr>
            <p:ph idx="1"/>
          </p:nvPr>
        </p:nvSpPr>
        <p:spPr/>
        <p:txBody>
          <a:bodyPr/>
          <a:lstStyle/>
          <a:p>
            <a:pPr marL="274320" lvl="1" indent="-274320">
              <a:buClr>
                <a:schemeClr val="accent3"/>
              </a:buClr>
              <a:buSzPct val="95000"/>
            </a:pPr>
            <a:r>
              <a:rPr lang="ja-JP" altLang="en-US"/>
              <a:t>学習用データで学習した学習器が，テスト用データに対して正しい答えを返せるようになるのが大切である．</a:t>
            </a:r>
          </a:p>
          <a:p>
            <a:endParaRPr kumimoji="1" lang="en-US" altLang="ja-JP" smtClean="0"/>
          </a:p>
          <a:p>
            <a:r>
              <a:rPr lang="ja-JP" altLang="en-US" smtClean="0"/>
              <a:t>学習用データに学習結果を特化させることは簡単</a:t>
            </a:r>
            <a:endParaRPr lang="en-US" altLang="ja-JP" smtClean="0"/>
          </a:p>
          <a:p>
            <a:pPr marL="393192" lvl="1" indent="0">
              <a:buNone/>
            </a:pPr>
            <a:r>
              <a:rPr kumimoji="1" lang="ja-JP" altLang="en-US" smtClean="0"/>
              <a:t>やりすぎると未知データ（学習用データ以外のデータ）をうまく扱えない状態に</a:t>
            </a:r>
            <a:r>
              <a:rPr kumimoji="1" lang="en-US" altLang="ja-JP" smtClean="0"/>
              <a:t>―――</a:t>
            </a:r>
            <a:r>
              <a:rPr kumimoji="1" lang="ja-JP" altLang="en-US" smtClean="0"/>
              <a:t>過学習</a:t>
            </a:r>
            <a:r>
              <a:rPr kumimoji="1" lang="en-US" altLang="ja-JP" smtClean="0"/>
              <a:t>(overfitting)</a:t>
            </a:r>
            <a:endParaRPr lang="en-US" altLang="ja-JP" smtClean="0"/>
          </a:p>
          <a:p>
            <a:pPr marL="0" lvl="1" indent="0"/>
            <a:r>
              <a:rPr kumimoji="1" lang="ja-JP" altLang="en-US" smtClean="0"/>
              <a:t>　</a:t>
            </a:r>
            <a:r>
              <a:rPr lang="ja-JP" altLang="en-US" smtClean="0"/>
              <a:t>データが少ないときはどうするか？</a:t>
            </a:r>
            <a:endParaRPr lang="en-US" altLang="ja-JP" smtClean="0"/>
          </a:p>
          <a:p>
            <a:pPr marL="0" lvl="1" indent="0">
              <a:buNone/>
            </a:pPr>
            <a:r>
              <a:rPr lang="ja-JP" altLang="en-US" smtClean="0"/>
              <a:t>　　データを「学習用」と「テスト用」にランダムに分ける</a:t>
            </a:r>
            <a:endParaRPr lang="en-US" altLang="ja-JP" smtClean="0"/>
          </a:p>
          <a:p>
            <a:pPr marL="0" lvl="1" indent="0">
              <a:buNone/>
            </a:pPr>
            <a:r>
              <a:rPr lang="ja-JP" altLang="en-US" smtClean="0"/>
              <a:t>　　</a:t>
            </a:r>
            <a:r>
              <a:rPr lang="en-US" altLang="ja-JP" smtClean="0"/>
              <a:t>1</a:t>
            </a:r>
            <a:r>
              <a:rPr lang="ja-JP" altLang="en-US" smtClean="0"/>
              <a:t>つをテスト用、残りを学習用とする。これをデータの個数だけ繰り返す（最終的に、すべてがテストに使われるように）</a:t>
            </a:r>
            <a:endParaRPr lang="en-US" altLang="ja-JP" smtClean="0"/>
          </a:p>
        </p:txBody>
      </p:sp>
    </p:spTree>
    <p:extLst>
      <p:ext uri="{BB962C8B-B14F-4D97-AF65-F5344CB8AC3E}">
        <p14:creationId xmlns:p14="http://schemas.microsoft.com/office/powerpoint/2010/main" val="46441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dirty="0" smtClean="0"/>
              <a:t>演習</a:t>
            </a:r>
            <a:r>
              <a:rPr lang="en-US" altLang="ja-JP" dirty="0" smtClean="0"/>
              <a:t>11-1 </a:t>
            </a:r>
            <a:r>
              <a:rPr lang="ja-JP" altLang="en-US" dirty="0" smtClean="0"/>
              <a:t>機械学習の分類</a:t>
            </a:r>
            <a:endParaRPr kumimoji="1" lang="ja-JP" altLang="en-US" dirty="0"/>
          </a:p>
        </p:txBody>
      </p:sp>
      <p:sp>
        <p:nvSpPr>
          <p:cNvPr id="3" name="コンテンツ プレースホルダー 2"/>
          <p:cNvSpPr>
            <a:spLocks noGrp="1"/>
          </p:cNvSpPr>
          <p:nvPr>
            <p:ph idx="1"/>
          </p:nvPr>
        </p:nvSpPr>
        <p:spPr>
          <a:xfrm>
            <a:off x="457200" y="1420032"/>
            <a:ext cx="8229600" cy="5437968"/>
          </a:xfrm>
        </p:spPr>
        <p:txBody>
          <a:bodyPr>
            <a:normAutofit fontScale="92500" lnSpcReduction="20000"/>
          </a:bodyPr>
          <a:lstStyle/>
          <a:p>
            <a:r>
              <a:rPr kumimoji="1" lang="ja-JP" altLang="en-US" dirty="0" smtClean="0"/>
              <a:t>以下の機械学習はそれぞれ「教師あり学習」「教師なし学習」「強化学習」のいずれにあたるか？</a:t>
            </a:r>
            <a:endParaRPr kumimoji="1" lang="en-US" altLang="ja-JP" dirty="0" smtClean="0"/>
          </a:p>
          <a:p>
            <a:pPr marL="880110" lvl="1" indent="-514350">
              <a:buFont typeface="+mj-lt"/>
              <a:buAutoNum type="arabicPeriod"/>
            </a:pPr>
            <a:r>
              <a:rPr lang="ja-JP" altLang="en-US" dirty="0"/>
              <a:t>問題</a:t>
            </a:r>
            <a:r>
              <a:rPr lang="ja-JP" altLang="en-US" dirty="0" smtClean="0"/>
              <a:t>を解くと得点だけがしめされて，「後のことは自分で考えなさい！」と言われる試験</a:t>
            </a:r>
            <a:endParaRPr lang="en-US" altLang="ja-JP" dirty="0" smtClean="0"/>
          </a:p>
          <a:p>
            <a:pPr marL="880110" lvl="1" indent="-514350">
              <a:buFont typeface="+mj-lt"/>
              <a:buAutoNum type="arabicPeriod"/>
            </a:pPr>
            <a:r>
              <a:rPr kumimoji="1" lang="ja-JP" altLang="en-US" dirty="0"/>
              <a:t>問題</a:t>
            </a:r>
            <a:r>
              <a:rPr kumimoji="1" lang="ja-JP" altLang="en-US" dirty="0" smtClean="0"/>
              <a:t>を解くとそれぞれの解答が示されて「後のことは自分で考えなさい！」と言われる試験</a:t>
            </a:r>
            <a:endParaRPr kumimoji="1" lang="en-US" altLang="ja-JP" dirty="0" smtClean="0"/>
          </a:p>
          <a:p>
            <a:pPr marL="880110" lvl="1" indent="-514350">
              <a:buFont typeface="+mj-lt"/>
              <a:buAutoNum type="arabicPeriod"/>
            </a:pPr>
            <a:r>
              <a:rPr lang="en-US" altLang="ja-JP" dirty="0" smtClean="0"/>
              <a:t>100</a:t>
            </a:r>
            <a:r>
              <a:rPr lang="ja-JP" altLang="en-US" dirty="0" smtClean="0"/>
              <a:t>人のマンガのキャラの絵を見せられて「キャラの類似性にもとづいて</a:t>
            </a:r>
            <a:r>
              <a:rPr lang="en-US" altLang="ja-JP" dirty="0" smtClean="0"/>
              <a:t>10</a:t>
            </a:r>
            <a:r>
              <a:rPr lang="ja-JP" altLang="en-US" dirty="0" smtClean="0"/>
              <a:t>グループにわけよ」と言われる課題</a:t>
            </a:r>
            <a:endParaRPr lang="en-US" altLang="ja-JP" dirty="0" smtClean="0"/>
          </a:p>
          <a:p>
            <a:pPr marL="880110" lvl="1" indent="-514350">
              <a:buFont typeface="+mj-lt"/>
              <a:buAutoNum type="arabicPeriod"/>
            </a:pPr>
            <a:r>
              <a:rPr kumimoji="1" lang="ja-JP" altLang="en-US" dirty="0" smtClean="0"/>
              <a:t>カピバラの写真</a:t>
            </a:r>
            <a:r>
              <a:rPr kumimoji="1" lang="en-US" altLang="ja-JP" dirty="0" smtClean="0"/>
              <a:t>10</a:t>
            </a:r>
            <a:r>
              <a:rPr kumimoji="1" lang="ja-JP" altLang="en-US" dirty="0" smtClean="0"/>
              <a:t>枚を「これがカピバラだ」と見せられた後に，デグーの写真</a:t>
            </a:r>
            <a:r>
              <a:rPr kumimoji="1" lang="en-US" altLang="ja-JP" dirty="0" smtClean="0"/>
              <a:t>10</a:t>
            </a:r>
            <a:r>
              <a:rPr lang="ja-JP" altLang="en-US" dirty="0"/>
              <a:t>枚</a:t>
            </a:r>
            <a:r>
              <a:rPr lang="ja-JP" altLang="en-US" dirty="0" smtClean="0"/>
              <a:t>を「これがデグーだ」と見せられる．その後にどちらかの写真を見せられて，それが何かを当てる課題．</a:t>
            </a:r>
            <a:endParaRPr lang="en-US" altLang="ja-JP" dirty="0" smtClean="0"/>
          </a:p>
          <a:p>
            <a:pPr marL="880110" lvl="1" indent="-514350">
              <a:buFont typeface="+mj-lt"/>
              <a:buAutoNum type="arabicPeriod"/>
            </a:pPr>
            <a:r>
              <a:rPr kumimoji="1" lang="ja-JP" altLang="en-US" dirty="0"/>
              <a:t>自分</a:t>
            </a:r>
            <a:r>
              <a:rPr kumimoji="1" lang="ja-JP" altLang="en-US" dirty="0" smtClean="0"/>
              <a:t>一人でペットボトルに入れるビー玉の</a:t>
            </a:r>
            <a:r>
              <a:rPr lang="ja-JP" altLang="en-US" dirty="0"/>
              <a:t>数</a:t>
            </a:r>
            <a:r>
              <a:rPr kumimoji="1" lang="ja-JP" altLang="en-US" dirty="0" smtClean="0"/>
              <a:t>を変えては，風呂に投げ入れ，沈むかどうかを判定し，何個入れれば風呂の水に沈むかというルールを学習すること．</a:t>
            </a:r>
            <a:endParaRPr kumimoji="1" lang="en-US" altLang="ja-JP" dirty="0" smtClean="0"/>
          </a:p>
          <a:p>
            <a:pPr marL="880110" lvl="1" indent="-514350">
              <a:buFont typeface="+mj-lt"/>
              <a:buAutoNum type="arabicPeriod"/>
            </a:pPr>
            <a:r>
              <a:rPr lang="en-US" altLang="ja-JP" dirty="0" smtClean="0"/>
              <a:t>100</a:t>
            </a:r>
            <a:r>
              <a:rPr lang="ja-JP" altLang="en-US" dirty="0" smtClean="0"/>
              <a:t>件のワンルーム不動産の物件に対して，駅からの距離，床面積，風呂トイレの有無，賃料を収集し，</a:t>
            </a:r>
            <a:r>
              <a:rPr lang="ja-JP" altLang="en-US" dirty="0"/>
              <a:t>駅からの距離，床面積，風呂トイレの</a:t>
            </a:r>
            <a:r>
              <a:rPr lang="ja-JP" altLang="en-US" dirty="0" smtClean="0"/>
              <a:t>有無から賃料を予測出来るようにするタスク．</a:t>
            </a:r>
            <a:endParaRPr kumimoji="1" lang="ja-JP" altLang="en-US" dirty="0"/>
          </a:p>
        </p:txBody>
      </p:sp>
    </p:spTree>
    <p:extLst>
      <p:ext uri="{BB962C8B-B14F-4D97-AF65-F5344CB8AC3E}">
        <p14:creationId xmlns:p14="http://schemas.microsoft.com/office/powerpoint/2010/main" val="988625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16560</TotalTime>
  <Words>2678</Words>
  <Application>Microsoft Office PowerPoint</Application>
  <PresentationFormat>画面に合わせる (4:3)</PresentationFormat>
  <Paragraphs>265</Paragraphs>
  <Slides>36</Slides>
  <Notes>0</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HGP明朝E</vt:lpstr>
      <vt:lpstr>ＭＳ Ｐゴシック</vt:lpstr>
      <vt:lpstr>ＭＳ Ｐ明朝</vt:lpstr>
      <vt:lpstr>Arial</vt:lpstr>
      <vt:lpstr>Calibri</vt:lpstr>
      <vt:lpstr>Cambria Math</vt:lpstr>
      <vt:lpstr>Constantia</vt:lpstr>
      <vt:lpstr>Times New Roman</vt:lpstr>
      <vt:lpstr>Wingdings 2</vt:lpstr>
      <vt:lpstr>リゾート</vt:lpstr>
      <vt:lpstr>人工知能概論 第11回学習と認識(2) パターン認識</vt:lpstr>
      <vt:lpstr>Information</vt:lpstr>
      <vt:lpstr>STORY 学習と認識（2）</vt:lpstr>
      <vt:lpstr>仮定 学習と認識（2）</vt:lpstr>
      <vt:lpstr>Contents</vt:lpstr>
      <vt:lpstr>11.1.1 機械学習の分類</vt:lpstr>
      <vt:lpstr>11.1.5 機械学習の共通問題</vt:lpstr>
      <vt:lpstr>過学習と交差確認法</vt:lpstr>
      <vt:lpstr>演習11-1 機械学習の分類</vt:lpstr>
      <vt:lpstr>Contents</vt:lpstr>
      <vt:lpstr>11.2.1 パターン認識と応用</vt:lpstr>
      <vt:lpstr>クラスタリングとパターン認識の違い</vt:lpstr>
      <vt:lpstr>11.2.2 回帰問題と分類問題</vt:lpstr>
      <vt:lpstr>11.2.2 回帰問題(regression)</vt:lpstr>
      <vt:lpstr>11.2.3 分類問題(classification)</vt:lpstr>
      <vt:lpstr>主要な手法</vt:lpstr>
      <vt:lpstr>演習11-2 教師あり学習の分類</vt:lpstr>
      <vt:lpstr>Contents</vt:lpstr>
      <vt:lpstr>11.3.1 予測誤差最小化による学習</vt:lpstr>
      <vt:lpstr>最小二乗法</vt:lpstr>
      <vt:lpstr>最急降下法（勾配法）</vt:lpstr>
      <vt:lpstr>線形回帰：最小二乗法（狭義）</vt:lpstr>
      <vt:lpstr>演習11-3 最小二乗法</vt:lpstr>
      <vt:lpstr>11.3.3 一般線形モデル</vt:lpstr>
      <vt:lpstr>11.3.4 ニューラルネットワーク</vt:lpstr>
      <vt:lpstr>Contents</vt:lpstr>
      <vt:lpstr>11.4.1 識別モデルと生成モデル</vt:lpstr>
      <vt:lpstr>11.4.2 サポートベクトルマシン SVM  （サポートベクターマシン  ともいう）</vt:lpstr>
      <vt:lpstr>サポートベクターマシン（続)</vt:lpstr>
      <vt:lpstr>11.4.3 ナイーブベイズモデル</vt:lpstr>
      <vt:lpstr>スパムメールの ナイーブベイズフィルタ</vt:lpstr>
      <vt:lpstr>例題：</vt:lpstr>
      <vt:lpstr>問11-4 スパムフィルタ</vt:lpstr>
      <vt:lpstr>ホイールダック２号の学習</vt:lpstr>
      <vt:lpstr>まとめ</vt:lpstr>
      <vt:lpstr>予習問題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2012年度 (K1)</dc:title>
  <dc:creator>user</dc:creator>
  <cp:lastModifiedBy>sirai</cp:lastModifiedBy>
  <cp:revision>311</cp:revision>
  <cp:lastPrinted>2013-12-10T07:32:32Z</cp:lastPrinted>
  <dcterms:created xsi:type="dcterms:W3CDTF">2012-07-12T01:49:14Z</dcterms:created>
  <dcterms:modified xsi:type="dcterms:W3CDTF">2017-06-29T04:59:52Z</dcterms:modified>
</cp:coreProperties>
</file>