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450" r:id="rId3"/>
    <p:sldId id="448" r:id="rId4"/>
    <p:sldId id="449" r:id="rId5"/>
    <p:sldId id="434" r:id="rId6"/>
    <p:sldId id="412" r:id="rId7"/>
    <p:sldId id="413" r:id="rId8"/>
    <p:sldId id="415" r:id="rId9"/>
    <p:sldId id="267" r:id="rId10"/>
    <p:sldId id="435" r:id="rId11"/>
    <p:sldId id="432" r:id="rId12"/>
    <p:sldId id="411" r:id="rId13"/>
    <p:sldId id="408" r:id="rId14"/>
    <p:sldId id="409" r:id="rId15"/>
    <p:sldId id="260" r:id="rId16"/>
    <p:sldId id="433" r:id="rId17"/>
    <p:sldId id="436" r:id="rId18"/>
    <p:sldId id="364" r:id="rId19"/>
    <p:sldId id="365" r:id="rId20"/>
    <p:sldId id="370" r:id="rId21"/>
    <p:sldId id="373" r:id="rId22"/>
    <p:sldId id="375" r:id="rId23"/>
    <p:sldId id="437" r:id="rId24"/>
    <p:sldId id="439" r:id="rId25"/>
    <p:sldId id="440" r:id="rId26"/>
    <p:sldId id="441" r:id="rId27"/>
    <p:sldId id="438" r:id="rId28"/>
    <p:sldId id="442" r:id="rId29"/>
    <p:sldId id="443" r:id="rId30"/>
    <p:sldId id="444" r:id="rId31"/>
    <p:sldId id="445" r:id="rId32"/>
    <p:sldId id="447" r:id="rId33"/>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67" autoAdjust="0"/>
  </p:normalViewPr>
  <p:slideViewPr>
    <p:cSldViewPr>
      <p:cViewPr varScale="1">
        <p:scale>
          <a:sx n="63" d="100"/>
          <a:sy n="63" d="100"/>
        </p:scale>
        <p:origin x="63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6AE18E4F-3F6C-419A-A25C-FEAC72B4CF16}" type="datetimeFigureOut">
              <a:rPr kumimoji="1" lang="ja-JP" altLang="en-US" smtClean="0"/>
              <a:t>2018/4/4</a:t>
            </a:fld>
            <a:endParaRPr kumimoji="1" lang="ja-JP" altLang="en-US"/>
          </a:p>
        </p:txBody>
      </p:sp>
      <p:sp>
        <p:nvSpPr>
          <p:cNvPr id="4" name="フッター プレースホルダー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42A4602A-DCB6-40C5-9857-EB19465E2FC6}" type="slidenum">
              <a:rPr kumimoji="1" lang="ja-JP" altLang="en-US" smtClean="0"/>
              <a:t>‹#›</a:t>
            </a:fld>
            <a:endParaRPr kumimoji="1" lang="ja-JP" altLang="en-US"/>
          </a:p>
        </p:txBody>
      </p:sp>
    </p:spTree>
    <p:extLst>
      <p:ext uri="{BB962C8B-B14F-4D97-AF65-F5344CB8AC3E}">
        <p14:creationId xmlns:p14="http://schemas.microsoft.com/office/powerpoint/2010/main" val="4203478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D0B48C4-5FE3-4908-8506-B1695B5AA792}" type="datetimeFigureOut">
              <a:rPr kumimoji="1" lang="ja-JP" altLang="en-US" smtClean="0"/>
              <a:t>2018/4/4</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F863CD7-E4AD-43BD-9994-A3A98EB02387}" type="slidenum">
              <a:rPr kumimoji="1" lang="ja-JP" altLang="en-US" smtClean="0"/>
              <a:t>‹#›</a:t>
            </a:fld>
            <a:endParaRPr kumimoji="1" lang="ja-JP" altLang="en-US"/>
          </a:p>
        </p:txBody>
      </p:sp>
    </p:spTree>
    <p:extLst>
      <p:ext uri="{BB962C8B-B14F-4D97-AF65-F5344CB8AC3E}">
        <p14:creationId xmlns:p14="http://schemas.microsoft.com/office/powerpoint/2010/main" val="31013045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F863CD7-E4AD-43BD-9994-A3A98EB02387}" type="slidenum">
              <a:rPr kumimoji="1" lang="ja-JP" altLang="en-US" smtClean="0"/>
              <a:t>14</a:t>
            </a:fld>
            <a:endParaRPr kumimoji="1" lang="ja-JP" altLang="en-US"/>
          </a:p>
        </p:txBody>
      </p:sp>
    </p:spTree>
    <p:extLst>
      <p:ext uri="{BB962C8B-B14F-4D97-AF65-F5344CB8AC3E}">
        <p14:creationId xmlns:p14="http://schemas.microsoft.com/office/powerpoint/2010/main" val="423612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F863CD7-E4AD-43BD-9994-A3A98EB02387}" type="slidenum">
              <a:rPr kumimoji="1" lang="ja-JP" altLang="en-US" smtClean="0"/>
              <a:t>31</a:t>
            </a:fld>
            <a:endParaRPr kumimoji="1" lang="ja-JP" altLang="en-US"/>
          </a:p>
        </p:txBody>
      </p:sp>
    </p:spTree>
    <p:extLst>
      <p:ext uri="{BB962C8B-B14F-4D97-AF65-F5344CB8AC3E}">
        <p14:creationId xmlns:p14="http://schemas.microsoft.com/office/powerpoint/2010/main" val="365598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2018/4/4</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ai-gakkai.or.jp/jsai/whatsai/AItopics1.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ai-gakkai.or.jp/jsai/whatsai/AItopics1.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ai-gakkai.or.jp/jsai/whatsai/AItopics1.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人工知能概論</a:t>
            </a:r>
            <a:br>
              <a:rPr lang="en-US" altLang="ja-JP" dirty="0"/>
            </a:br>
            <a:r>
              <a:rPr lang="ja-JP" altLang="en-US" sz="2400" dirty="0"/>
              <a:t>第</a:t>
            </a:r>
            <a:r>
              <a:rPr lang="en-US" altLang="ja-JP" sz="2400" dirty="0"/>
              <a:t>1</a:t>
            </a:r>
            <a:r>
              <a:rPr lang="ja-JP" altLang="en-US" sz="2400" dirty="0"/>
              <a:t>章　</a:t>
            </a:r>
            <a:r>
              <a:rPr lang="ja-JP" altLang="en-US" sz="2400" b="0" dirty="0"/>
              <a:t>人工知能を作り出そう</a:t>
            </a:r>
            <a:endParaRPr kumimoji="1" lang="ja-JP" altLang="en-US" sz="2400"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25144"/>
            <a:ext cx="1981196" cy="198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1.0 </a:t>
            </a:r>
            <a:r>
              <a:rPr kumimoji="1" lang="ja-JP" altLang="en-US" dirty="0"/>
              <a:t>本講義の概要</a:t>
            </a:r>
            <a:endParaRPr kumimoji="1" lang="en-US" altLang="ja-JP" dirty="0"/>
          </a:p>
          <a:p>
            <a:r>
              <a:rPr lang="en-US" altLang="ja-JP" dirty="0"/>
              <a:t>1.1 </a:t>
            </a:r>
            <a:r>
              <a:rPr lang="ja-JP" altLang="en-US" dirty="0"/>
              <a:t>人工知能とは何か？</a:t>
            </a:r>
            <a:endParaRPr lang="en-US" altLang="ja-JP" dirty="0"/>
          </a:p>
          <a:p>
            <a:r>
              <a:rPr kumimoji="1" lang="en-US" altLang="ja-JP" dirty="0"/>
              <a:t>1.2 </a:t>
            </a:r>
            <a:r>
              <a:rPr kumimoji="1" lang="ja-JP" altLang="en-US" dirty="0"/>
              <a:t>人工知能の歴史</a:t>
            </a:r>
            <a:endParaRPr kumimoji="1" lang="en-US" altLang="ja-JP" dirty="0"/>
          </a:p>
          <a:p>
            <a:r>
              <a:rPr lang="en-US" altLang="ja-JP" dirty="0"/>
              <a:t>1.3 </a:t>
            </a:r>
            <a:r>
              <a:rPr lang="ja-JP" altLang="en-US" dirty="0"/>
              <a:t>人工知能の基本問題</a:t>
            </a:r>
            <a:endParaRPr lang="en-US" altLang="ja-JP" dirty="0"/>
          </a:p>
          <a:p>
            <a:r>
              <a:rPr kumimoji="1" lang="en-US" altLang="ja-JP" dirty="0"/>
              <a:t>1.4 </a:t>
            </a:r>
            <a:r>
              <a:rPr kumimoji="1" lang="ja-JP" altLang="en-US" dirty="0"/>
              <a:t>ホイールダック２号の冒険</a:t>
            </a:r>
          </a:p>
        </p:txBody>
      </p:sp>
      <p:sp>
        <p:nvSpPr>
          <p:cNvPr id="4" name="正方形/長方形 3"/>
          <p:cNvSpPr/>
          <p:nvPr/>
        </p:nvSpPr>
        <p:spPr>
          <a:xfrm>
            <a:off x="251520" y="2348880"/>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002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429000"/>
            <a:ext cx="2160240" cy="192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ja-JP" altLang="en-US" dirty="0"/>
              <a:t>講義の目的</a:t>
            </a:r>
            <a:endParaRPr kumimoji="1" lang="ja-JP" altLang="en-US" dirty="0"/>
          </a:p>
        </p:txBody>
      </p:sp>
      <p:sp>
        <p:nvSpPr>
          <p:cNvPr id="3" name="コンテンツ プレースホルダー 2"/>
          <p:cNvSpPr>
            <a:spLocks noGrp="1"/>
          </p:cNvSpPr>
          <p:nvPr>
            <p:ph idx="1"/>
          </p:nvPr>
        </p:nvSpPr>
        <p:spPr/>
        <p:txBody>
          <a:bodyPr/>
          <a:lstStyle/>
          <a:p>
            <a:r>
              <a:rPr lang="ja-JP" altLang="en-US" dirty="0"/>
              <a:t>本講義では人間の知能を計算機で構成することを目的とした人工知能の基礎について，その概論を行う．</a:t>
            </a:r>
            <a:endParaRPr lang="en-US" altLang="ja-JP" dirty="0"/>
          </a:p>
          <a:p>
            <a:r>
              <a:rPr lang="ja-JP" altLang="en-US" dirty="0"/>
              <a:t>人工知能の分野を概観しつつ，その導入レベルについての理解を進めることを目的としている．</a:t>
            </a:r>
            <a:endParaRPr kumimoji="1" lang="ja-JP" altLang="en-US" dirty="0"/>
          </a:p>
        </p:txBody>
      </p:sp>
      <p:sp>
        <p:nvSpPr>
          <p:cNvPr id="4" name="正方形/長方形 3"/>
          <p:cNvSpPr/>
          <p:nvPr/>
        </p:nvSpPr>
        <p:spPr>
          <a:xfrm>
            <a:off x="539552" y="5445224"/>
            <a:ext cx="7848872" cy="95410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ja-JP" altLang="en-US" sz="2800" dirty="0"/>
              <a:t>人間の知能の全体像は大学生や現代の研究者に簡単理解できるほど単純であるはずもない．</a:t>
            </a:r>
          </a:p>
        </p:txBody>
      </p:sp>
      <p:sp>
        <p:nvSpPr>
          <p:cNvPr id="5" name="テキスト ボックス 4"/>
          <p:cNvSpPr txBox="1"/>
          <p:nvPr/>
        </p:nvSpPr>
        <p:spPr>
          <a:xfrm>
            <a:off x="539552" y="4581128"/>
            <a:ext cx="1340432" cy="646331"/>
          </a:xfrm>
          <a:prstGeom prst="rect">
            <a:avLst/>
          </a:prstGeom>
          <a:noFill/>
        </p:spPr>
        <p:txBody>
          <a:bodyPr wrap="none" rtlCol="0">
            <a:spAutoFit/>
          </a:bodyPr>
          <a:lstStyle/>
          <a:p>
            <a:r>
              <a:rPr kumimoji="1" lang="ja-JP" altLang="en-US" sz="3600" dirty="0"/>
              <a:t>しかし</a:t>
            </a:r>
          </a:p>
        </p:txBody>
      </p:sp>
    </p:spTree>
    <p:extLst>
      <p:ext uri="{BB962C8B-B14F-4D97-AF65-F5344CB8AC3E}">
        <p14:creationId xmlns:p14="http://schemas.microsoft.com/office/powerpoint/2010/main" val="99460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人工知能とは何か？</a:t>
            </a:r>
          </a:p>
        </p:txBody>
      </p:sp>
      <p:sp>
        <p:nvSpPr>
          <p:cNvPr id="3" name="コンテンツ プレースホルダー 2"/>
          <p:cNvSpPr>
            <a:spLocks noGrp="1"/>
          </p:cNvSpPr>
          <p:nvPr>
            <p:ph idx="1"/>
          </p:nvPr>
        </p:nvSpPr>
        <p:spPr/>
        <p:txBody>
          <a:bodyPr/>
          <a:lstStyle/>
          <a:p>
            <a:r>
              <a:rPr lang="ja-JP" altLang="en-US" sz="2800" dirty="0"/>
              <a:t>「人工知能の基礎」（小林 一郎）</a:t>
            </a:r>
            <a:endParaRPr lang="en-US" altLang="ja-JP" sz="2800" dirty="0"/>
          </a:p>
          <a:p>
            <a:pPr lvl="1"/>
            <a:r>
              <a:rPr lang="ja-JP" altLang="en-US" dirty="0"/>
              <a:t>人の知能，つまり，人が行なう知的作業は，推論，記憶，認識，理解，学習，創造といった現実世界に適応するための能力を指す．人工の「知能」とは，人の「知能」のある部分を機械に行わせることによって創られる．</a:t>
            </a:r>
            <a:endParaRPr lang="en-US" altLang="ja-JP" dirty="0"/>
          </a:p>
          <a:p>
            <a:r>
              <a:rPr lang="ja-JP" altLang="en-US" dirty="0"/>
              <a:t>デジタル大辞泉</a:t>
            </a:r>
            <a:endParaRPr lang="en-US" altLang="ja-JP" dirty="0"/>
          </a:p>
          <a:p>
            <a:pPr lvl="1"/>
            <a:r>
              <a:rPr lang="en-US" altLang="ja-JP" dirty="0"/>
              <a:t>《artificial intelligence》</a:t>
            </a:r>
            <a:r>
              <a:rPr lang="ja-JP" altLang="en-US" dirty="0"/>
              <a:t>コンピューターで，記憶・推論・判断・学習など，人間の知的機能を代行できるようにモデル化されたソフトウエア・システム．</a:t>
            </a:r>
            <a:r>
              <a:rPr lang="en-US" altLang="ja-JP" dirty="0"/>
              <a:t>AI</a:t>
            </a:r>
            <a:r>
              <a:rPr lang="ja-JP" altLang="en-US" dirty="0" err="1"/>
              <a:t>．</a:t>
            </a:r>
            <a:endParaRPr lang="en-US" altLang="ja-JP" dirty="0"/>
          </a:p>
        </p:txBody>
      </p:sp>
    </p:spTree>
    <p:extLst>
      <p:ext uri="{BB962C8B-B14F-4D97-AF65-F5344CB8AC3E}">
        <p14:creationId xmlns:p14="http://schemas.microsoft.com/office/powerpoint/2010/main" val="228065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SF</a:t>
            </a:r>
            <a:r>
              <a:rPr kumimoji="1" lang="ja-JP" altLang="en-US" dirty="0"/>
              <a:t>映画・小説の中での人工知能</a:t>
            </a:r>
          </a:p>
        </p:txBody>
      </p:sp>
      <p:sp>
        <p:nvSpPr>
          <p:cNvPr id="3" name="コンテンツ プレースホルダー 2"/>
          <p:cNvSpPr>
            <a:spLocks noGrp="1"/>
          </p:cNvSpPr>
          <p:nvPr>
            <p:ph idx="1"/>
          </p:nvPr>
        </p:nvSpPr>
        <p:spPr/>
        <p:txBody>
          <a:bodyPr/>
          <a:lstStyle/>
          <a:p>
            <a:r>
              <a:rPr kumimoji="1" lang="ja-JP" altLang="en-US" dirty="0"/>
              <a:t>「</a:t>
            </a:r>
            <a:r>
              <a:rPr kumimoji="1" lang="en-US" altLang="ja-JP" dirty="0"/>
              <a:t>2001</a:t>
            </a:r>
            <a:r>
              <a:rPr kumimoji="1" lang="ja-JP" altLang="en-US" dirty="0"/>
              <a:t>年宇宙の旅」　</a:t>
            </a:r>
            <a:r>
              <a:rPr kumimoji="1" lang="en-US" altLang="ja-JP" dirty="0"/>
              <a:t>HAL9000</a:t>
            </a:r>
          </a:p>
          <a:p>
            <a:r>
              <a:rPr lang="ja-JP" altLang="en-US" dirty="0"/>
              <a:t>「マトリックス」 エージェント</a:t>
            </a:r>
            <a:endParaRPr lang="en-US" altLang="ja-JP" dirty="0"/>
          </a:p>
          <a:p>
            <a:r>
              <a:rPr kumimoji="1" lang="ja-JP" altLang="en-US" dirty="0"/>
              <a:t>「ナイトライダー」 ナイト</a:t>
            </a:r>
            <a:r>
              <a:rPr kumimoji="1" lang="en-US" altLang="ja-JP" dirty="0"/>
              <a:t>2000</a:t>
            </a:r>
            <a:endParaRPr lang="en-US" altLang="ja-JP" dirty="0"/>
          </a:p>
          <a:p>
            <a:r>
              <a:rPr kumimoji="1" lang="ja-JP" altLang="en-US" dirty="0"/>
              <a:t>「スターウォーズ」 </a:t>
            </a:r>
            <a:r>
              <a:rPr kumimoji="1" lang="en-US" altLang="ja-JP" dirty="0"/>
              <a:t>R2D2</a:t>
            </a:r>
          </a:p>
          <a:p>
            <a:r>
              <a:rPr lang="ja-JP" altLang="en-US" dirty="0"/>
              <a:t>など多数</a:t>
            </a:r>
            <a:endParaRPr kumimoji="1" lang="en-US" altLang="ja-JP" dirty="0"/>
          </a:p>
          <a:p>
            <a:endParaRPr lang="en-US" altLang="ja-JP" dirty="0"/>
          </a:p>
        </p:txBody>
      </p:sp>
      <p:pic>
        <p:nvPicPr>
          <p:cNvPr id="3074" name="Picture 2" descr="C:\Users\user\AppData\Local\Microsoft\Windows\Temporary Internet Files\Content.IE5\TKEQIOXO\MP9003875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368" y="2636912"/>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3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lstStyle/>
          <a:p>
            <a:r>
              <a:rPr lang="ja-JP" altLang="en-US" dirty="0"/>
              <a:t>「鉄腕アトム」　アトム　他</a:t>
            </a:r>
            <a:endParaRPr lang="en-US" altLang="ja-JP" dirty="0"/>
          </a:p>
          <a:p>
            <a:r>
              <a:rPr kumimoji="1" lang="ja-JP" altLang="en-US" dirty="0"/>
              <a:t>「新世紀エヴァンゲリオン」　マギシステム他</a:t>
            </a:r>
            <a:endParaRPr kumimoji="1" lang="en-US" altLang="ja-JP" dirty="0"/>
          </a:p>
          <a:p>
            <a:r>
              <a:rPr lang="ja-JP" altLang="en-US" dirty="0"/>
              <a:t>「攻殻機動隊」　タチコマ　他</a:t>
            </a:r>
            <a:endParaRPr lang="en-US" altLang="ja-JP" dirty="0"/>
          </a:p>
          <a:p>
            <a:r>
              <a:rPr lang="ja-JP" altLang="en-US" dirty="0"/>
              <a:t>「新世紀</a:t>
            </a:r>
            <a:r>
              <a:rPr lang="en-US" altLang="ja-JP" dirty="0"/>
              <a:t>GPX</a:t>
            </a:r>
            <a:r>
              <a:rPr lang="ja-JP" altLang="en-US" dirty="0"/>
              <a:t>サイバーフォーミュラ」 アスラーダ他</a:t>
            </a:r>
            <a:endParaRPr lang="en-US" altLang="ja-JP" dirty="0"/>
          </a:p>
          <a:p>
            <a:r>
              <a:rPr kumimoji="1" lang="ja-JP" altLang="en-US" dirty="0"/>
              <a:t>「機動戦士ガンダム」　ハロ</a:t>
            </a:r>
            <a:endParaRPr kumimoji="1" lang="en-US" altLang="ja-JP" dirty="0"/>
          </a:p>
          <a:p>
            <a:r>
              <a:rPr lang="ja-JP" altLang="en-US" dirty="0"/>
              <a:t>「キテレツ大百科」　コロスケ</a:t>
            </a:r>
            <a:endParaRPr lang="en-US" altLang="ja-JP" dirty="0"/>
          </a:p>
          <a:p>
            <a:r>
              <a:rPr kumimoji="1" lang="ja-JP" altLang="en-US" dirty="0"/>
              <a:t>「ソードアート・オンライン」　ユイ</a:t>
            </a:r>
            <a:endParaRPr kumimoji="1" lang="en-US" altLang="ja-JP" dirty="0"/>
          </a:p>
          <a:p>
            <a:r>
              <a:rPr lang="ja-JP" altLang="en-US" dirty="0"/>
              <a:t>「ゼーガペイン」　</a:t>
            </a:r>
            <a:r>
              <a:rPr lang="en-US" altLang="ja-JP" dirty="0"/>
              <a:t>AI</a:t>
            </a:r>
          </a:p>
          <a:p>
            <a:r>
              <a:rPr kumimoji="1" lang="ja-JP" altLang="en-US" dirty="0"/>
              <a:t>など多数</a:t>
            </a:r>
          </a:p>
        </p:txBody>
      </p:sp>
      <p:sp>
        <p:nvSpPr>
          <p:cNvPr id="2" name="タイトル 1"/>
          <p:cNvSpPr>
            <a:spLocks noGrp="1"/>
          </p:cNvSpPr>
          <p:nvPr>
            <p:ph type="title"/>
          </p:nvPr>
        </p:nvSpPr>
        <p:spPr/>
        <p:txBody>
          <a:bodyPr/>
          <a:lstStyle/>
          <a:p>
            <a:r>
              <a:rPr lang="ja-JP" altLang="en-US" dirty="0"/>
              <a:t>アニメの中の人工知能</a:t>
            </a:r>
            <a:endParaRPr kumimoji="1" lang="ja-JP" altLang="en-US" dirty="0"/>
          </a:p>
        </p:txBody>
      </p:sp>
      <p:sp>
        <p:nvSpPr>
          <p:cNvPr id="4" name="AutoShape 2" descr="data:image/jpeg;base64,/9j/4AAQSkZJRgABAQAAAQABAAD/2wCEAAkGBhAPDw8QEBQQEBAPDw8QEBcWEBYXFRcWFBAVFBUUFRQXGyYeFxojGRUUIC8gIycpLCwwFR4xNzAqNSYrLCkBCQoKDgwOGg8PGiwlHSQpLCwpKSktLCkpLCwsLCksLC0sLCwqLCwsLCwsLSwpLCkpKSksLCkpLCksLCwpLCwsKf/AABEIAMIBAwMBIgACEQEDEQH/xAAcAAACAgMBAQAAAAAAAAAAAAAAAgEDBAUGBwj/xABKEAACAgECAwQGBgUHCgcAAAABAgADEQQSBSExBkFRYQcTInGBkRQyQlJioSNygpKxFRZTosHR4TNDY3OTlLLC0vBkdIOEo8PT/8QAGQEBAAMBAQAAAAAAAAAAAAAAAAECBAMF/8QALREAAgIBAwMDAgUFAAAAAAAAAAECAxESITEEE1EiQWEFoRRxseHxMjNCUtH/2gAMAwEAAhEDEQA/APSoQhKnQIQhACEIwEAAIwEkCMBJIICxwskCMBAFAjBZOI2IIFxJxGxJxAFxDbH2w2wBMQ2x9sNsArxDEsxIxAKsSCssxIIgFW2KRLiIpEElJEUiWkRSIBURMDjfGK9Hp7NRbnZWFyB1OWCgDzyZsSJ5p6Z+L7atPpFPOxzfZ+qmVTPvYk/sQD0Wm5XVXQhkdQykdCCMgj4GPPNvRF2o3o2gsPtVg2afPenV6/2TzHkT4T0mQAhCEEhCEIAQhCAEISQIBIEcCQBHAkkABHAgBHAgEARwIARgIIIAjARgIwEAXEnEYLG2wQJthtlgWG2AV7YbZbtkbYBViQRLdsjbAKisUiW7ZBWCSkiYvEOI06dDZfZXVWOrOwA93PqfITQ9vO3lXC6woAt1VgzVXnkB09ZZjmFz3dT8CZ4x/OFNVqG1PFG1Gq2j9HUjBFJJ+ru/zVY/CCT+ZA9R1vpe0Yf1emr1Osfu9XXgH3bvaP7sVe2XF7OdXCL9p6b3YfxRZwFnpO1aKa9Emn4fTjG2ipdxH4rHBJPnymg13aDV6g/ptRqLc/eucj5ZxJB6jqvSfqtNYlWr4dZVY+Nqi32myceyCnM57szzjtnxS7U6662+uyhjtCV2KVZEAwgIIHmfeTKdB2U11+Gp097A9+wgH9psZm0t9HHGG9ptPaxwOttbHA6Dm+fhK6o+ScM57h3ELNPdXfUdtlTh1PmO4+RGQffPongXGE1mmq1Ff1bVzjvVhyZD5ggifP8AxHs3rNMM36e+pR9pqyF/e6fnOt9E/ab1GoOksOKtSc15+zaByH7QGPeFk88Dg9ihCEgkIQhACEIQAEcCQBHWSCQI4EgCWAQQSBGAkARwIIJAjASQIwEAAIwEkCMBBBG2NiSBGAkgTEnbH2wxAExDbH2wxAK9sjbHdORxyODg+HnPn70lPxnTXmvWam6yizPqWQ+rqdR3bEwAw71OfHmOcA9l4v2t0Okz9I1FFZH2d4Z/3Fy35TiuLenLRpkaaq7UHuLYqT88sfkJ4iIZjAMzjHFrdXfbqLjustYs3gPBR4ADAA8phgQnZ9gOw/01/X3gjTVtjHQ2sPsj8I7z8PGVlJRWWXjFyeEYXZPsJfr8P/kdPnnYR9bHdWv2j59B+U9V4P2T0Og2iuo2XEZHsiy9u7cM8q1z3+yPOdFoNGMAABUUBVAAAGByAHcBMqnTpUrHpn27GY8zgc2Zj4D4AeAmGVjm9+DWoKHBiJqL15/RvZ8BqENmP1SAufLfMzSatLV3JnkSrAghlYdVZTzUjly8x3TRajXcQ1XrBoK6lQjNdl+4FgV5Fa15qpOSGc5PULjnOV7K+kKy7V2jUrVVbUNlxrJ2WItmwvzJ9qskEEE5Qv4CW7TxnBTuLOMnpOr0qW1vVYA9dilHU9CpGCDPnLth2Zfhureg5KfXof71ZPsnP3h0PmJ9JCct6Q+yX8o6QhAPpFObKDyGT9qsk9zAfMCKp6XvwLI5RzPo37dnU40mpbN6r+icnnYoHNW8XA7+8eYOfQJ5r2f9C94HrbtQKNSo36cVjcEsHNDY56jPUKPjO84Lr2vpVrF9Xcpaq9PuW1nbYvuzzHiCDNaknwZ8NcmdCEJICAhJEAYR1EVZYokkDLHAkARwIIJAlgEVRLAIBIEcCQojgQQSBGAgBHAkggCMFkgRgIIFxJxGhAFxDEaEAQia7jnAqNbQ+n1CB63HPxBHRlP2WHcZtMRSIB8vduOxN3CtRsfL0vk0W4wHA7j4OO8fEcpzeJ9WdrOGaXUaS2rWY9QRzP2lbojV4Gd+SMAZJzjBzieLcP8AQprrtx9ZRSuTs9YW3lc+yWVQQpIwcZ5SHJIsk2eepjIznGRnHXGeeM989m7IdttJeadHp6b6yqBUXYrKqr9pmU8h4kjqfOcF2o9Guv4cA9iLbUWCiyollyThQwIDKSSAMjHnPUewfZZdBSikD19m1r2/FjkgP3V6efMzh1Djp3O9Gc7HZVptGPCa/jOoRUta0Zp09FmqvHcy15KVnyZlPLv2Y75shKKNKltmrqsVXSyigFWGVZSbQQR3jOfnOFKzI6WvETx3tJ6Ybr9Imm0ytS9iD6XaSA7Ow/SLXj6q5yN3XAAGJqvRTp93El5Aoun1HrMjI2sm0r8d2I/GvR9xi3WWKdJgs+FNSImmCj6uxhhVXHjz8ec9I7D9iF0CuhIe4ALe69PWEhjWufsooQZ7yzzXa8RZmrWZI6Ph9pq0w9aedCujMe8VEqH+KgH4zK0jMa6y4w5RC48GKjI+cW7RK+zdkqhBC59kkdCw78dR5yOJa9dPU9jBm24wqqWZmJwqhQCSSTMBs4MmajU1er1rEcl1dIsP+toK1ufijVf7OaqztfW9yUNculLlVUABrXcnGzcQa6T5Nlv1ek2LWMwo3ndZRrdRpy2ANynSvYpIHLJUVk45ZE0UppnG15RmQhCaTiEYRY6yQMssURFliwQOI6iJnAyeQHMwovR/qMr/AKrBv4QQXqI6iKJhPx2gEqrG1x1WpGtI9+wEL8SIBsxHE044xcfqaazH47ak/IMx/KMvG7V/ymmsx3mu2uzH7JKsfgDK64+SdL8G5AjgTT09qNM6hl9cwIB5aW8n5erj/wA5qv6PV/7pd/0y2pFcM2+JM1H86aB9Yahf1tJqAPn6uNX2q0R/z9SHwdvVn5PgxlDDNrCVUauuwZrZHHirBh+UszJIJhDMMwAhIzJgHLdoLC+rrrP1aafXAfjd2rDe9VV8fryq7ijVLuKqyqMsS6pge88iflMztTo2Vq9UoJFStXeAMn1TENvAHM7GGceDNNeCGCkYYHDKRgjxDA/mDPPvyp5N9GHDBsdLrK9VQce3TcrKQR71II7mBHwxMXSplx5czDS2BN/L6x3HzbAGfkB8pdw/q3w/jOTlnB0UdOTNxKLqW3CytzXYoKg7QylSQdrKeoyO4g9ecyIA4ORLptPKObWUUtxDUsuzZUj9PWByygeK1kZ3eROB4npDT6Za1CrnA8Tkkk5JJ7ySSSfOXHnzhLTm5ckRgo8BOc7d9pl4fo2tPOyxhVUO/c3Vv2VDH4Ad83iaxGd0UgugUsAQcbiQM+B9kzzj0xsPotdxq9YDdZp6rGJ21YUGxgvQuzAqCegrOOZk1w1SInLCON7Xds34ndp9Pp0NOkpsRdPXy3M7MF9bYR1ck/DJ5kkme1arThLKEByS1+ps6AZFSadeXcCCcDynkXoq7I2ajWU6p1xRQTapI5Oy8kxnqobnnp7B8DPW9Pb617L/ALNm1Kf9VXnY37RZ39zibOZGb2MiEISQAjrFEcSQOssWVrLFggw+NJmoMV3pXbVZauN25FbLez9rHJsd+zEdNJprlVxXp7FIBVhWnTuKuoB/OZonP6vsqwtst01hqNrmx13Og3HqQVyvM88MjdTgjpOVkZPeLLwcVybNuDUE81LD7rW2Ov7juV/KZ1OEAChQB0G3kPcOgnP1U63S5tvtruoBAdduXQE49YLAq7gM8129MkHlz38zS1Re53jpfBcNW3l8pJ1eeqrKZGZXuS8k6I+DI+mn7okjXeKiY2ZMnuy8kduPgyhqkPVfyEkrU4/x/sMxIS3dfuivbXsV29ndE5y1dJPj6tAfmBmJ/NTh/wDRVfwl8JKt+B2/kqXsroh9VNv6t1i/8LCW/wA26vs2apfdrL/7XMjEJPe+Cva+Q/kS1f8AJ6rVDyb1Vg/r1k/nFNWvT6tunuH46WU/vI+P6scMR0J+cddQ475bvL5I7TMRu0GpRitmkfkBhq7qyh92/Yw/d+M0N9ihi1VWo0oYksvq0upySSWFdVm9CSee3l34JnW/SyeTAETB1emVsleR7v8AGVnZleS8IYfg51tZaVR1bSuhtWqxlewmssDt31MilctheZHNhNxoHw2PETV8T4TXeMWDmCoJ5hioYFqywIO1sYI6c4tGpallrtJIJAqtP2vBbD3WefRu7nkTPJxe8UaEmtmzp5TqdQK0ZyGYKM4VSzHyCjmfhJouDDz75bBXBg6Di1d2MHY5+wxAsHvTrLeIq7U2ivO81sFwcHOOgPcZNyV27q22OVwSpwSM9DjqPfF0tLoSpJZORQk5YeKsftY7j158+mZJBgC7TvWq1BVvUp6oBNtlZ3DO4Yyq4znPI9OeZnVXNXSNO9IvUKFrIC7Wx09ar/VPiRuB69eUyjHqJJUdwOfd3mdYWNNJHKcE9zSaqsktpwQWcKdYy8gqEezQgH1cryx3Lk9WBmVj4TG4Vg1l1+rbdqLUPeVsudkY+OVKn3YmUZsSwZxYQhBJIjiViOskFiywStZYsEFgmHxDVOGrpqwtlu9i5GQiJt3NjozZdAAeXtZOQMHMEw+JcNa01vW4rsrDqMpuVlfbuVlDA9UQ5B7u+VlnG3IWM7mO3DqicWWX28wSHvcoSDkbkXCnnjljHLpNj65fEfOaxeDak9bqB7tMx/M3RLNBqq+qJePGtgjfGu1sfJz7pjlXY+TVGda4NlZrFHTmZi/THz/hMdNBrLDha0oGebW2Bj8K6icn3uJn6fslScNeX1NgBAZjsC5xn1aV4C9Bz5t5xGmcudiXdCPG4i8Q8R8pYNevgZL9kk/zd2pr8B6wWAf7ZWP5ys9l7x9XUqR+PTAn+o6D8pLomiFdB8ln05fP5SPp6+fylDdntYOlmlb31Wr/AAsMT+Qdd97R/K7++V7Nngt3azNGsTxjfSU8RMD+Qdd46T/5Y38i6z/wx/bsH/IY7VngdyvyZv0lfEfOH0lfEfOYJ4RrfuaY/wDuHH/0xDwzXf0VH+9H/wDGR2rPA7lfk2P0lPvCH0lPETmNXxW2u8ab1dNl+3c6JqsmteXt2E1gIOYwOpzyEyqr7iRurRR3kXZ/LYJSSlHkvHTLdG9TUKxwDzlkwdHUdwbu5zPkJ5DWDC11P2h8f75g2VBlKsAysCGBGQR4Ed83LJkYmsuqKnn07pWSLxfsa6pLtOc0n11f9G7+2B4JYeo/C/7w6Ta6HjlNp2ZNdvfXYNlnwU/WHmuRKGmLr9ELk2HABPPKKxx+ENkA+eDiSpeSHHwdBjHOTmc/wjhta4o3Xqypmtl1Nw3qMA5G/G8ZGeXPIPLmBs/5KHfbqiP/ADNg/NSDNMadSymZpW4eMGVqL0qXfay1J4uwUe4Z6nyEwL7G1ANah69OeVhYFbLh90KeddZ784Y9MAczdTw2mtt6ou/75yz/AL7Et+cuaaIVqJxlNyKyIhjtEM6FRYQhIJARxEjCSC0SxZUssBggsEdZWI4ggtEsWVKZYpggtEcSoGWCSCwGOJWDHBggaE0fH+1NWkyvJrMAkFtqqD0Ltgnng4UAscdMZI4jVekN2JJsvx3+rFVKf11sf4lh7hOM7oQ2bNdHRX3rNccrz7HqcJwXCeO6q+v1mmOqY+GpSv1B8xcAjEfq7vdK+3Hai7R6Ky6y4LacV1V0DaDY3Tda+XYDm3shOksrIs4TqlBtP2Mnt/6UKOF/okAv1ZGQmcKgPRrWHTyUcz5DnPG+Jekriuqcs2ptqXPJaj6pR5ezzPxJMbst2B1/GXe4HCFz6y+1idzd+37Tt493iZ3vDtDwfs9UtmoI1WvBfaNoLghyAUrJxUOQ9pufn3TocLNo84MT0YcItpTU23o6W3PXjeCGKbC+455nJYnJ6z0TS6TozfATlexPaw8Vu1ljotRV6iqAk+xsKrknqcqcnAnbCedavW8m+hpVRUQAkwhKHQIj1gjBEeEAxvoS+fzjLpVAJwPZViSe7Azky7GeQ75i8Vs3Z0lfMuB9JYfYrb7GfvuMgDuBLeGbwgnu+CJza2XJBcNTp7cYY20FfH9IpDD91jMsmY+qGbdNWMYrFmpceHsmqsf1nP7EvM2wWIoySeZCmVtHMraXIEaIY5iGCSIQhIARhFkiAWLHWViOpkkFojiVqYl+srrGXYL8efwHUyHJRWWSouTwjLWOpmgt7QMx20pn8Tf9Iijh2ou+u748M4HyEwWdfXHaO5qj0csZsaj+fJ0YsHiPnLVM5teyw7wCZzer40lDvsuatEZl/Rnc9hU4bYG9hEByNzA5wcDHM1r66UnvDC/P9i66OM3prll+Mfueh6viFVIBtdUzyUE82Pgqjmx8gDOd4723NFbsoSnarMDcT6xsDI26dDu5/jKdek834n26bc3qsoW5MwYtaw8HvbnjyXA8pyeu4nZYGycA9fP3k9Z0l1TbxFGyH0pRWbpb+Fv9+DcantB6xi9rs9jMXc45bm5nHl0A8gB3TruwvCarQdXaBYisVoUrkFl+tYwPI4PIA+BPhPMZ616P9Sr8PpC4zU1tb+/1jN+YZT8Zkjy5e5v6rqJdlVR2jxt48HU36pm6nH/fjPMfTJadmiXntL3sfeFQD8iZ6SB3zjfSnwg36H1ijLaWwWdPsMNr/L2T+yZ3ql602eNYvQ0jzu3t/wAQOmp0iXHT0U1rWq0j1ZIHezD2iT388c+k0qWFskklickk5J95PWY5jI+J6Z490NccI7n0a8X+i6hrD9Q7Ut8djZ9rH4SAfgfGe5VuGAIIIIBBByCDzBB90+buzuoZb1VQz+s9nCqWbryIA5nn/Ge3dlNBr9PURbXmgc1UsBavjtB6r37SQfDwmO2MnIjornH0S4OmhKNPrEsGUIbHXxHkQeY+MuzOB6xMgDJwOpkWOEQu5WutebMxAUfEzVajij3ezRvpqP1rCNtrj/Rg86l/Efa58gOTSyj7y4K53wuTL1XEiHNGnw1/S2zGUpH/ADWY6J7icDAN2g0K1gIucZLuWOWYnmzux6se8/2CU8O0S1IFUBR3AfP4nvJPMx9Ud2KB9td1vlVkjb73II9wYy8fW0lwVktCz7hpDvL3f0xBTyrUYrHxGW/9Qy4xjEM2mUUyto5MrJgkUxDGMWCQhCEgBCEhmAGTyA65gDgyrUcRrr+sct90cz/h8ZjW8WQcly58unzmDsZzkKqc+4ZPxJnn9T1qgsVtNm6jpHJ5sTSL7OJX2ckHqx82+Z6SdNwcsctkk9T1P5zM0dbDHJflNvQW8FE8eVk7XmbyaZ2qpYrSQaLh9aAbR8TM5UlSP5590tDzbQoLk8ycpSeWYvHrWq0mqsT69emvdfetTEfmJ82avVFjtBOxeQ88d58Z9PvhgVYAgggjuIIwQZ879tOyVnDdSyEE6dyTp37iv3Cfvr0x34Bmy9RaTib/AKbdocoP3x9jQSCJOYGZD2REPd3jl/jN72X7TvoLScF6bMetTODy6Op+8PzHLzGhcjxwYLYfA++Xw+UcZaWtLPZdP230Dru+kVp+F8qw/ZI/hmY2q7e6A/owz37/AGNqUsQ272duWABznE8k9b3YOf8AvxmVwrXNRfVeAGNLhwp6HHUZ7jjOD3HBkr5Mz6dYeHks7XdjLtE7WCthpmY7CWDFPBLCuQPAHv8AfOan0VwfidGvrzSyOGGHRsbh4q6Hn+WJz3GfRxwq12Cs1V/Uppv0hHm1IDBfjtE313N7SR5FlSXDPNeyPbXU8LsZ9PsKuMWI65DeBB6qfcfeDPTk9Nug9SHenVWajP1HKFQfEOMKB7lz5TndH6GHvusRLzXXUE3tZUpfc4LBQtdhAIXBOW6Ms6Lh/oH0qEG/UX3Y+yirUD7z7R/MTRyZWhqu0+o4oFcnS6JMDZi1HvI8FFZNvwws3Wl1V6bqq7NRY6bd1morRUG5cgLUVNjHGDhivUc+c2On4fpOFVrVo6aq7beSj7TbfrPY5yxVc8/eAOsporKhix3u7s7tjGSx7h3DGAB4ATLdJQ45O3T05eW2IaGdle52vsXmpYAKp/0dY9lPfzbzM2Gjoz7R6d3vlNNW5gPnNmidAJl3k8s2vEVhEWWKiu7/AFK1LNjry7h4k9APOVaOplXc+PWWHfZ5Ej6o8lGFH6vnH1YDOtQ+pSVss8361r54+uf2I5M9CuGlGGctTAmITJJiEzoVFYxCZJMQmAQTIhCQSEIQgC2A4O0gHuJGQPh3zXWcJdzl7N3vU4+AzgTZwnG2iFv9X6s61XTq/p/Q076G1D7Kqw8QcfMGWBdQPsH4Mv8AfNpAGY39NqfDZq/Hz90maptXcoJZHAHftOPnGq4mx6nH8ZsbaFcYYZHvP9krHCafuD5n++cJ/TZZ9D2+f4Osesra9cd/j+RKuLAdPjNjRxRFGWbnOd4h6hCVVGDeJZgPkesp06V95LTz5p1SxlP8jT2IWx1Ya/U6a7tJWOS+0fLnMLUaazWqa7VQUt1DqGyP1P7ZTptVUuNoAmwo40o6/kRIU23uzhKrt/247+WYWn9F3CgBnThj35ss/gGwJzPpS7CUU6Ou/R0V1iiwm/YvPYy43E9SFOPnnuneDj9fg35f3yrUdo0wRt3AjBBIxjHfPVj1dKjhmWNd+tSwz5yVM9Bn3CZFfD7G7se84nper4Jpg7NSnqFPPYu1lB/CLFO0eQ5TP4T2Wewht1tdfiCqE/q7FWZ4TVktMNz3XbCuGqa+6X/cnmun7KXW/UV2bu21sw+J8Iup7OW0FRqQai3Qcjn4gnHuODPdU7O6XADV+sx/SO9nz3sZmabR1Vcq6668/crVf+ECeiuk23Z50vqi1JxrWPlvc8U0PCPWBcGlEHRrLUUY+JyfgJ6F2a4X6io16RdzWEGy962SkeaqcNbjuA5HvYTrgi9cDPuEktLw6aMXlvJw6r6nZ1C04SXwVaDRLRWEUluZZmbmzsxyzsfEn5dByAl5MXMjdNR5ZyOosI1bPYH3M91LEo21V9YvqBuxt2kKMc+Zs85ngzZ8W07WUuq835Mg/EjB1HlkqB8ZqtDctwRkOVfmP7QfMcwfMTB1EMPJuonlYNhoqsDPj/CX36g1gBQDbZkVA9BjG6xvwrke/kO+WVLzUeYmLp+b3vzJN7oCeuys7Qo8FDB+XmZeiCe5zum+C2moIuMk9SSerEnJY+ZPOSTAmKTNhnIJiEySYhMAgmIZJMiCQhCEgBCEIAQhCAEIQgEgxgYkkGSCzqMHmPOUvw6luqJ8Bg/MSwGMDKyjGXKJjKUeHgxG4HSem9fc5/tlbdnl7rHHvAP902IaMGnCXSUvmKO66q5f5M1B7PP3Wj4r/jAdnGPWwY8k/vM3IaMDOf4Gj/X7sv8Ajr/P2Rh6TglNfPG9vFufyHSbEGV7pOZqhXGCxFYMs7JTeZPJZuk7pVmTmXKFm6RuiZhmAPmQTE3SN0AfM5vR6V9LqFQ7TXYp2EE5Y14HtLjk3qyuSCc+rzynQkzWcb4e1y1shxZS/rKznHMqVIzgjo3eCOWDyM52Q1I6Vy0sy9bqrEFQqxvstKgk8h+hsO4+IBwcd+MeYaioVoqDOFAHPqfMnxJ5/GYmnNzurWgKtanaNgUl25MxxY/QDA595mYTJhHTFIrJ5eQJikyCYpMuQBMUmBMWCQhCEgBCEIAQhCAEIQgBCEIAQhCASIwhCSBhHEIQQTGEiEAaTCEAJMIQAgYQgEQMiEAgyDCEAUxTCEAUxTCEEimEISAEIQgBCEIAQhC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4" descr="data:image/jpeg;base64,/9j/4AAQSkZJRgABAQAAAQABAAD/2wCEAAkGBhAPDw8QEBQQEBAPDw8QEBcWEBYXFRcWFBAVFBUUFRQXGyYeFxojGRUUIC8gIycpLCwwFR4xNzAqNSYrLCkBCQoKDgwOGg8PGiwlHSQpLCwpKSktLCkpLCwsLCksLC0sLCwqLCwsLCwsLSwpLCkpKSksLCkpLCksLCwpLCwsKf/AABEIAMIBAwMBIgACEQEDEQH/xAAcAAACAgMBAQAAAAAAAAAAAAAAAgEDBAUGBwj/xABKEAACAgECAwQGBgUHCgcAAAABAgADEQQSBSExBkFRYQcTInGBkRQyQlJioSNygpKxFRZTosHR4TNDY3OTlLLC0vBkdIOEo8PT/8QAGQEBAAMBAQAAAAAAAAAAAAAAAAECBAMF/8QALREAAgIBAwMDAgUFAAAAAAAAAAECAxESITEEE1EiQWEFoRRxseHxMjNCUtH/2gAMAwEAAhEDEQA/APSoQhKnQIQhACEIwEAAIwEkCMBJIICxwskCMBAFAjBZOI2IIFxJxGxJxAFxDbH2w2wBMQ2x9sNsArxDEsxIxAKsSCssxIIgFW2KRLiIpEElJEUiWkRSIBURMDjfGK9Hp7NRbnZWFyB1OWCgDzyZsSJ5p6Z+L7atPpFPOxzfZ+qmVTPvYk/sQD0Wm5XVXQhkdQykdCCMgj4GPPNvRF2o3o2gsPtVg2afPenV6/2TzHkT4T0mQAhCEEhCEIAQhCAEISQIBIEcCQBHAkkABHAgBHAgEARwIARgIIIAjARgIwEAXEnEYLG2wQJthtlgWG2AV7YbZbtkbYBViQRLdsjbAKisUiW7ZBWCSkiYvEOI06dDZfZXVWOrOwA93PqfITQ9vO3lXC6woAt1VgzVXnkB09ZZjmFz3dT8CZ4x/OFNVqG1PFG1Gq2j9HUjBFJJ+ru/zVY/CCT+ZA9R1vpe0Yf1emr1Osfu9XXgH3bvaP7sVe2XF7OdXCL9p6b3YfxRZwFnpO1aKa9Emn4fTjG2ipdxH4rHBJPnymg13aDV6g/ptRqLc/eucj5ZxJB6jqvSfqtNYlWr4dZVY+Nqi32myceyCnM57szzjtnxS7U6662+uyhjtCV2KVZEAwgIIHmfeTKdB2U11+Gp097A9+wgH9psZm0t9HHGG9ptPaxwOttbHA6Dm+fhK6o+ScM57h3ELNPdXfUdtlTh1PmO4+RGQffPongXGE1mmq1Ff1bVzjvVhyZD5ggifP8AxHs3rNMM36e+pR9pqyF/e6fnOt9E/ab1GoOksOKtSc15+zaByH7QGPeFk88Dg9ihCEgkIQhACEIQAEcCQBHWSCQI4EgCWAQQSBGAkARwIIJAjASQIwEAAIwEkCMBBBG2NiSBGAkgTEnbH2wxAExDbH2wxAK9sjbHdORxyODg+HnPn70lPxnTXmvWam6yizPqWQ+rqdR3bEwAw71OfHmOcA9l4v2t0Okz9I1FFZH2d4Z/3Fy35TiuLenLRpkaaq7UHuLYqT88sfkJ4iIZjAMzjHFrdXfbqLjustYs3gPBR4ADAA8phgQnZ9gOw/01/X3gjTVtjHQ2sPsj8I7z8PGVlJRWWXjFyeEYXZPsJfr8P/kdPnnYR9bHdWv2j59B+U9V4P2T0Og2iuo2XEZHsiy9u7cM8q1z3+yPOdFoNGMAABUUBVAAAGByAHcBMqnTpUrHpn27GY8zgc2Zj4D4AeAmGVjm9+DWoKHBiJqL15/RvZ8BqENmP1SAufLfMzSatLV3JnkSrAghlYdVZTzUjly8x3TRajXcQ1XrBoK6lQjNdl+4FgV5Fa15qpOSGc5PULjnOV7K+kKy7V2jUrVVbUNlxrJ2WItmwvzJ9qskEEE5Qv4CW7TxnBTuLOMnpOr0qW1vVYA9dilHU9CpGCDPnLth2Zfhureg5KfXof71ZPsnP3h0PmJ9JCct6Q+yX8o6QhAPpFObKDyGT9qsk9zAfMCKp6XvwLI5RzPo37dnU40mpbN6r+icnnYoHNW8XA7+8eYOfQJ5r2f9C94HrbtQKNSo36cVjcEsHNDY56jPUKPjO84Lr2vpVrF9Xcpaq9PuW1nbYvuzzHiCDNaknwZ8NcmdCEJICAhJEAYR1EVZYokkDLHAkARwIIJAlgEVRLAIBIEcCQojgQQSBGAgBHAkggCMFkgRgIIFxJxGhAFxDEaEAQia7jnAqNbQ+n1CB63HPxBHRlP2WHcZtMRSIB8vduOxN3CtRsfL0vk0W4wHA7j4OO8fEcpzeJ9WdrOGaXUaS2rWY9QRzP2lbojV4Gd+SMAZJzjBzieLcP8AQprrtx9ZRSuTs9YW3lc+yWVQQpIwcZ5SHJIsk2eepjIznGRnHXGeeM989m7IdttJeadHp6b6yqBUXYrKqr9pmU8h4kjqfOcF2o9Guv4cA9iLbUWCiyollyThQwIDKSSAMjHnPUewfZZdBSikD19m1r2/FjkgP3V6efMzh1Djp3O9Gc7HZVptGPCa/jOoRUta0Zp09FmqvHcy15KVnyZlPLv2Y75shKKNKltmrqsVXSyigFWGVZSbQQR3jOfnOFKzI6WvETx3tJ6Ybr9Imm0ytS9iD6XaSA7Ow/SLXj6q5yN3XAAGJqvRTp93El5Aoun1HrMjI2sm0r8d2I/GvR9xi3WWKdJgs+FNSImmCj6uxhhVXHjz8ec9I7D9iF0CuhIe4ALe69PWEhjWufsooQZ7yzzXa8RZmrWZI6Ph9pq0w9aedCujMe8VEqH+KgH4zK0jMa6y4w5RC48GKjI+cW7RK+zdkqhBC59kkdCw78dR5yOJa9dPU9jBm24wqqWZmJwqhQCSSTMBs4MmajU1er1rEcl1dIsP+toK1ufijVf7OaqztfW9yUNculLlVUABrXcnGzcQa6T5Nlv1ek2LWMwo3ndZRrdRpy2ANynSvYpIHLJUVk45ZE0UppnG15RmQhCaTiEYRY6yQMssURFliwQOI6iJnAyeQHMwovR/qMr/AKrBv4QQXqI6iKJhPx2gEqrG1x1WpGtI9+wEL8SIBsxHE044xcfqaazH47ak/IMx/KMvG7V/ymmsx3mu2uzH7JKsfgDK64+SdL8G5AjgTT09qNM6hl9cwIB5aW8n5erj/wA5qv6PV/7pd/0y2pFcM2+JM1H86aB9Yahf1tJqAPn6uNX2q0R/z9SHwdvVn5PgxlDDNrCVUauuwZrZHHirBh+UszJIJhDMMwAhIzJgHLdoLC+rrrP1aafXAfjd2rDe9VV8fryq7ijVLuKqyqMsS6pge88iflMztTo2Vq9UoJFStXeAMn1TENvAHM7GGceDNNeCGCkYYHDKRgjxDA/mDPPvyp5N9GHDBsdLrK9VQce3TcrKQR71II7mBHwxMXSplx5czDS2BN/L6x3HzbAGfkB8pdw/q3w/jOTlnB0UdOTNxKLqW3CytzXYoKg7QylSQdrKeoyO4g9ecyIA4ORLptPKObWUUtxDUsuzZUj9PWByygeK1kZ3eROB4npDT6Za1CrnA8Tkkk5JJ7ySSSfOXHnzhLTm5ckRgo8BOc7d9pl4fo2tPOyxhVUO/c3Vv2VDH4Ad83iaxGd0UgugUsAQcbiQM+B9kzzj0xsPotdxq9YDdZp6rGJ21YUGxgvQuzAqCegrOOZk1w1SInLCON7Xds34ndp9Pp0NOkpsRdPXy3M7MF9bYR1ck/DJ5kkme1arThLKEByS1+ps6AZFSadeXcCCcDynkXoq7I2ajWU6p1xRQTapI5Oy8kxnqobnnp7B8DPW9Pb617L/ALNm1Kf9VXnY37RZ39zibOZGb2MiEISQAjrFEcSQOssWVrLFggw+NJmoMV3pXbVZauN25FbLez9rHJsd+zEdNJprlVxXp7FIBVhWnTuKuoB/OZonP6vsqwtst01hqNrmx13Og3HqQVyvM88MjdTgjpOVkZPeLLwcVybNuDUE81LD7rW2Ov7juV/KZ1OEAChQB0G3kPcOgnP1U63S5tvtruoBAdduXQE49YLAq7gM8129MkHlz38zS1Re53jpfBcNW3l8pJ1eeqrKZGZXuS8k6I+DI+mn7okjXeKiY2ZMnuy8kduPgyhqkPVfyEkrU4/x/sMxIS3dfuivbXsV29ndE5y1dJPj6tAfmBmJ/NTh/wDRVfwl8JKt+B2/kqXsroh9VNv6t1i/8LCW/wA26vs2apfdrL/7XMjEJPe+Cva+Q/kS1f8AJ6rVDyb1Vg/r1k/nFNWvT6tunuH46WU/vI+P6scMR0J+cddQ475bvL5I7TMRu0GpRitmkfkBhq7qyh92/Yw/d+M0N9ihi1VWo0oYksvq0upySSWFdVm9CSee3l34JnW/SyeTAETB1emVsleR7v8AGVnZleS8IYfg51tZaVR1bSuhtWqxlewmssDt31MilctheZHNhNxoHw2PETV8T4TXeMWDmCoJ5hioYFqywIO1sYI6c4tGpallrtJIJAqtP2vBbD3WefRu7nkTPJxe8UaEmtmzp5TqdQK0ZyGYKM4VSzHyCjmfhJouDDz75bBXBg6Di1d2MHY5+wxAsHvTrLeIq7U2ivO81sFwcHOOgPcZNyV27q22OVwSpwSM9DjqPfF0tLoSpJZORQk5YeKsftY7j158+mZJBgC7TvWq1BVvUp6oBNtlZ3DO4Yyq4znPI9OeZnVXNXSNO9IvUKFrIC7Wx09ar/VPiRuB69eUyjHqJJUdwOfd3mdYWNNJHKcE9zSaqsktpwQWcKdYy8gqEezQgH1cryx3Lk9WBmVj4TG4Vg1l1+rbdqLUPeVsudkY+OVKn3YmUZsSwZxYQhBJIjiViOskFiywStZYsEFgmHxDVOGrpqwtlu9i5GQiJt3NjozZdAAeXtZOQMHMEw+JcNa01vW4rsrDqMpuVlfbuVlDA9UQ5B7u+VlnG3IWM7mO3DqicWWX28wSHvcoSDkbkXCnnjljHLpNj65fEfOaxeDak9bqB7tMx/M3RLNBqq+qJePGtgjfGu1sfJz7pjlXY+TVGda4NlZrFHTmZi/THz/hMdNBrLDha0oGebW2Bj8K6icn3uJn6fslScNeX1NgBAZjsC5xn1aV4C9Bz5t5xGmcudiXdCPG4i8Q8R8pYNevgZL9kk/zd2pr8B6wWAf7ZWP5ys9l7x9XUqR+PTAn+o6D8pLomiFdB8ln05fP5SPp6+fylDdntYOlmlb31Wr/AAsMT+Qdd97R/K7++V7Nngt3azNGsTxjfSU8RMD+Qdd46T/5Y38i6z/wx/bsH/IY7VngdyvyZv0lfEfOH0lfEfOYJ4RrfuaY/wDuHH/0xDwzXf0VH+9H/wDGR2rPA7lfk2P0lPvCH0lPETmNXxW2u8ab1dNl+3c6JqsmteXt2E1gIOYwOpzyEyqr7iRurRR3kXZ/LYJSSlHkvHTLdG9TUKxwDzlkwdHUdwbu5zPkJ5DWDC11P2h8f75g2VBlKsAysCGBGQR4Ed83LJkYmsuqKnn07pWSLxfsa6pLtOc0n11f9G7+2B4JYeo/C/7w6Ta6HjlNp2ZNdvfXYNlnwU/WHmuRKGmLr9ELk2HABPPKKxx+ENkA+eDiSpeSHHwdBjHOTmc/wjhta4o3Xqypmtl1Nw3qMA5G/G8ZGeXPIPLmBs/5KHfbqiP/ADNg/NSDNMadSymZpW4eMGVqL0qXfay1J4uwUe4Z6nyEwL7G1ANah69OeVhYFbLh90KeddZ784Y9MAczdTw2mtt6ou/75yz/AL7Et+cuaaIVqJxlNyKyIhjtEM6FRYQhIJARxEjCSC0SxZUssBggsEdZWI4ggtEsWVKZYpggtEcSoGWCSCwGOJWDHBggaE0fH+1NWkyvJrMAkFtqqD0Ltgnng4UAscdMZI4jVekN2JJsvx3+rFVKf11sf4lh7hOM7oQ2bNdHRX3rNccrz7HqcJwXCeO6q+v1mmOqY+GpSv1B8xcAjEfq7vdK+3Hai7R6Ky6y4LacV1V0DaDY3Tda+XYDm3shOksrIs4TqlBtP2Mnt/6UKOF/okAv1ZGQmcKgPRrWHTyUcz5DnPG+Jekriuqcs2ptqXPJaj6pR5ezzPxJMbst2B1/GXe4HCFz6y+1idzd+37Tt493iZ3vDtDwfs9UtmoI1WvBfaNoLghyAUrJxUOQ9pufn3TocLNo84MT0YcItpTU23o6W3PXjeCGKbC+455nJYnJ6z0TS6TozfATlexPaw8Vu1ljotRV6iqAk+xsKrknqcqcnAnbCedavW8m+hpVRUQAkwhKHQIj1gjBEeEAxvoS+fzjLpVAJwPZViSe7Azky7GeQ75i8Vs3Z0lfMuB9JYfYrb7GfvuMgDuBLeGbwgnu+CJza2XJBcNTp7cYY20FfH9IpDD91jMsmY+qGbdNWMYrFmpceHsmqsf1nP7EvM2wWIoySeZCmVtHMraXIEaIY5iGCSIQhIARhFkiAWLHWViOpkkFojiVqYl+srrGXYL8efwHUyHJRWWSouTwjLWOpmgt7QMx20pn8Tf9Iijh2ou+u748M4HyEwWdfXHaO5qj0csZsaj+fJ0YsHiPnLVM5teyw7wCZzer40lDvsuatEZl/Rnc9hU4bYG9hEByNzA5wcDHM1r66UnvDC/P9i66OM3prll+Mfueh6viFVIBtdUzyUE82Pgqjmx8gDOd4723NFbsoSnarMDcT6xsDI26dDu5/jKdek834n26bc3qsoW5MwYtaw8HvbnjyXA8pyeu4nZYGycA9fP3k9Z0l1TbxFGyH0pRWbpb+Fv9+DcantB6xi9rs9jMXc45bm5nHl0A8gB3TruwvCarQdXaBYisVoUrkFl+tYwPI4PIA+BPhPMZ616P9Sr8PpC4zU1tb+/1jN+YZT8Zkjy5e5v6rqJdlVR2jxt48HU36pm6nH/fjPMfTJadmiXntL3sfeFQD8iZ6SB3zjfSnwg36H1ijLaWwWdPsMNr/L2T+yZ3ql602eNYvQ0jzu3t/wAQOmp0iXHT0U1rWq0j1ZIHezD2iT388c+k0qWFskklickk5J95PWY5jI+J6Z490NccI7n0a8X+i6hrD9Q7Ut8djZ9rH4SAfgfGe5VuGAIIIIBBByCDzBB90+buzuoZb1VQz+s9nCqWbryIA5nn/Ge3dlNBr9PURbXmgc1UsBavjtB6r37SQfDwmO2MnIjornH0S4OmhKNPrEsGUIbHXxHkQeY+MuzOB6xMgDJwOpkWOEQu5WutebMxAUfEzVajij3ezRvpqP1rCNtrj/Rg86l/Efa58gOTSyj7y4K53wuTL1XEiHNGnw1/S2zGUpH/ADWY6J7icDAN2g0K1gIucZLuWOWYnmzux6se8/2CU8O0S1IFUBR3AfP4nvJPMx9Ud2KB9td1vlVkjb73II9wYy8fW0lwVktCz7hpDvL3f0xBTyrUYrHxGW/9Qy4xjEM2mUUyto5MrJgkUxDGMWCQhCEgBCEhmAGTyA65gDgyrUcRrr+sct90cz/h8ZjW8WQcly58unzmDsZzkKqc+4ZPxJnn9T1qgsVtNm6jpHJ5sTSL7OJX2ckHqx82+Z6SdNwcsctkk9T1P5zM0dbDHJflNvQW8FE8eVk7XmbyaZ2qpYrSQaLh9aAbR8TM5UlSP5590tDzbQoLk8ycpSeWYvHrWq0mqsT69emvdfetTEfmJ82avVFjtBOxeQ88d58Z9PvhgVYAgggjuIIwQZ879tOyVnDdSyEE6dyTp37iv3Cfvr0x34Bmy9RaTib/AKbdocoP3x9jQSCJOYGZD2REPd3jl/jN72X7TvoLScF6bMetTODy6Op+8PzHLzGhcjxwYLYfA++Xw+UcZaWtLPZdP230Dru+kVp+F8qw/ZI/hmY2q7e6A/owz37/AGNqUsQ272duWABznE8k9b3YOf8AvxmVwrXNRfVeAGNLhwp6HHUZ7jjOD3HBkr5Mz6dYeHks7XdjLtE7WCthpmY7CWDFPBLCuQPAHv8AfOan0VwfidGvrzSyOGGHRsbh4q6Hn+WJz3GfRxwq12Cs1V/Uppv0hHm1IDBfjtE313N7SR5FlSXDPNeyPbXU8LsZ9PsKuMWI65DeBB6qfcfeDPTk9Nug9SHenVWajP1HKFQfEOMKB7lz5TndH6GHvusRLzXXUE3tZUpfc4LBQtdhAIXBOW6Ms6Lh/oH0qEG/UX3Y+yirUD7z7R/MTRyZWhqu0+o4oFcnS6JMDZi1HvI8FFZNvwws3Wl1V6bqq7NRY6bd1morRUG5cgLUVNjHGDhivUc+c2On4fpOFVrVo6aq7beSj7TbfrPY5yxVc8/eAOsporKhix3u7s7tjGSx7h3DGAB4ATLdJQ45O3T05eW2IaGdle52vsXmpYAKp/0dY9lPfzbzM2Gjoz7R6d3vlNNW5gPnNmidAJl3k8s2vEVhEWWKiu7/AFK1LNjry7h4k9APOVaOplXc+PWWHfZ5Ej6o8lGFH6vnH1YDOtQ+pSVss8361r54+uf2I5M9CuGlGGctTAmITJJiEzoVFYxCZJMQmAQTIhCQSEIQgC2A4O0gHuJGQPh3zXWcJdzl7N3vU4+AzgTZwnG2iFv9X6s61XTq/p/Q076G1D7Kqw8QcfMGWBdQPsH4Mv8AfNpAGY39NqfDZq/Hz90maptXcoJZHAHftOPnGq4mx6nH8ZsbaFcYYZHvP9krHCafuD5n++cJ/TZZ9D2+f4Osesra9cd/j+RKuLAdPjNjRxRFGWbnOd4h6hCVVGDeJZgPkesp06V95LTz5p1SxlP8jT2IWx1Ya/U6a7tJWOS+0fLnMLUaazWqa7VQUt1DqGyP1P7ZTptVUuNoAmwo40o6/kRIU23uzhKrt/247+WYWn9F3CgBnThj35ss/gGwJzPpS7CUU6Ou/R0V1iiwm/YvPYy43E9SFOPnnuneDj9fg35f3yrUdo0wRt3AjBBIxjHfPVj1dKjhmWNd+tSwz5yVM9Bn3CZFfD7G7se84nper4Jpg7NSnqFPPYu1lB/CLFO0eQ5TP4T2Wewht1tdfiCqE/q7FWZ4TVktMNz3XbCuGqa+6X/cnmun7KXW/UV2bu21sw+J8Iup7OW0FRqQai3Qcjn4gnHuODPdU7O6XADV+sx/SO9nz3sZmabR1Vcq6668/crVf+ECeiuk23Z50vqi1JxrWPlvc8U0PCPWBcGlEHRrLUUY+JyfgJ6F2a4X6io16RdzWEGy962SkeaqcNbjuA5HvYTrgi9cDPuEktLw6aMXlvJw6r6nZ1C04SXwVaDRLRWEUluZZmbmzsxyzsfEn5dByAl5MXMjdNR5ZyOosI1bPYH3M91LEo21V9YvqBuxt2kKMc+Zs85ngzZ8W07WUuq835Mg/EjB1HlkqB8ZqtDctwRkOVfmP7QfMcwfMTB1EMPJuonlYNhoqsDPj/CX36g1gBQDbZkVA9BjG6xvwrke/kO+WVLzUeYmLp+b3vzJN7oCeuys7Qo8FDB+XmZeiCe5zum+C2moIuMk9SSerEnJY+ZPOSTAmKTNhnIJiEySYhMAgmIZJMiCQhCEgBCEIAQhCAEIQgEgxgYkkGSCzqMHmPOUvw6luqJ8Bg/MSwGMDKyjGXKJjKUeHgxG4HSem9fc5/tlbdnl7rHHvAP902IaMGnCXSUvmKO66q5f5M1B7PP3Wj4r/jAdnGPWwY8k/vM3IaMDOf4Gj/X7sv8Ajr/P2Rh6TglNfPG9vFufyHSbEGV7pOZqhXGCxFYMs7JTeZPJZuk7pVmTmXKFm6RuiZhmAPmQTE3SN0AfM5vR6V9LqFQ7TXYp2EE5Y14HtLjk3qyuSCc+rzynQkzWcb4e1y1shxZS/rKznHMqVIzgjo3eCOWDyM52Q1I6Vy0sy9bqrEFQqxvstKgk8h+hsO4+IBwcd+MeYaioVoqDOFAHPqfMnxJ5/GYmnNzurWgKtanaNgUl25MxxY/QDA595mYTJhHTFIrJ5eQJikyCYpMuQBMUmBMWCQhCEgBCEIAQhCAEIQgBCEIAQhCASIwhCSBhHEIQQTGEiEAaTCEAJMIQAgYQgEQMiEAgyDCEAUxTCEAUxTCEEimEISAEIQgBCEIAQhC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6" descr="data:image/jpeg;base64,/9j/4AAQSkZJRgABAQAAAQABAAD/2wCEAAkGBhAPDw8QEBQQEBAPDw8QEBcWEBYXFRcWFBAVFBUUFRQXGyYeFxojGRUUIC8gIycpLCwwFR4xNzAqNSYrLCkBCQoKDgwOGg8PGiwlHSQpLCwpKSktLCkpLCwsLCksLC0sLCwqLCwsLCwsLSwpLCkpKSksLCkpLCksLCwpLCwsKf/AABEIAMIBAwMBIgACEQEDEQH/xAAcAAACAgMBAQAAAAAAAAAAAAAAAgEDBAUGBwj/xABKEAACAgECAwQGBgUHCgcAAAABAgADEQQSBSExBkFRYQcTInGBkRQyQlJioSNygpKxFRZTosHR4TNDY3OTlLLC0vBkdIOEo8PT/8QAGQEBAAMBAQAAAAAAAAAAAAAAAAECBAMF/8QALREAAgIBAwMDAgUFAAAAAAAAAAECAxESITEEE1EiQWEFoRRxseHxMjNCUtH/2gAMAwEAAhEDEQA/APSoQhKnQIQhACEIwEAAIwEkCMBJIICxwskCMBAFAjBZOI2IIFxJxGxJxAFxDbH2w2wBMQ2x9sNsArxDEsxIxAKsSCssxIIgFW2KRLiIpEElJEUiWkRSIBURMDjfGK9Hp7NRbnZWFyB1OWCgDzyZsSJ5p6Z+L7atPpFPOxzfZ+qmVTPvYk/sQD0Wm5XVXQhkdQykdCCMgj4GPPNvRF2o3o2gsPtVg2afPenV6/2TzHkT4T0mQAhCEEhCEIAQhCAEISQIBIEcCQBHAkkABHAgBHAgEARwIARgIIIAjARgIwEAXEnEYLG2wQJthtlgWG2AV7YbZbtkbYBViQRLdsjbAKisUiW7ZBWCSkiYvEOI06dDZfZXVWOrOwA93PqfITQ9vO3lXC6woAt1VgzVXnkB09ZZjmFz3dT8CZ4x/OFNVqG1PFG1Gq2j9HUjBFJJ+ru/zVY/CCT+ZA9R1vpe0Yf1emr1Osfu9XXgH3bvaP7sVe2XF7OdXCL9p6b3YfxRZwFnpO1aKa9Emn4fTjG2ipdxH4rHBJPnymg13aDV6g/ptRqLc/eucj5ZxJB6jqvSfqtNYlWr4dZVY+Nqi32myceyCnM57szzjtnxS7U6662+uyhjtCV2KVZEAwgIIHmfeTKdB2U11+Gp097A9+wgH9psZm0t9HHGG9ptPaxwOttbHA6Dm+fhK6o+ScM57h3ELNPdXfUdtlTh1PmO4+RGQffPongXGE1mmq1Ff1bVzjvVhyZD5ggifP8AxHs3rNMM36e+pR9pqyF/e6fnOt9E/ab1GoOksOKtSc15+zaByH7QGPeFk88Dg9ihCEgkIQhACEIQAEcCQBHWSCQI4EgCWAQQSBGAkARwIIJAjASQIwEAAIwEkCMBBBG2NiSBGAkgTEnbH2wxAExDbH2wxAK9sjbHdORxyODg+HnPn70lPxnTXmvWam6yizPqWQ+rqdR3bEwAw71OfHmOcA9l4v2t0Okz9I1FFZH2d4Z/3Fy35TiuLenLRpkaaq7UHuLYqT88sfkJ4iIZjAMzjHFrdXfbqLjustYs3gPBR4ADAA8phgQnZ9gOw/01/X3gjTVtjHQ2sPsj8I7z8PGVlJRWWXjFyeEYXZPsJfr8P/kdPnnYR9bHdWv2j59B+U9V4P2T0Og2iuo2XEZHsiy9u7cM8q1z3+yPOdFoNGMAABUUBVAAAGByAHcBMqnTpUrHpn27GY8zgc2Zj4D4AeAmGVjm9+DWoKHBiJqL15/RvZ8BqENmP1SAufLfMzSatLV3JnkSrAghlYdVZTzUjly8x3TRajXcQ1XrBoK6lQjNdl+4FgV5Fa15qpOSGc5PULjnOV7K+kKy7V2jUrVVbUNlxrJ2WItmwvzJ9qskEEE5Qv4CW7TxnBTuLOMnpOr0qW1vVYA9dilHU9CpGCDPnLth2Zfhureg5KfXof71ZPsnP3h0PmJ9JCct6Q+yX8o6QhAPpFObKDyGT9qsk9zAfMCKp6XvwLI5RzPo37dnU40mpbN6r+icnnYoHNW8XA7+8eYOfQJ5r2f9C94HrbtQKNSo36cVjcEsHNDY56jPUKPjO84Lr2vpVrF9Xcpaq9PuW1nbYvuzzHiCDNaknwZ8NcmdCEJICAhJEAYR1EVZYokkDLHAkARwIIJAlgEVRLAIBIEcCQojgQQSBGAgBHAkggCMFkgRgIIFxJxGhAFxDEaEAQia7jnAqNbQ+n1CB63HPxBHRlP2WHcZtMRSIB8vduOxN3CtRsfL0vk0W4wHA7j4OO8fEcpzeJ9WdrOGaXUaS2rWY9QRzP2lbojV4Gd+SMAZJzjBzieLcP8AQprrtx9ZRSuTs9YW3lc+yWVQQpIwcZ5SHJIsk2eepjIznGRnHXGeeM989m7IdttJeadHp6b6yqBUXYrKqr9pmU8h4kjqfOcF2o9Guv4cA9iLbUWCiyollyThQwIDKSSAMjHnPUewfZZdBSikD19m1r2/FjkgP3V6efMzh1Djp3O9Gc7HZVptGPCa/jOoRUta0Zp09FmqvHcy15KVnyZlPLv2Y75shKKNKltmrqsVXSyigFWGVZSbQQR3jOfnOFKzI6WvETx3tJ6Ybr9Imm0ytS9iD6XaSA7Ow/SLXj6q5yN3XAAGJqvRTp93El5Aoun1HrMjI2sm0r8d2I/GvR9xi3WWKdJgs+FNSImmCj6uxhhVXHjz8ec9I7D9iF0CuhIe4ALe69PWEhjWufsooQZ7yzzXa8RZmrWZI6Ph9pq0w9aedCujMe8VEqH+KgH4zK0jMa6y4w5RC48GKjI+cW7RK+zdkqhBC59kkdCw78dR5yOJa9dPU9jBm24wqqWZmJwqhQCSSTMBs4MmajU1er1rEcl1dIsP+toK1ufijVf7OaqztfW9yUNculLlVUABrXcnGzcQa6T5Nlv1ek2LWMwo3ndZRrdRpy2ANynSvYpIHLJUVk45ZE0UppnG15RmQhCaTiEYRY6yQMssURFliwQOI6iJnAyeQHMwovR/qMr/AKrBv4QQXqI6iKJhPx2gEqrG1x1WpGtI9+wEL8SIBsxHE044xcfqaazH47ak/IMx/KMvG7V/ymmsx3mu2uzH7JKsfgDK64+SdL8G5AjgTT09qNM6hl9cwIB5aW8n5erj/wA5qv6PV/7pd/0y2pFcM2+JM1H86aB9Yahf1tJqAPn6uNX2q0R/z9SHwdvVn5PgxlDDNrCVUauuwZrZHHirBh+UszJIJhDMMwAhIzJgHLdoLC+rrrP1aafXAfjd2rDe9VV8fryq7ijVLuKqyqMsS6pge88iflMztTo2Vq9UoJFStXeAMn1TENvAHM7GGceDNNeCGCkYYHDKRgjxDA/mDPPvyp5N9GHDBsdLrK9VQce3TcrKQR71II7mBHwxMXSplx5czDS2BN/L6x3HzbAGfkB8pdw/q3w/jOTlnB0UdOTNxKLqW3CytzXYoKg7QylSQdrKeoyO4g9ecyIA4ORLptPKObWUUtxDUsuzZUj9PWByygeK1kZ3eROB4npDT6Za1CrnA8Tkkk5JJ7ySSSfOXHnzhLTm5ckRgo8BOc7d9pl4fo2tPOyxhVUO/c3Vv2VDH4Ad83iaxGd0UgugUsAQcbiQM+B9kzzj0xsPotdxq9YDdZp6rGJ21YUGxgvQuzAqCegrOOZk1w1SInLCON7Xds34ndp9Pp0NOkpsRdPXy3M7MF9bYR1ck/DJ5kkme1arThLKEByS1+ps6AZFSadeXcCCcDynkXoq7I2ajWU6p1xRQTapI5Oy8kxnqobnnp7B8DPW9Pb617L/ALNm1Kf9VXnY37RZ39zibOZGb2MiEISQAjrFEcSQOssWVrLFggw+NJmoMV3pXbVZauN25FbLez9rHJsd+zEdNJprlVxXp7FIBVhWnTuKuoB/OZonP6vsqwtst01hqNrmx13Og3HqQVyvM88MjdTgjpOVkZPeLLwcVybNuDUE81LD7rW2Ov7juV/KZ1OEAChQB0G3kPcOgnP1U63S5tvtruoBAdduXQE49YLAq7gM8129MkHlz38zS1Re53jpfBcNW3l8pJ1eeqrKZGZXuS8k6I+DI+mn7okjXeKiY2ZMnuy8kduPgyhqkPVfyEkrU4/x/sMxIS3dfuivbXsV29ndE5y1dJPj6tAfmBmJ/NTh/wDRVfwl8JKt+B2/kqXsroh9VNv6t1i/8LCW/wA26vs2apfdrL/7XMjEJPe+Cva+Q/kS1f8AJ6rVDyb1Vg/r1k/nFNWvT6tunuH46WU/vI+P6scMR0J+cddQ475bvL5I7TMRu0GpRitmkfkBhq7qyh92/Yw/d+M0N9ihi1VWo0oYksvq0upySSWFdVm9CSee3l34JnW/SyeTAETB1emVsleR7v8AGVnZleS8IYfg51tZaVR1bSuhtWqxlewmssDt31MilctheZHNhNxoHw2PETV8T4TXeMWDmCoJ5hioYFqywIO1sYI6c4tGpallrtJIJAqtP2vBbD3WefRu7nkTPJxe8UaEmtmzp5TqdQK0ZyGYKM4VSzHyCjmfhJouDDz75bBXBg6Di1d2MHY5+wxAsHvTrLeIq7U2ivO81sFwcHOOgPcZNyV27q22OVwSpwSM9DjqPfF0tLoSpJZORQk5YeKsftY7j158+mZJBgC7TvWq1BVvUp6oBNtlZ3DO4Yyq4znPI9OeZnVXNXSNO9IvUKFrIC7Wx09ar/VPiRuB69eUyjHqJJUdwOfd3mdYWNNJHKcE9zSaqsktpwQWcKdYy8gqEezQgH1cryx3Lk9WBmVj4TG4Vg1l1+rbdqLUPeVsudkY+OVKn3YmUZsSwZxYQhBJIjiViOskFiywStZYsEFgmHxDVOGrpqwtlu9i5GQiJt3NjozZdAAeXtZOQMHMEw+JcNa01vW4rsrDqMpuVlfbuVlDA9UQ5B7u+VlnG3IWM7mO3DqicWWX28wSHvcoSDkbkXCnnjljHLpNj65fEfOaxeDak9bqB7tMx/M3RLNBqq+qJePGtgjfGu1sfJz7pjlXY+TVGda4NlZrFHTmZi/THz/hMdNBrLDha0oGebW2Bj8K6icn3uJn6fslScNeX1NgBAZjsC5xn1aV4C9Bz5t5xGmcudiXdCPG4i8Q8R8pYNevgZL9kk/zd2pr8B6wWAf7ZWP5ys9l7x9XUqR+PTAn+o6D8pLomiFdB8ln05fP5SPp6+fylDdntYOlmlb31Wr/AAsMT+Qdd97R/K7++V7Nngt3azNGsTxjfSU8RMD+Qdd46T/5Y38i6z/wx/bsH/IY7VngdyvyZv0lfEfOH0lfEfOYJ4RrfuaY/wDuHH/0xDwzXf0VH+9H/wDGR2rPA7lfk2P0lPvCH0lPETmNXxW2u8ab1dNl+3c6JqsmteXt2E1gIOYwOpzyEyqr7iRurRR3kXZ/LYJSSlHkvHTLdG9TUKxwDzlkwdHUdwbu5zPkJ5DWDC11P2h8f75g2VBlKsAysCGBGQR4Ed83LJkYmsuqKnn07pWSLxfsa6pLtOc0n11f9G7+2B4JYeo/C/7w6Ta6HjlNp2ZNdvfXYNlnwU/WHmuRKGmLr9ELk2HABPPKKxx+ENkA+eDiSpeSHHwdBjHOTmc/wjhta4o3Xqypmtl1Nw3qMA5G/G8ZGeXPIPLmBs/5KHfbqiP/ADNg/NSDNMadSymZpW4eMGVqL0qXfay1J4uwUe4Z6nyEwL7G1ANah69OeVhYFbLh90KeddZ784Y9MAczdTw2mtt6ou/75yz/AL7Et+cuaaIVqJxlNyKyIhjtEM6FRYQhIJARxEjCSC0SxZUssBggsEdZWI4ggtEsWVKZYpggtEcSoGWCSCwGOJWDHBggaE0fH+1NWkyvJrMAkFtqqD0Ltgnng4UAscdMZI4jVekN2JJsvx3+rFVKf11sf4lh7hOM7oQ2bNdHRX3rNccrz7HqcJwXCeO6q+v1mmOqY+GpSv1B8xcAjEfq7vdK+3Hai7R6Ky6y4LacV1V0DaDY3Tda+XYDm3shOksrIs4TqlBtP2Mnt/6UKOF/okAv1ZGQmcKgPRrWHTyUcz5DnPG+Jekriuqcs2ptqXPJaj6pR5ezzPxJMbst2B1/GXe4HCFz6y+1idzd+37Tt493iZ3vDtDwfs9UtmoI1WvBfaNoLghyAUrJxUOQ9pufn3TocLNo84MT0YcItpTU23o6W3PXjeCGKbC+455nJYnJ6z0TS6TozfATlexPaw8Vu1ljotRV6iqAk+xsKrknqcqcnAnbCedavW8m+hpVRUQAkwhKHQIj1gjBEeEAxvoS+fzjLpVAJwPZViSe7Azky7GeQ75i8Vs3Z0lfMuB9JYfYrb7GfvuMgDuBLeGbwgnu+CJza2XJBcNTp7cYY20FfH9IpDD91jMsmY+qGbdNWMYrFmpceHsmqsf1nP7EvM2wWIoySeZCmVtHMraXIEaIY5iGCSIQhIARhFkiAWLHWViOpkkFojiVqYl+srrGXYL8efwHUyHJRWWSouTwjLWOpmgt7QMx20pn8Tf9Iijh2ou+u748M4HyEwWdfXHaO5qj0csZsaj+fJ0YsHiPnLVM5teyw7wCZzer40lDvsuatEZl/Rnc9hU4bYG9hEByNzA5wcDHM1r66UnvDC/P9i66OM3prll+Mfueh6viFVIBtdUzyUE82Pgqjmx8gDOd4723NFbsoSnarMDcT6xsDI26dDu5/jKdek834n26bc3qsoW5MwYtaw8HvbnjyXA8pyeu4nZYGycA9fP3k9Z0l1TbxFGyH0pRWbpb+Fv9+DcantB6xi9rs9jMXc45bm5nHl0A8gB3TruwvCarQdXaBYisVoUrkFl+tYwPI4PIA+BPhPMZ616P9Sr8PpC4zU1tb+/1jN+YZT8Zkjy5e5v6rqJdlVR2jxt48HU36pm6nH/fjPMfTJadmiXntL3sfeFQD8iZ6SB3zjfSnwg36H1ijLaWwWdPsMNr/L2T+yZ3ql602eNYvQ0jzu3t/wAQOmp0iXHT0U1rWq0j1ZIHezD2iT388c+k0qWFskklickk5J95PWY5jI+J6Z490NccI7n0a8X+i6hrD9Q7Ut8djZ9rH4SAfgfGe5VuGAIIIIBBByCDzBB90+buzuoZb1VQz+s9nCqWbryIA5nn/Ge3dlNBr9PURbXmgc1UsBavjtB6r37SQfDwmO2MnIjornH0S4OmhKNPrEsGUIbHXxHkQeY+MuzOB6xMgDJwOpkWOEQu5WutebMxAUfEzVajij3ezRvpqP1rCNtrj/Rg86l/Efa58gOTSyj7y4K53wuTL1XEiHNGnw1/S2zGUpH/ADWY6J7icDAN2g0K1gIucZLuWOWYnmzux6se8/2CU8O0S1IFUBR3AfP4nvJPMx9Ud2KB9td1vlVkjb73II9wYy8fW0lwVktCz7hpDvL3f0xBTyrUYrHxGW/9Qy4xjEM2mUUyto5MrJgkUxDGMWCQhCEgBCEhmAGTyA65gDgyrUcRrr+sct90cz/h8ZjW8WQcly58unzmDsZzkKqc+4ZPxJnn9T1qgsVtNm6jpHJ5sTSL7OJX2ckHqx82+Z6SdNwcsctkk9T1P5zM0dbDHJflNvQW8FE8eVk7XmbyaZ2qpYrSQaLh9aAbR8TM5UlSP5590tDzbQoLk8ycpSeWYvHrWq0mqsT69emvdfetTEfmJ82avVFjtBOxeQ88d58Z9PvhgVYAgggjuIIwQZ879tOyVnDdSyEE6dyTp37iv3Cfvr0x34Bmy9RaTib/AKbdocoP3x9jQSCJOYGZD2REPd3jl/jN72X7TvoLScF6bMetTODy6Op+8PzHLzGhcjxwYLYfA++Xw+UcZaWtLPZdP230Dru+kVp+F8qw/ZI/hmY2q7e6A/owz37/AGNqUsQ272duWABznE8k9b3YOf8AvxmVwrXNRfVeAGNLhwp6HHUZ7jjOD3HBkr5Mz6dYeHks7XdjLtE7WCthpmY7CWDFPBLCuQPAHv8AfOan0VwfidGvrzSyOGGHRsbh4q6Hn+WJz3GfRxwq12Cs1V/Uppv0hHm1IDBfjtE313N7SR5FlSXDPNeyPbXU8LsZ9PsKuMWI65DeBB6qfcfeDPTk9Nug9SHenVWajP1HKFQfEOMKB7lz5TndH6GHvusRLzXXUE3tZUpfc4LBQtdhAIXBOW6Ms6Lh/oH0qEG/UX3Y+yirUD7z7R/MTRyZWhqu0+o4oFcnS6JMDZi1HvI8FFZNvwws3Wl1V6bqq7NRY6bd1morRUG5cgLUVNjHGDhivUc+c2On4fpOFVrVo6aq7beSj7TbfrPY5yxVc8/eAOsporKhix3u7s7tjGSx7h3DGAB4ATLdJQ45O3T05eW2IaGdle52vsXmpYAKp/0dY9lPfzbzM2Gjoz7R6d3vlNNW5gPnNmidAJl3k8s2vEVhEWWKiu7/AFK1LNjry7h4k9APOVaOplXc+PWWHfZ5Ej6o8lGFH6vnH1YDOtQ+pSVss8361r54+uf2I5M9CuGlGGctTAmITJJiEzoVFYxCZJMQmAQTIhCQSEIQgC2A4O0gHuJGQPh3zXWcJdzl7N3vU4+AzgTZwnG2iFv9X6s61XTq/p/Q076G1D7Kqw8QcfMGWBdQPsH4Mv8AfNpAGY39NqfDZq/Hz90maptXcoJZHAHftOPnGq4mx6nH8ZsbaFcYYZHvP9krHCafuD5n++cJ/TZZ9D2+f4Osesra9cd/j+RKuLAdPjNjRxRFGWbnOd4h6hCVVGDeJZgPkesp06V95LTz5p1SxlP8jT2IWx1Ya/U6a7tJWOS+0fLnMLUaazWqa7VQUt1DqGyP1P7ZTptVUuNoAmwo40o6/kRIU23uzhKrt/247+WYWn9F3CgBnThj35ss/gGwJzPpS7CUU6Ou/R0V1iiwm/YvPYy43E9SFOPnnuneDj9fg35f3yrUdo0wRt3AjBBIxjHfPVj1dKjhmWNd+tSwz5yVM9Bn3CZFfD7G7se84nper4Jpg7NSnqFPPYu1lB/CLFO0eQ5TP4T2Wewht1tdfiCqE/q7FWZ4TVktMNz3XbCuGqa+6X/cnmun7KXW/UV2bu21sw+J8Iup7OW0FRqQai3Qcjn4gnHuODPdU7O6XADV+sx/SO9nz3sZmabR1Vcq6668/crVf+ECeiuk23Z50vqi1JxrWPlvc8U0PCPWBcGlEHRrLUUY+JyfgJ6F2a4X6io16RdzWEGy962SkeaqcNbjuA5HvYTrgi9cDPuEktLw6aMXlvJw6r6nZ1C04SXwVaDRLRWEUluZZmbmzsxyzsfEn5dByAl5MXMjdNR5ZyOosI1bPYH3M91LEo21V9YvqBuxt2kKMc+Zs85ngzZ8W07WUuq835Mg/EjB1HlkqB8ZqtDctwRkOVfmP7QfMcwfMTB1EMPJuonlYNhoqsDPj/CX36g1gBQDbZkVA9BjG6xvwrke/kO+WVLzUeYmLp+b3vzJN7oCeuys7Qo8FDB+XmZeiCe5zum+C2moIuMk9SSerEnJY+ZPOSTAmKTNhnIJiEySYhMAgmIZJMiCQhCEgBCEIAQhCAEIQgEgxgYkkGSCzqMHmPOUvw6luqJ8Bg/MSwGMDKyjGXKJjKUeHgxG4HSem9fc5/tlbdnl7rHHvAP902IaMGnCXSUvmKO66q5f5M1B7PP3Wj4r/jAdnGPWwY8k/vM3IaMDOf4Gj/X7sv8Ajr/P2Rh6TglNfPG9vFufyHSbEGV7pOZqhXGCxFYMs7JTeZPJZuk7pVmTmXKFm6RuiZhmAPmQTE3SN0AfM5vR6V9LqFQ7TXYp2EE5Y14HtLjk3qyuSCc+rzynQkzWcb4e1y1shxZS/rKznHMqVIzgjo3eCOWDyM52Q1I6Vy0sy9bqrEFQqxvstKgk8h+hsO4+IBwcd+MeYaioVoqDOFAHPqfMnxJ5/GYmnNzurWgKtanaNgUl25MxxY/QDA595mYTJhHTFIrJ5eQJikyCYpMuQBMUmBMWCQhCEgBCEIAQhCAEIQgBCEIAQhCASIwhCSBhHEIQQTGEiEAaTCEAJMIQAgYQgEQMiEAgyDCEAUxTCEAUxTCEEimEISAEIQgBCEIAQhC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100" name="Picture 4" descr="C:\Users\user\AppData\Local\Microsoft\Windows\Temporary Internet Files\Content.IE5\1XVAEGY6\MP9004424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245091"/>
            <a:ext cx="3347864" cy="223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3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学問としての人工知能</a:t>
            </a:r>
          </a:p>
        </p:txBody>
      </p:sp>
      <p:sp>
        <p:nvSpPr>
          <p:cNvPr id="3" name="コンテンツ プレースホルダー 2"/>
          <p:cNvSpPr>
            <a:spLocks noGrp="1"/>
          </p:cNvSpPr>
          <p:nvPr>
            <p:ph idx="1"/>
          </p:nvPr>
        </p:nvSpPr>
        <p:spPr/>
        <p:txBody>
          <a:bodyPr>
            <a:normAutofit lnSpcReduction="10000"/>
          </a:bodyPr>
          <a:lstStyle/>
          <a:p>
            <a:r>
              <a:rPr kumimoji="1" lang="ja-JP" altLang="en-US" dirty="0"/>
              <a:t>講義でカバー出来る「人工知能」の範囲</a:t>
            </a:r>
            <a:endParaRPr kumimoji="1" lang="en-US" altLang="ja-JP" dirty="0"/>
          </a:p>
          <a:p>
            <a:pPr lvl="1"/>
            <a:r>
              <a:rPr kumimoji="1" lang="ja-JP" altLang="en-US" dirty="0"/>
              <a:t>大学</a:t>
            </a:r>
            <a:r>
              <a:rPr kumimoji="1" lang="en-US" altLang="ja-JP" dirty="0"/>
              <a:t>3</a:t>
            </a:r>
            <a:r>
              <a:rPr kumimoji="1" lang="ja-JP" altLang="en-US" dirty="0"/>
              <a:t>年生</a:t>
            </a:r>
            <a:r>
              <a:rPr lang="ja-JP" altLang="en-US" dirty="0"/>
              <a:t>春</a:t>
            </a:r>
            <a:r>
              <a:rPr kumimoji="1" lang="ja-JP" altLang="en-US" dirty="0"/>
              <a:t>期の知識で可能な範囲しか教られえない．</a:t>
            </a:r>
            <a:endParaRPr kumimoji="1" lang="en-US" altLang="ja-JP" dirty="0"/>
          </a:p>
          <a:p>
            <a:pPr lvl="1"/>
            <a:r>
              <a:rPr lang="ja-JP" altLang="en-US" dirty="0"/>
              <a:t>各要素技術についての導入は与えるので後は各自で学習</a:t>
            </a:r>
            <a:endParaRPr kumimoji="1" lang="en-US" altLang="ja-JP" dirty="0"/>
          </a:p>
          <a:p>
            <a:r>
              <a:rPr lang="ja-JP" altLang="en-US" dirty="0"/>
              <a:t>人工知能という分野は存在しない？</a:t>
            </a:r>
            <a:endParaRPr lang="en-US" altLang="ja-JP" dirty="0"/>
          </a:p>
          <a:p>
            <a:pPr lvl="1"/>
            <a:r>
              <a:rPr lang="ja-JP" altLang="en-US" dirty="0"/>
              <a:t>人工知能＝夢？</a:t>
            </a:r>
            <a:endParaRPr lang="en-US" altLang="ja-JP" dirty="0"/>
          </a:p>
          <a:p>
            <a:pPr lvl="1"/>
            <a:r>
              <a:rPr lang="ja-JP" altLang="en-US" dirty="0"/>
              <a:t>人工知能を支えるのは，諸般の数学，計算機科学，認知科学，心理学，脳神経科学，ロボット工学等であり，広範な知見なしに真の人工知能は実現されない．</a:t>
            </a:r>
            <a:endParaRPr lang="en-US" altLang="ja-JP" dirty="0"/>
          </a:p>
          <a:p>
            <a:r>
              <a:rPr lang="ja-JP" altLang="en-US" dirty="0"/>
              <a:t>人工知能を作成する技術を学ぶためには，それらを構造化し，「知能をつくる」視点で工学的にこの学問を捉えなければならない．</a:t>
            </a:r>
            <a:endParaRPr lang="en-US" altLang="ja-JP" dirty="0"/>
          </a:p>
        </p:txBody>
      </p:sp>
      <p:sp>
        <p:nvSpPr>
          <p:cNvPr id="5" name="正方形/長方形 4"/>
          <p:cNvSpPr/>
          <p:nvPr/>
        </p:nvSpPr>
        <p:spPr>
          <a:xfrm>
            <a:off x="3059832" y="6093296"/>
            <a:ext cx="5544616"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3200" dirty="0"/>
              <a:t>ストーリーベースの講義展開</a:t>
            </a:r>
          </a:p>
        </p:txBody>
      </p:sp>
    </p:spTree>
    <p:extLst>
      <p:ext uri="{BB962C8B-B14F-4D97-AF65-F5344CB8AC3E}">
        <p14:creationId xmlns:p14="http://schemas.microsoft.com/office/powerpoint/2010/main" val="250166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他の講義科目との関係</a:t>
            </a:r>
          </a:p>
        </p:txBody>
      </p:sp>
      <p:sp>
        <p:nvSpPr>
          <p:cNvPr id="3" name="コンテンツ プレースホルダー 2"/>
          <p:cNvSpPr>
            <a:spLocks noGrp="1"/>
          </p:cNvSpPr>
          <p:nvPr>
            <p:ph idx="1"/>
          </p:nvPr>
        </p:nvSpPr>
        <p:spPr>
          <a:xfrm>
            <a:off x="457200" y="1935480"/>
            <a:ext cx="8229600" cy="4733880"/>
          </a:xfrm>
        </p:spPr>
        <p:txBody>
          <a:bodyPr>
            <a:normAutofit/>
          </a:bodyPr>
          <a:lstStyle/>
          <a:p>
            <a:r>
              <a:rPr lang="ja-JP" altLang="en-US" dirty="0"/>
              <a:t>学問は地続きである．</a:t>
            </a:r>
            <a:endParaRPr lang="en-US" altLang="ja-JP" dirty="0"/>
          </a:p>
          <a:p>
            <a:pPr lvl="1"/>
            <a:r>
              <a:rPr lang="ja-JP" altLang="en-US" dirty="0"/>
              <a:t>線形代数，微積分，確率・統計，論理学，信号処理，関数解析，計算機科学，</a:t>
            </a:r>
            <a:r>
              <a:rPr lang="en-US" altLang="ja-JP" dirty="0"/>
              <a:t>etc.</a:t>
            </a:r>
            <a:r>
              <a:rPr lang="ja-JP" altLang="en-US" dirty="0"/>
              <a:t> </a:t>
            </a:r>
            <a:r>
              <a:rPr lang="en-US" altLang="ja-JP" dirty="0"/>
              <a:t>etc.</a:t>
            </a:r>
          </a:p>
          <a:p>
            <a:r>
              <a:rPr lang="ja-JP" altLang="en-US" dirty="0"/>
              <a:t>他の講義科目</a:t>
            </a:r>
            <a:endParaRPr lang="en-US" altLang="ja-JP" dirty="0"/>
          </a:p>
          <a:p>
            <a:pPr lvl="1"/>
            <a:r>
              <a:rPr lang="ja-JP" altLang="en-US" dirty="0"/>
              <a:t>制御メカトロニクス，ロボット工学、システム制御工学</a:t>
            </a:r>
            <a:endParaRPr lang="en-US" altLang="ja-JP" dirty="0"/>
          </a:p>
          <a:p>
            <a:pPr lvl="1"/>
            <a:r>
              <a:rPr lang="ja-JP" altLang="en-US" dirty="0"/>
              <a:t>機械学習論</a:t>
            </a:r>
            <a:endParaRPr lang="en-US" altLang="ja-JP" dirty="0"/>
          </a:p>
          <a:p>
            <a:pPr lvl="1"/>
            <a:r>
              <a:rPr lang="ja-JP" altLang="en-US" dirty="0"/>
              <a:t>ニューロインフォーマティクス論</a:t>
            </a:r>
            <a:endParaRPr lang="en-US" altLang="ja-JP" dirty="0"/>
          </a:p>
          <a:p>
            <a:pPr lvl="1"/>
            <a:r>
              <a:rPr lang="ja-JP" altLang="en-US" dirty="0"/>
              <a:t>デジタル信号処理、画像処理工学</a:t>
            </a:r>
            <a:endParaRPr lang="en-US" altLang="ja-JP" dirty="0"/>
          </a:p>
          <a:p>
            <a:pPr lvl="1"/>
            <a:r>
              <a:rPr lang="ja-JP" altLang="en-US" dirty="0"/>
              <a:t>数値解析，センシング工学</a:t>
            </a:r>
            <a:endParaRPr lang="en-US" altLang="ja-JP" dirty="0"/>
          </a:p>
          <a:p>
            <a:endParaRPr kumimoji="1" lang="ja-JP" altLang="en-US" dirty="0"/>
          </a:p>
        </p:txBody>
      </p:sp>
      <p:sp>
        <p:nvSpPr>
          <p:cNvPr id="4" name="正方形/長方形 3"/>
          <p:cNvSpPr/>
          <p:nvPr/>
        </p:nvSpPr>
        <p:spPr>
          <a:xfrm>
            <a:off x="3917112" y="6021288"/>
            <a:ext cx="475252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2400" dirty="0"/>
              <a:t>など，多くの科目と関係している．</a:t>
            </a:r>
            <a:endParaRPr lang="en-US" altLang="ja-JP" sz="2400" dirty="0"/>
          </a:p>
        </p:txBody>
      </p:sp>
    </p:spTree>
    <p:extLst>
      <p:ext uri="{BB962C8B-B14F-4D97-AF65-F5344CB8AC3E}">
        <p14:creationId xmlns:p14="http://schemas.microsoft.com/office/powerpoint/2010/main" val="271770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1.0 </a:t>
            </a:r>
            <a:r>
              <a:rPr kumimoji="1" lang="ja-JP" altLang="en-US" dirty="0"/>
              <a:t>本講義の概要</a:t>
            </a:r>
            <a:endParaRPr kumimoji="1" lang="en-US" altLang="ja-JP" dirty="0"/>
          </a:p>
          <a:p>
            <a:r>
              <a:rPr lang="en-US" altLang="ja-JP" dirty="0"/>
              <a:t>1.1 </a:t>
            </a:r>
            <a:r>
              <a:rPr lang="ja-JP" altLang="en-US" dirty="0"/>
              <a:t>人工知能とは何か？</a:t>
            </a:r>
            <a:endParaRPr lang="en-US" altLang="ja-JP" dirty="0"/>
          </a:p>
          <a:p>
            <a:r>
              <a:rPr kumimoji="1" lang="en-US" altLang="ja-JP" dirty="0"/>
              <a:t>1.2 </a:t>
            </a:r>
            <a:r>
              <a:rPr kumimoji="1" lang="ja-JP" altLang="en-US" dirty="0"/>
              <a:t>人工知能の歴史</a:t>
            </a:r>
            <a:endParaRPr kumimoji="1" lang="en-US" altLang="ja-JP" dirty="0"/>
          </a:p>
          <a:p>
            <a:r>
              <a:rPr lang="en-US" altLang="ja-JP" dirty="0"/>
              <a:t>1.3 </a:t>
            </a:r>
            <a:r>
              <a:rPr lang="ja-JP" altLang="en-US" dirty="0"/>
              <a:t>人工知能の基本問題</a:t>
            </a:r>
            <a:endParaRPr lang="en-US" altLang="ja-JP" dirty="0"/>
          </a:p>
          <a:p>
            <a:r>
              <a:rPr kumimoji="1" lang="en-US" altLang="ja-JP" dirty="0"/>
              <a:t>1.4 </a:t>
            </a:r>
            <a:r>
              <a:rPr kumimoji="1" lang="ja-JP" altLang="en-US" dirty="0"/>
              <a:t>ホイールダック２号の冒険</a:t>
            </a:r>
          </a:p>
        </p:txBody>
      </p:sp>
      <p:sp>
        <p:nvSpPr>
          <p:cNvPr id="4" name="正方形/長方形 3"/>
          <p:cNvSpPr/>
          <p:nvPr/>
        </p:nvSpPr>
        <p:spPr>
          <a:xfrm>
            <a:off x="251520" y="2780928"/>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236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黎明期</a:t>
            </a:r>
            <a:r>
              <a:rPr kumimoji="1" lang="en-US" altLang="ja-JP" dirty="0"/>
              <a:t>1950</a:t>
            </a:r>
            <a:r>
              <a:rPr kumimoji="1" lang="ja-JP" altLang="en-US" dirty="0"/>
              <a:t>年代から</a:t>
            </a:r>
          </a:p>
        </p:txBody>
      </p:sp>
      <p:sp>
        <p:nvSpPr>
          <p:cNvPr id="3" name="コンテンツ プレースホルダー 2"/>
          <p:cNvSpPr>
            <a:spLocks noGrp="1"/>
          </p:cNvSpPr>
          <p:nvPr>
            <p:ph idx="1"/>
          </p:nvPr>
        </p:nvSpPr>
        <p:spPr/>
        <p:txBody>
          <a:bodyPr>
            <a:normAutofit/>
          </a:bodyPr>
          <a:lstStyle/>
          <a:p>
            <a:r>
              <a:rPr kumimoji="1" lang="en-US" altLang="ja-JP" dirty="0"/>
              <a:t>1956</a:t>
            </a:r>
            <a:r>
              <a:rPr kumimoji="1" lang="ja-JP" altLang="en-US" dirty="0"/>
              <a:t>年：</a:t>
            </a:r>
            <a:r>
              <a:rPr kumimoji="1" lang="ja-JP" altLang="en-US" b="1" u="sng" dirty="0"/>
              <a:t>ダートマス会議</a:t>
            </a:r>
            <a:r>
              <a:rPr kumimoji="1" lang="en-US" altLang="ja-JP" dirty="0"/>
              <a:t>(Dartmouth Conference)</a:t>
            </a:r>
          </a:p>
          <a:p>
            <a:pPr lvl="1"/>
            <a:r>
              <a:rPr lang="en-US" altLang="ja-JP" dirty="0"/>
              <a:t>J. McCarthy </a:t>
            </a:r>
            <a:r>
              <a:rPr lang="ja-JP" altLang="en-US" dirty="0"/>
              <a:t>が </a:t>
            </a:r>
            <a:r>
              <a:rPr lang="en-US" altLang="ja-JP" dirty="0"/>
              <a:t>Artificial Intelligence </a:t>
            </a:r>
            <a:r>
              <a:rPr lang="ja-JP" altLang="en-US" dirty="0"/>
              <a:t>（人工知能）という言葉を使ったことから始まったと言われる．</a:t>
            </a:r>
            <a:endParaRPr lang="en-US" altLang="ja-JP" dirty="0"/>
          </a:p>
          <a:p>
            <a:r>
              <a:rPr kumimoji="1" lang="ja-JP" altLang="en-US" dirty="0"/>
              <a:t>それまでの歴史</a:t>
            </a:r>
            <a:endParaRPr kumimoji="1" lang="en-US" altLang="ja-JP" dirty="0"/>
          </a:p>
          <a:p>
            <a:pPr lvl="1"/>
            <a:r>
              <a:rPr kumimoji="1" lang="en-US" altLang="ja-JP" dirty="0"/>
              <a:t>1945</a:t>
            </a:r>
            <a:r>
              <a:rPr kumimoji="1" lang="ja-JP" altLang="en-US" dirty="0"/>
              <a:t>年：</a:t>
            </a:r>
            <a:r>
              <a:rPr kumimoji="1" lang="en-US" altLang="ja-JP" dirty="0"/>
              <a:t>ENIAC</a:t>
            </a:r>
            <a:r>
              <a:rPr kumimoji="1" lang="ja-JP" altLang="en-US" dirty="0"/>
              <a:t>（弾道計算用の世界初の大型計算機）</a:t>
            </a:r>
            <a:endParaRPr kumimoji="1" lang="en-US" altLang="ja-JP" dirty="0"/>
          </a:p>
          <a:p>
            <a:pPr lvl="1"/>
            <a:r>
              <a:rPr lang="en-US" altLang="ja-JP" dirty="0"/>
              <a:t>1950</a:t>
            </a:r>
            <a:r>
              <a:rPr lang="ja-JP" altLang="en-US" dirty="0"/>
              <a:t>年：チューリング</a:t>
            </a:r>
            <a:r>
              <a:rPr lang="en-US" altLang="ja-JP" dirty="0"/>
              <a:t>(A. M. Turing) “Computer Machinery and Intelligence”</a:t>
            </a:r>
            <a:r>
              <a:rPr lang="ja-JP" altLang="en-US" b="1" dirty="0"/>
              <a:t>　</a:t>
            </a:r>
            <a:r>
              <a:rPr lang="ja-JP" altLang="en-US" dirty="0"/>
              <a:t>チューリングテストの提案</a:t>
            </a:r>
            <a:endParaRPr lang="en-US" altLang="ja-JP" dirty="0"/>
          </a:p>
          <a:p>
            <a:pPr lvl="1"/>
            <a:r>
              <a:rPr kumimoji="1" lang="en-US" altLang="ja-JP" dirty="0"/>
              <a:t>1950</a:t>
            </a:r>
            <a:r>
              <a:rPr kumimoji="1" lang="ja-JP" altLang="en-US" dirty="0"/>
              <a:t>年</a:t>
            </a:r>
            <a:r>
              <a:rPr lang="ja-JP" altLang="en-US" dirty="0"/>
              <a:t>：シャノン </a:t>
            </a:r>
            <a:r>
              <a:rPr lang="en-US" altLang="ja-JP" dirty="0"/>
              <a:t>(C. Shannon) “Automatic Chess Player”</a:t>
            </a:r>
          </a:p>
          <a:p>
            <a:pPr lvl="1"/>
            <a:r>
              <a:rPr lang="en-US" altLang="ja-JP" dirty="0"/>
              <a:t>1958</a:t>
            </a:r>
            <a:r>
              <a:rPr lang="ja-JP" altLang="en-US" dirty="0"/>
              <a:t>年：マッカーシー</a:t>
            </a:r>
            <a:r>
              <a:rPr lang="en-US" altLang="ja-JP" dirty="0"/>
              <a:t>(J. </a:t>
            </a:r>
            <a:r>
              <a:rPr lang="en-US" altLang="ja-JP" dirty="0" err="1"/>
              <a:t>MacCarthy</a:t>
            </a:r>
            <a:r>
              <a:rPr lang="en-US" altLang="ja-JP" dirty="0"/>
              <a:t>) LISP </a:t>
            </a:r>
            <a:r>
              <a:rPr lang="ja-JP" altLang="en-US" dirty="0"/>
              <a:t>リスト処理言語</a:t>
            </a:r>
            <a:endParaRPr lang="en-US" altLang="ja-JP" dirty="0"/>
          </a:p>
          <a:p>
            <a:pPr lvl="1"/>
            <a:r>
              <a:rPr lang="en-US" altLang="ja-JP" dirty="0"/>
              <a:t>1956</a:t>
            </a:r>
            <a:r>
              <a:rPr lang="ja-JP" altLang="en-US" dirty="0"/>
              <a:t>年：ダートマス会議</a:t>
            </a:r>
            <a:endParaRPr lang="en-US" altLang="ja-JP" dirty="0"/>
          </a:p>
        </p:txBody>
      </p:sp>
      <p:sp>
        <p:nvSpPr>
          <p:cNvPr id="4" name="角丸四角形 3"/>
          <p:cNvSpPr/>
          <p:nvPr/>
        </p:nvSpPr>
        <p:spPr>
          <a:xfrm>
            <a:off x="179512" y="1916832"/>
            <a:ext cx="8712968" cy="129614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1527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人工知能の歴史 </a:t>
            </a:r>
            <a:r>
              <a:rPr lang="en-US" altLang="ja-JP" dirty="0"/>
              <a:t>(1980</a:t>
            </a:r>
            <a:r>
              <a:rPr lang="ja-JP" altLang="en-US" dirty="0"/>
              <a:t>年頃まで</a:t>
            </a:r>
            <a:r>
              <a:rPr lang="en-US" altLang="ja-JP" dirty="0"/>
              <a:t>)</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a:t>1950-1960</a:t>
            </a:r>
            <a:r>
              <a:rPr kumimoji="1" lang="ja-JP" altLang="en-US" dirty="0"/>
              <a:t>年代</a:t>
            </a:r>
            <a:endParaRPr kumimoji="1" lang="en-US" altLang="ja-JP" dirty="0"/>
          </a:p>
          <a:p>
            <a:pPr lvl="1"/>
            <a:r>
              <a:rPr lang="en-US" altLang="ja-JP" dirty="0"/>
              <a:t>1969</a:t>
            </a:r>
            <a:r>
              <a:rPr lang="ja-JP" altLang="en-US" dirty="0"/>
              <a:t>年　マッカーシーとヘイズ</a:t>
            </a:r>
            <a:r>
              <a:rPr lang="en-US" altLang="ja-JP" dirty="0"/>
              <a:t>(P. J. Hayes)”Some Philosophical Problems from the Standpoint of Artificial Intelligence” =&gt; </a:t>
            </a:r>
            <a:r>
              <a:rPr lang="ja-JP" altLang="en-US" b="1" u="sng" dirty="0">
                <a:effectLst>
                  <a:outerShdw blurRad="38100" dist="38100" dir="2700000" algn="tl">
                    <a:srgbClr val="000000">
                      <a:alpha val="43137"/>
                    </a:srgbClr>
                  </a:outerShdw>
                </a:effectLst>
              </a:rPr>
              <a:t>フレーム問題</a:t>
            </a:r>
            <a:r>
              <a:rPr lang="ja-JP" altLang="en-US" dirty="0"/>
              <a:t>の指摘</a:t>
            </a:r>
            <a:endParaRPr lang="en-US" altLang="ja-JP" dirty="0"/>
          </a:p>
          <a:p>
            <a:pPr lvl="1"/>
            <a:r>
              <a:rPr kumimoji="1" lang="ja-JP" altLang="en-US" dirty="0"/>
              <a:t>このころの希望に満ち溢れていた時代を</a:t>
            </a:r>
            <a:r>
              <a:rPr lang="en-US" altLang="ja-JP" b="1" dirty="0"/>
              <a:t>GOFAI(Good Old Fashioned AI:</a:t>
            </a:r>
            <a:r>
              <a:rPr lang="ja-JP" altLang="en-US" b="1" dirty="0"/>
              <a:t>古き良き</a:t>
            </a:r>
            <a:r>
              <a:rPr lang="en-US" altLang="ja-JP" b="1" dirty="0"/>
              <a:t>AI)</a:t>
            </a:r>
            <a:r>
              <a:rPr lang="ja-JP" altLang="en-US" dirty="0"/>
              <a:t>と呼ぶ．</a:t>
            </a:r>
            <a:endParaRPr lang="en-US" altLang="ja-JP" dirty="0"/>
          </a:p>
          <a:p>
            <a:r>
              <a:rPr lang="en-US" altLang="ja-JP" dirty="0"/>
              <a:t>1970</a:t>
            </a:r>
            <a:r>
              <a:rPr lang="ja-JP" altLang="en-US" dirty="0"/>
              <a:t>年代：エキスパートシステム</a:t>
            </a:r>
            <a:endParaRPr lang="en-US" altLang="ja-JP" dirty="0"/>
          </a:p>
          <a:p>
            <a:pPr lvl="1"/>
            <a:r>
              <a:rPr lang="ja-JP" altLang="en-US" dirty="0"/>
              <a:t>実世界に対応する知的なシステムを開発するためには現実世界における膨大な知識をシステムが持っていることが必要であると認識された．</a:t>
            </a:r>
            <a:endParaRPr lang="en-US" altLang="ja-JP" dirty="0"/>
          </a:p>
          <a:p>
            <a:r>
              <a:rPr lang="en-US" altLang="ja-JP" dirty="0"/>
              <a:t>1972</a:t>
            </a:r>
            <a:r>
              <a:rPr lang="ja-JP" altLang="en-US" dirty="0"/>
              <a:t>年：ウィノグラード </a:t>
            </a:r>
            <a:r>
              <a:rPr lang="en-US" altLang="ja-JP" dirty="0"/>
              <a:t>(T. </a:t>
            </a:r>
            <a:r>
              <a:rPr lang="en-US" altLang="ja-JP" dirty="0" err="1"/>
              <a:t>Winograd</a:t>
            </a:r>
            <a:r>
              <a:rPr lang="en-US" altLang="ja-JP" dirty="0"/>
              <a:t>) “Natural Language Understanding”</a:t>
            </a:r>
            <a:r>
              <a:rPr lang="ja-JP" altLang="en-US" dirty="0"/>
              <a:t>発表</a:t>
            </a:r>
            <a:endParaRPr lang="en-US" altLang="ja-JP" dirty="0"/>
          </a:p>
          <a:p>
            <a:pPr lvl="1"/>
            <a:r>
              <a:rPr lang="en-US" altLang="ja-JP" dirty="0"/>
              <a:t>SHRDLU</a:t>
            </a:r>
            <a:r>
              <a:rPr lang="ja-JP" altLang="en-US" dirty="0"/>
              <a:t>：積み木世界で自然言語文を理解して計算機のなかのロボットハンドが積み木を移動する．</a:t>
            </a:r>
            <a:endParaRPr lang="en-US" altLang="ja-JP" dirty="0"/>
          </a:p>
          <a:p>
            <a:r>
              <a:rPr lang="en-US" altLang="ja-JP" dirty="0"/>
              <a:t>1975</a:t>
            </a:r>
            <a:r>
              <a:rPr lang="ja-JP" altLang="en-US" dirty="0"/>
              <a:t>年：ミンスキー </a:t>
            </a:r>
            <a:r>
              <a:rPr lang="en-US" altLang="ja-JP" dirty="0"/>
              <a:t>”A Framework for Representing Knowledge”</a:t>
            </a:r>
            <a:r>
              <a:rPr lang="ja-JP" altLang="en-US" dirty="0"/>
              <a:t>においてフレーム理論を発表</a:t>
            </a:r>
            <a:endParaRPr lang="en-US" altLang="ja-JP" dirty="0"/>
          </a:p>
          <a:p>
            <a:endParaRPr kumimoji="1" lang="ja-JP" altLang="en-US" dirty="0"/>
          </a:p>
        </p:txBody>
      </p:sp>
    </p:spTree>
    <p:extLst>
      <p:ext uri="{BB962C8B-B14F-4D97-AF65-F5344CB8AC3E}">
        <p14:creationId xmlns:p14="http://schemas.microsoft.com/office/powerpoint/2010/main" val="226459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a:t>このスライドは「</a:t>
            </a:r>
            <a:r>
              <a:rPr kumimoji="1" lang="ja-JP" altLang="en-US" dirty="0">
                <a:hlinkClick r:id="rId2"/>
              </a:rPr>
              <a:t>イラストで学ぶ人工知能概論</a:t>
            </a:r>
            <a:r>
              <a:rPr kumimoji="1" lang="ja-JP" altLang="en-US" dirty="0"/>
              <a:t>」を講義で活用したり，勉強会で利用したりするために提供されているスライド</a:t>
            </a:r>
            <a:r>
              <a:rPr kumimoji="1" lang="ja-JP" altLang="en-US"/>
              <a:t>です．</a:t>
            </a:r>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91623" y="1920875"/>
            <a:ext cx="3369754"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ropbox\谷口先生へ\Twitterダックアイコン\Twitterダック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46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物理記号システム仮説</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12127"/>
            <a:ext cx="4645368" cy="387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5089748" y="2636912"/>
            <a:ext cx="3470970" cy="2677656"/>
          </a:xfrm>
          <a:prstGeom prst="rect">
            <a:avLst/>
          </a:prstGeom>
        </p:spPr>
        <p:txBody>
          <a:bodyPr wrap="square">
            <a:spAutoFit/>
          </a:bodyPr>
          <a:lstStyle/>
          <a:p>
            <a:r>
              <a:rPr lang="ja-JP" altLang="en-US" sz="2400" dirty="0"/>
              <a:t>実世界の状況を反映した記号を操作した結果が実世界の結果と対応しているならば，内部表現としての記号の操作によって知能を表現できる，という考え方．</a:t>
            </a:r>
          </a:p>
        </p:txBody>
      </p:sp>
      <p:sp>
        <p:nvSpPr>
          <p:cNvPr id="5" name="テキスト ボックス 4"/>
          <p:cNvSpPr txBox="1"/>
          <p:nvPr/>
        </p:nvSpPr>
        <p:spPr>
          <a:xfrm>
            <a:off x="3923928" y="6089665"/>
            <a:ext cx="503054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kumimoji="1" lang="ja-JP" altLang="en-US" sz="2000" dirty="0"/>
              <a:t>知能の中心を論理的な操作として捉える風潮</a:t>
            </a:r>
          </a:p>
        </p:txBody>
      </p:sp>
    </p:spTree>
    <p:extLst>
      <p:ext uri="{BB962C8B-B14F-4D97-AF65-F5344CB8AC3E}">
        <p14:creationId xmlns:p14="http://schemas.microsoft.com/office/powerpoint/2010/main" val="65346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1980</a:t>
            </a:r>
            <a:r>
              <a:rPr kumimoji="1" lang="ja-JP" altLang="en-US" dirty="0"/>
              <a:t>年代から</a:t>
            </a:r>
          </a:p>
        </p:txBody>
      </p:sp>
      <p:sp>
        <p:nvSpPr>
          <p:cNvPr id="3" name="コンテンツ プレースホルダー 2"/>
          <p:cNvSpPr>
            <a:spLocks noGrp="1"/>
          </p:cNvSpPr>
          <p:nvPr>
            <p:ph idx="1"/>
          </p:nvPr>
        </p:nvSpPr>
        <p:spPr>
          <a:xfrm>
            <a:off x="457200" y="1935480"/>
            <a:ext cx="8686800" cy="4389120"/>
          </a:xfrm>
        </p:spPr>
        <p:txBody>
          <a:bodyPr>
            <a:normAutofit fontScale="77500" lnSpcReduction="20000"/>
          </a:bodyPr>
          <a:lstStyle/>
          <a:p>
            <a:r>
              <a:rPr kumimoji="1" lang="ja-JP" altLang="en-US" dirty="0"/>
              <a:t>１９８０年代</a:t>
            </a:r>
            <a:endParaRPr kumimoji="1" lang="en-US" altLang="ja-JP" dirty="0"/>
          </a:p>
          <a:p>
            <a:pPr lvl="1"/>
            <a:r>
              <a:rPr kumimoji="1" lang="ja-JP" altLang="en-US" dirty="0"/>
              <a:t>行動主義ロボティクス（ロドニー・ブルックス）</a:t>
            </a:r>
            <a:endParaRPr kumimoji="1" lang="en-US" altLang="ja-JP" dirty="0"/>
          </a:p>
          <a:p>
            <a:pPr lvl="2"/>
            <a:r>
              <a:rPr lang="ja-JP" altLang="en-US" dirty="0"/>
              <a:t>サブサンプションアーキテクチャ</a:t>
            </a:r>
            <a:endParaRPr kumimoji="1" lang="en-US" altLang="ja-JP" dirty="0"/>
          </a:p>
          <a:p>
            <a:pPr lvl="1"/>
            <a:r>
              <a:rPr lang="ja-JP" altLang="en-US" dirty="0"/>
              <a:t>第五世代コンピュータプロジェクト （日本の国家プロジェクト）</a:t>
            </a:r>
            <a:endParaRPr lang="en-US" altLang="ja-JP" dirty="0"/>
          </a:p>
          <a:p>
            <a:r>
              <a:rPr lang="en-US" altLang="ja-JP" dirty="0"/>
              <a:t>1990</a:t>
            </a:r>
            <a:r>
              <a:rPr lang="ja-JP" altLang="en-US" dirty="0"/>
              <a:t>年代</a:t>
            </a:r>
            <a:endParaRPr lang="en-US" altLang="ja-JP" dirty="0"/>
          </a:p>
          <a:p>
            <a:pPr lvl="1"/>
            <a:r>
              <a:rPr lang="ja-JP" altLang="en-US" dirty="0"/>
              <a:t>ソフトコンピューティング</a:t>
            </a:r>
            <a:endParaRPr lang="en-US" altLang="ja-JP" dirty="0"/>
          </a:p>
          <a:p>
            <a:pPr lvl="2"/>
            <a:r>
              <a:rPr lang="ja-JP" altLang="en-US" dirty="0"/>
              <a:t>ニューラルネットワーク，ファジィ理論，進化計算，遺伝的アルゴリズム</a:t>
            </a:r>
            <a:endParaRPr lang="en-US" altLang="ja-JP" dirty="0"/>
          </a:p>
          <a:p>
            <a:pPr lvl="1"/>
            <a:r>
              <a:rPr lang="ja-JP" altLang="en-US" dirty="0"/>
              <a:t>オントロジー</a:t>
            </a:r>
            <a:endParaRPr lang="en-US" altLang="ja-JP" dirty="0"/>
          </a:p>
          <a:p>
            <a:pPr lvl="2"/>
            <a:r>
              <a:rPr lang="ja-JP" altLang="en-US" dirty="0"/>
              <a:t>エキスパートシステムの発展</a:t>
            </a:r>
            <a:endParaRPr lang="en-US" altLang="ja-JP" dirty="0"/>
          </a:p>
          <a:p>
            <a:pPr lvl="1"/>
            <a:r>
              <a:rPr lang="en-US" altLang="ja-JP" dirty="0"/>
              <a:t>WWW</a:t>
            </a:r>
            <a:r>
              <a:rPr lang="ja-JP" altLang="en-US" dirty="0"/>
              <a:t>の普及と計算の高速化．データマイニング</a:t>
            </a:r>
            <a:endParaRPr lang="en-US" altLang="ja-JP" dirty="0"/>
          </a:p>
          <a:p>
            <a:pPr lvl="1"/>
            <a:r>
              <a:rPr lang="ja-JP" altLang="en-US" dirty="0"/>
              <a:t>実世界のロボット</a:t>
            </a:r>
            <a:endParaRPr lang="en-US" altLang="ja-JP" dirty="0"/>
          </a:p>
          <a:p>
            <a:pPr lvl="2"/>
            <a:r>
              <a:rPr lang="ja-JP" altLang="en-US" dirty="0"/>
              <a:t>ロボカップの開始</a:t>
            </a:r>
            <a:endParaRPr lang="en-US" altLang="ja-JP" dirty="0"/>
          </a:p>
          <a:p>
            <a:pPr lvl="1"/>
            <a:r>
              <a:rPr lang="ja-JP" altLang="en-US" dirty="0"/>
              <a:t>ユビキタスコンピューティング</a:t>
            </a:r>
            <a:endParaRPr lang="en-US" altLang="ja-JP" dirty="0"/>
          </a:p>
          <a:p>
            <a:pPr lvl="1"/>
            <a:r>
              <a:rPr lang="ja-JP" altLang="en-US" dirty="0"/>
              <a:t>複雑系</a:t>
            </a:r>
            <a:endParaRPr lang="en-US" altLang="ja-JP" dirty="0"/>
          </a:p>
          <a:p>
            <a:pPr lvl="2"/>
            <a:r>
              <a:rPr lang="ja-JP" altLang="en-US" dirty="0"/>
              <a:t>人工生命，カオス，フラクタル，ネットワーク科学</a:t>
            </a:r>
            <a:endParaRPr lang="en-US" altLang="ja-JP" dirty="0"/>
          </a:p>
        </p:txBody>
      </p:sp>
    </p:spTree>
    <p:extLst>
      <p:ext uri="{BB962C8B-B14F-4D97-AF65-F5344CB8AC3E}">
        <p14:creationId xmlns:p14="http://schemas.microsoft.com/office/powerpoint/2010/main" val="3905337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102" y="424423"/>
            <a:ext cx="8229600" cy="1143000"/>
          </a:xfrm>
        </p:spPr>
        <p:txBody>
          <a:bodyPr/>
          <a:lstStyle/>
          <a:p>
            <a:r>
              <a:rPr kumimoji="1" lang="en-US" altLang="ja-JP" dirty="0"/>
              <a:t>2000</a:t>
            </a:r>
            <a:r>
              <a:rPr kumimoji="1" lang="ja-JP" altLang="en-US" dirty="0"/>
              <a:t>年代～</a:t>
            </a:r>
          </a:p>
        </p:txBody>
      </p:sp>
      <p:sp>
        <p:nvSpPr>
          <p:cNvPr id="3" name="コンテンツ プレースホルダー 2"/>
          <p:cNvSpPr>
            <a:spLocks noGrp="1"/>
          </p:cNvSpPr>
          <p:nvPr>
            <p:ph idx="1"/>
          </p:nvPr>
        </p:nvSpPr>
        <p:spPr>
          <a:xfrm>
            <a:off x="480951" y="1567423"/>
            <a:ext cx="8229600" cy="3013705"/>
          </a:xfrm>
        </p:spPr>
        <p:txBody>
          <a:bodyPr>
            <a:normAutofit fontScale="85000" lnSpcReduction="20000"/>
          </a:bodyPr>
          <a:lstStyle/>
          <a:p>
            <a:r>
              <a:rPr kumimoji="1" lang="ja-JP" altLang="en-US" dirty="0"/>
              <a:t>メディア情報処理の実用化・普及</a:t>
            </a:r>
            <a:endParaRPr kumimoji="1" lang="en-US" altLang="ja-JP" dirty="0"/>
          </a:p>
          <a:p>
            <a:pPr lvl="1"/>
            <a:r>
              <a:rPr lang="ja-JP" altLang="en-US" dirty="0"/>
              <a:t>画像処理，音声認識，自然言語処理</a:t>
            </a:r>
            <a:endParaRPr lang="en-US" altLang="ja-JP" dirty="0"/>
          </a:p>
          <a:p>
            <a:r>
              <a:rPr lang="ja-JP" altLang="en-US" dirty="0"/>
              <a:t>ビッグデータ</a:t>
            </a:r>
            <a:endParaRPr lang="en-US" altLang="ja-JP" dirty="0"/>
          </a:p>
          <a:p>
            <a:pPr lvl="1"/>
            <a:r>
              <a:rPr lang="ja-JP" altLang="en-US" dirty="0"/>
              <a:t>センサや計算機の価格の低下と普及</a:t>
            </a:r>
            <a:endParaRPr lang="en-US" altLang="ja-JP" dirty="0"/>
          </a:p>
          <a:p>
            <a:pPr lvl="1"/>
            <a:r>
              <a:rPr lang="ja-JP" altLang="en-US" dirty="0"/>
              <a:t>インターネットを通した共有</a:t>
            </a:r>
            <a:endParaRPr lang="en-US" altLang="ja-JP" dirty="0"/>
          </a:p>
          <a:p>
            <a:r>
              <a:rPr lang="ja-JP" altLang="en-US" dirty="0"/>
              <a:t>機械学習</a:t>
            </a:r>
            <a:endParaRPr lang="en-US" altLang="ja-JP" dirty="0"/>
          </a:p>
          <a:p>
            <a:pPr lvl="1"/>
            <a:r>
              <a:rPr lang="ja-JP" altLang="en-US" dirty="0"/>
              <a:t>様々な技術の基盤に．</a:t>
            </a:r>
            <a:endParaRPr lang="en-US" altLang="ja-JP" dirty="0"/>
          </a:p>
          <a:p>
            <a:pPr lvl="1"/>
            <a:r>
              <a:rPr lang="ja-JP" altLang="en-US"/>
              <a:t>ベイズ理論</a:t>
            </a:r>
            <a:endParaRPr lang="en-US" altLang="ja-JP"/>
          </a:p>
          <a:p>
            <a:pPr lvl="1"/>
            <a:r>
              <a:rPr lang="ja-JP" altLang="en-US"/>
              <a:t>深層学習（ディープラーニング）</a:t>
            </a:r>
            <a:endParaRPr lang="en-US" altLang="ja-JP" dirty="0"/>
          </a:p>
        </p:txBody>
      </p:sp>
      <p:sp>
        <p:nvSpPr>
          <p:cNvPr id="4" name="角丸四角形 3"/>
          <p:cNvSpPr/>
          <p:nvPr/>
        </p:nvSpPr>
        <p:spPr>
          <a:xfrm>
            <a:off x="2676446" y="5517232"/>
            <a:ext cx="2808312" cy="6480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計算論的脳神経科学</a:t>
            </a:r>
          </a:p>
        </p:txBody>
      </p:sp>
      <p:sp>
        <p:nvSpPr>
          <p:cNvPr id="5" name="角丸四角形 4"/>
          <p:cNvSpPr/>
          <p:nvPr/>
        </p:nvSpPr>
        <p:spPr>
          <a:xfrm>
            <a:off x="4572000" y="4797152"/>
            <a:ext cx="2808312" cy="64807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t>認知発達ロボティクス</a:t>
            </a:r>
          </a:p>
        </p:txBody>
      </p:sp>
      <p:sp>
        <p:nvSpPr>
          <p:cNvPr id="6" name="角丸四角形 5"/>
          <p:cNvSpPr/>
          <p:nvPr/>
        </p:nvSpPr>
        <p:spPr>
          <a:xfrm>
            <a:off x="5724128" y="5661248"/>
            <a:ext cx="28083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記号創発ロボティクス</a:t>
            </a:r>
          </a:p>
        </p:txBody>
      </p:sp>
      <p:sp>
        <p:nvSpPr>
          <p:cNvPr id="7" name="テキスト ボックス 6"/>
          <p:cNvSpPr txBox="1"/>
          <p:nvPr/>
        </p:nvSpPr>
        <p:spPr>
          <a:xfrm>
            <a:off x="1619672" y="4797152"/>
            <a:ext cx="2460930" cy="369332"/>
          </a:xfrm>
          <a:prstGeom prst="rect">
            <a:avLst/>
          </a:prstGeom>
          <a:noFill/>
        </p:spPr>
        <p:txBody>
          <a:bodyPr wrap="none" rtlCol="0">
            <a:spAutoFit/>
          </a:bodyPr>
          <a:lstStyle/>
          <a:p>
            <a:r>
              <a:rPr kumimoji="1" lang="ja-JP" altLang="en-US" dirty="0"/>
              <a:t>様々な学際領域の形成</a:t>
            </a:r>
          </a:p>
        </p:txBody>
      </p:sp>
      <p:sp>
        <p:nvSpPr>
          <p:cNvPr id="8" name="テキスト ボックス 7"/>
          <p:cNvSpPr txBox="1"/>
          <p:nvPr/>
        </p:nvSpPr>
        <p:spPr>
          <a:xfrm>
            <a:off x="2850137" y="6453336"/>
            <a:ext cx="4924746" cy="369332"/>
          </a:xfrm>
          <a:prstGeom prst="rect">
            <a:avLst/>
          </a:prstGeom>
          <a:noFill/>
        </p:spPr>
        <p:txBody>
          <a:bodyPr wrap="none" rtlCol="0">
            <a:spAutoFit/>
          </a:bodyPr>
          <a:lstStyle/>
          <a:p>
            <a:r>
              <a:rPr kumimoji="1" lang="ja-JP" altLang="en-US" dirty="0"/>
              <a:t>知能への</a:t>
            </a:r>
            <a:r>
              <a:rPr kumimoji="1" lang="ja-JP" altLang="en-US" b="1" u="sng" dirty="0"/>
              <a:t>構成論的アプローチ</a:t>
            </a:r>
            <a:r>
              <a:rPr kumimoji="1" lang="ja-JP" altLang="en-US" dirty="0"/>
              <a:t>としての人工知能</a:t>
            </a:r>
          </a:p>
        </p:txBody>
      </p:sp>
    </p:spTree>
    <p:extLst>
      <p:ext uri="{BB962C8B-B14F-4D97-AF65-F5344CB8AC3E}">
        <p14:creationId xmlns:p14="http://schemas.microsoft.com/office/powerpoint/2010/main" val="287333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1.0 </a:t>
            </a:r>
            <a:r>
              <a:rPr kumimoji="1" lang="ja-JP" altLang="en-US" dirty="0"/>
              <a:t>本講義の概要</a:t>
            </a:r>
            <a:endParaRPr kumimoji="1" lang="en-US" altLang="ja-JP" dirty="0"/>
          </a:p>
          <a:p>
            <a:r>
              <a:rPr lang="en-US" altLang="ja-JP" dirty="0"/>
              <a:t>1.1 </a:t>
            </a:r>
            <a:r>
              <a:rPr lang="ja-JP" altLang="en-US" dirty="0"/>
              <a:t>人工知能とは何か？</a:t>
            </a:r>
            <a:endParaRPr lang="en-US" altLang="ja-JP" dirty="0"/>
          </a:p>
          <a:p>
            <a:r>
              <a:rPr kumimoji="1" lang="en-US" altLang="ja-JP" dirty="0"/>
              <a:t>1.2 </a:t>
            </a:r>
            <a:r>
              <a:rPr kumimoji="1" lang="ja-JP" altLang="en-US" dirty="0"/>
              <a:t>人工知能の歴史</a:t>
            </a:r>
            <a:endParaRPr kumimoji="1" lang="en-US" altLang="ja-JP" dirty="0"/>
          </a:p>
          <a:p>
            <a:r>
              <a:rPr lang="en-US" altLang="ja-JP" dirty="0"/>
              <a:t>1.3 </a:t>
            </a:r>
            <a:r>
              <a:rPr lang="ja-JP" altLang="en-US" dirty="0"/>
              <a:t>人工知能の基本問題</a:t>
            </a:r>
            <a:endParaRPr lang="en-US" altLang="ja-JP" dirty="0"/>
          </a:p>
          <a:p>
            <a:r>
              <a:rPr kumimoji="1" lang="en-US" altLang="ja-JP" dirty="0"/>
              <a:t>1.4 </a:t>
            </a:r>
            <a:r>
              <a:rPr kumimoji="1" lang="ja-JP" altLang="en-US" dirty="0"/>
              <a:t>ホイールダック２号の冒険</a:t>
            </a:r>
          </a:p>
        </p:txBody>
      </p:sp>
      <p:sp>
        <p:nvSpPr>
          <p:cNvPr id="4" name="正方形/長方形 3"/>
          <p:cNvSpPr/>
          <p:nvPr/>
        </p:nvSpPr>
        <p:spPr>
          <a:xfrm>
            <a:off x="251520" y="3356992"/>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047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フレーム問題 </a:t>
            </a:r>
            <a:r>
              <a:rPr kumimoji="1" lang="en-US" altLang="ja-JP" dirty="0"/>
              <a:t>(1)</a:t>
            </a:r>
            <a:endParaRPr kumimoji="1" lang="ja-JP" altLang="en-US" dirty="0"/>
          </a:p>
        </p:txBody>
      </p:sp>
      <p:sp>
        <p:nvSpPr>
          <p:cNvPr id="3" name="コンテンツ プレースホルダー 2"/>
          <p:cNvSpPr>
            <a:spLocks noGrp="1"/>
          </p:cNvSpPr>
          <p:nvPr>
            <p:ph idx="1"/>
          </p:nvPr>
        </p:nvSpPr>
        <p:spPr>
          <a:xfrm>
            <a:off x="457200" y="1935480"/>
            <a:ext cx="8482124" cy="4642842"/>
          </a:xfrm>
        </p:spPr>
        <p:txBody>
          <a:bodyPr>
            <a:normAutofit fontScale="92500" lnSpcReduction="10000"/>
          </a:bodyPr>
          <a:lstStyle/>
          <a:p>
            <a:r>
              <a:rPr lang="ja-JP" altLang="en-US" dirty="0"/>
              <a:t>フレーム問題は，今からしようとしていることに関係のあることがらだけを選び出すことが，実は非常に難しいという問題です．哲学者のデネットが次のような例を用いてこのフレーム問題の説明しました．</a:t>
            </a:r>
          </a:p>
          <a:p>
            <a:r>
              <a:rPr lang="ja-JP" altLang="en-US" dirty="0"/>
              <a:t>人工知能搭載のロボット「安全くん</a:t>
            </a:r>
            <a:r>
              <a:rPr lang="en-US" altLang="ja-JP" dirty="0"/>
              <a:t>1</a:t>
            </a:r>
            <a:r>
              <a:rPr lang="ja-JP" altLang="en-US" dirty="0"/>
              <a:t>号」は，人間の代わりに危険な作業をするロボットです．爆弾が仕掛けられている部屋から貴重な美術品を取り出してこなければなりません．安全くん</a:t>
            </a:r>
            <a:r>
              <a:rPr lang="en-US" altLang="ja-JP" dirty="0"/>
              <a:t>1</a:t>
            </a:r>
            <a:r>
              <a:rPr lang="ja-JP" altLang="en-US" dirty="0"/>
              <a:t>号は美術品の入った台車を押して美術品をとってきましたが，不幸なことに爆弾は台車にしかけられていたので，安全くんは爆発に巻き込まれてしまいました．</a:t>
            </a:r>
          </a:p>
          <a:p>
            <a:r>
              <a:rPr lang="ja-JP" altLang="en-US" dirty="0"/>
              <a:t>これは安全くん</a:t>
            </a:r>
            <a:r>
              <a:rPr lang="en-US" altLang="ja-JP" dirty="0"/>
              <a:t>1</a:t>
            </a:r>
            <a:r>
              <a:rPr lang="ja-JP" altLang="en-US" dirty="0"/>
              <a:t>号が，美術品を取り出すために荷車を押せばよいということは分かったのですが，そのことによって，爆弾も一緒に取り出してしまうということは分からなかったためでした．</a:t>
            </a:r>
            <a:endParaRPr kumimoji="1" lang="ja-JP" altLang="en-US" dirty="0"/>
          </a:p>
        </p:txBody>
      </p:sp>
      <p:sp>
        <p:nvSpPr>
          <p:cNvPr id="4" name="正方形/長方形 3"/>
          <p:cNvSpPr/>
          <p:nvPr/>
        </p:nvSpPr>
        <p:spPr>
          <a:xfrm>
            <a:off x="467544" y="6444044"/>
            <a:ext cx="806489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t>人工知能学会</a:t>
            </a:r>
            <a:r>
              <a:rPr lang="en-US" altLang="ja-JP" dirty="0"/>
              <a:t>HP</a:t>
            </a:r>
            <a:r>
              <a:rPr lang="ja-JP" altLang="en-US" dirty="0"/>
              <a:t>より </a:t>
            </a:r>
            <a:r>
              <a:rPr lang="en-US" altLang="ja-JP" dirty="0"/>
              <a:t> </a:t>
            </a:r>
            <a:r>
              <a:rPr lang="en-US" altLang="ja-JP" dirty="0">
                <a:hlinkClick r:id="rId2"/>
              </a:rPr>
              <a:t>http://www.ai-gakkai.or.jp/jsai/whatsai/AItopics1.html</a:t>
            </a:r>
            <a:endParaRPr lang="ja-JP" altLang="en-US" dirty="0"/>
          </a:p>
        </p:txBody>
      </p:sp>
      <p:pic>
        <p:nvPicPr>
          <p:cNvPr id="3076" name="Picture 4" descr="安全くん１号の悲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6006"/>
            <a:ext cx="2664296" cy="177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86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フレーム問題 </a:t>
            </a:r>
            <a:r>
              <a:rPr kumimoji="1" lang="en-US" altLang="ja-JP" dirty="0"/>
              <a:t>(2)</a:t>
            </a:r>
            <a:endParaRPr kumimoji="1" lang="ja-JP" altLang="en-US" dirty="0"/>
          </a:p>
        </p:txBody>
      </p:sp>
      <p:sp>
        <p:nvSpPr>
          <p:cNvPr id="3" name="コンテンツ プレースホルダー 2"/>
          <p:cNvSpPr>
            <a:spLocks noGrp="1"/>
          </p:cNvSpPr>
          <p:nvPr>
            <p:ph idx="1"/>
          </p:nvPr>
        </p:nvSpPr>
        <p:spPr>
          <a:xfrm>
            <a:off x="457200" y="1935480"/>
            <a:ext cx="8482124" cy="4642842"/>
          </a:xfrm>
        </p:spPr>
        <p:txBody>
          <a:bodyPr>
            <a:normAutofit/>
          </a:bodyPr>
          <a:lstStyle/>
          <a:p>
            <a:r>
              <a:rPr lang="ja-JP" altLang="en-US" dirty="0"/>
              <a:t>そこで，この問題を改良した「安全くん</a:t>
            </a:r>
            <a:r>
              <a:rPr lang="en-US" altLang="ja-JP" dirty="0"/>
              <a:t>2</a:t>
            </a:r>
            <a:r>
              <a:rPr lang="ja-JP" altLang="en-US" dirty="0"/>
              <a:t>号」が制作されました．安全くん</a:t>
            </a:r>
            <a:r>
              <a:rPr lang="en-US" altLang="ja-JP" dirty="0"/>
              <a:t>2</a:t>
            </a:r>
            <a:r>
              <a:rPr lang="ja-JP" altLang="en-US" dirty="0"/>
              <a:t>号は，美術品を取り出しに部屋に再び向かいました．しかし，美術品を運び出すには台車を動かせばよいと思いついたあと，台車を動かしたときの影響を</a:t>
            </a:r>
          </a:p>
          <a:p>
            <a:pPr lvl="1"/>
            <a:r>
              <a:rPr lang="ja-JP" altLang="en-US" dirty="0"/>
              <a:t>もし台車を動かしても，天井は落ちてこない．</a:t>
            </a:r>
          </a:p>
          <a:p>
            <a:pPr lvl="1"/>
            <a:r>
              <a:rPr lang="ja-JP" altLang="en-US" dirty="0"/>
              <a:t>もし台車を動かしても，部屋の壁の色はかわらない．</a:t>
            </a:r>
          </a:p>
          <a:p>
            <a:pPr lvl="1"/>
            <a:r>
              <a:rPr lang="ja-JP" altLang="en-US" dirty="0"/>
              <a:t>もし台車を動かしても，部屋の電気は消えない． </a:t>
            </a:r>
          </a:p>
          <a:p>
            <a:pPr lvl="1"/>
            <a:r>
              <a:rPr lang="ja-JP" altLang="en-US" dirty="0"/>
              <a:t>もし台車を動かしても，壁に穴があいたりしない．</a:t>
            </a:r>
          </a:p>
          <a:p>
            <a:pPr lvl="1"/>
            <a:r>
              <a:rPr lang="en-US" altLang="ja-JP" dirty="0"/>
              <a:t>‥‥‥‥</a:t>
            </a:r>
          </a:p>
          <a:p>
            <a:r>
              <a:rPr lang="ja-JP" altLang="en-US" dirty="0"/>
              <a:t>と順番に考えているうちに爆弾が爆発してしまいました．</a:t>
            </a:r>
            <a:endParaRPr kumimoji="1" lang="ja-JP" altLang="en-US" dirty="0"/>
          </a:p>
        </p:txBody>
      </p:sp>
      <p:sp>
        <p:nvSpPr>
          <p:cNvPr id="4" name="正方形/長方形 3"/>
          <p:cNvSpPr/>
          <p:nvPr/>
        </p:nvSpPr>
        <p:spPr>
          <a:xfrm>
            <a:off x="467544" y="6393656"/>
            <a:ext cx="8064896" cy="369332"/>
          </a:xfrm>
          <a:prstGeom prst="rect">
            <a:avLst/>
          </a:prstGeom>
        </p:spPr>
        <p:txBody>
          <a:bodyPr wrap="square">
            <a:spAutoFit/>
          </a:bodyPr>
          <a:lstStyle/>
          <a:p>
            <a:r>
              <a:rPr lang="en-US" altLang="ja-JP" dirty="0">
                <a:hlinkClick r:id="rId2"/>
              </a:rPr>
              <a:t>http://www.ai-gakkai.or.jp/jsai/whatsai/AItopics1.html</a:t>
            </a:r>
            <a:endParaRPr lang="ja-JP" altLang="en-US" dirty="0"/>
          </a:p>
        </p:txBody>
      </p:sp>
      <p:pic>
        <p:nvPicPr>
          <p:cNvPr id="4098" name="Picture 2" descr="安全くん2号の悲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88640"/>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8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フレーム問題 </a:t>
            </a:r>
            <a:r>
              <a:rPr kumimoji="1" lang="en-US" altLang="ja-JP" dirty="0"/>
              <a:t>(3)</a:t>
            </a:r>
            <a:endParaRPr kumimoji="1" lang="ja-JP" altLang="en-US" dirty="0"/>
          </a:p>
        </p:txBody>
      </p:sp>
      <p:sp>
        <p:nvSpPr>
          <p:cNvPr id="3" name="コンテンツ プレースホルダー 2"/>
          <p:cNvSpPr>
            <a:spLocks noGrp="1"/>
          </p:cNvSpPr>
          <p:nvPr>
            <p:ph idx="1"/>
          </p:nvPr>
        </p:nvSpPr>
        <p:spPr>
          <a:xfrm>
            <a:off x="457200" y="1935480"/>
            <a:ext cx="8482124" cy="4642842"/>
          </a:xfrm>
        </p:spPr>
        <p:txBody>
          <a:bodyPr>
            <a:normAutofit/>
          </a:bodyPr>
          <a:lstStyle/>
          <a:p>
            <a:r>
              <a:rPr lang="ja-JP" altLang="en-US" dirty="0"/>
              <a:t>安全くん３号</a:t>
            </a:r>
            <a:endParaRPr lang="en-US" altLang="ja-JP" dirty="0"/>
          </a:p>
          <a:p>
            <a:pPr lvl="1"/>
            <a:r>
              <a:rPr lang="ja-JP" altLang="en-US" dirty="0"/>
              <a:t>「爆弾と美術品以外の関係のないことは考えなくてもいいのではないか？」と思うかもしれません．しかし，この場合も，壁，天井，電気などありとあらゆることについて，爆弾や美術品と関係があるかどうかを考えているうちに爆弾が爆発してしまいます．このように，たとえどんな方法をとっても，途中で世の中のありとあらゆることについて考える必要が生じてしまいます．これがフレーム問題です．</a:t>
            </a:r>
          </a:p>
          <a:p>
            <a:r>
              <a:rPr lang="ja-JP" altLang="en-US" dirty="0"/>
              <a:t>一般化フレーム問題</a:t>
            </a:r>
            <a:endParaRPr lang="en-US" altLang="ja-JP" dirty="0"/>
          </a:p>
          <a:p>
            <a:pPr lvl="1"/>
            <a:r>
              <a:rPr lang="ja-JP" altLang="en-US" dirty="0"/>
              <a:t>自然に発生した知能（人間の知能）についても言われる．</a:t>
            </a:r>
          </a:p>
          <a:p>
            <a:pPr lvl="1"/>
            <a:endParaRPr lang="en-US" altLang="ja-JP" dirty="0"/>
          </a:p>
        </p:txBody>
      </p:sp>
      <p:sp>
        <p:nvSpPr>
          <p:cNvPr id="4" name="正方形/長方形 3"/>
          <p:cNvSpPr/>
          <p:nvPr/>
        </p:nvSpPr>
        <p:spPr>
          <a:xfrm>
            <a:off x="467544" y="6393656"/>
            <a:ext cx="8064896" cy="369332"/>
          </a:xfrm>
          <a:prstGeom prst="rect">
            <a:avLst/>
          </a:prstGeom>
        </p:spPr>
        <p:txBody>
          <a:bodyPr wrap="square">
            <a:spAutoFit/>
          </a:bodyPr>
          <a:lstStyle/>
          <a:p>
            <a:r>
              <a:rPr lang="en-US" altLang="ja-JP" dirty="0">
                <a:hlinkClick r:id="rId2"/>
              </a:rPr>
              <a:t>http://www.ai-gakkai.or.jp/jsai/whatsai/AItopics1.html</a:t>
            </a:r>
            <a:endParaRPr lang="ja-JP" altLang="en-US" dirty="0"/>
          </a:p>
        </p:txBody>
      </p:sp>
      <p:pic>
        <p:nvPicPr>
          <p:cNvPr id="4098" name="Picture 2" descr="安全くん2号の悲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88640"/>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93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チューリングテスト</a:t>
            </a:r>
          </a:p>
        </p:txBody>
      </p:sp>
      <p:sp>
        <p:nvSpPr>
          <p:cNvPr id="3" name="コンテンツ プレースホルダー 2"/>
          <p:cNvSpPr>
            <a:spLocks noGrp="1"/>
          </p:cNvSpPr>
          <p:nvPr>
            <p:ph idx="1"/>
          </p:nvPr>
        </p:nvSpPr>
        <p:spPr>
          <a:xfrm>
            <a:off x="457200" y="5949280"/>
            <a:ext cx="8229600" cy="864096"/>
          </a:xfrm>
        </p:spPr>
        <p:txBody>
          <a:bodyPr>
            <a:normAutofit fontScale="92500" lnSpcReduction="10000"/>
          </a:bodyPr>
          <a:lstStyle/>
          <a:p>
            <a:r>
              <a:rPr kumimoji="1" lang="en-US" altLang="ja-JP" dirty="0" err="1"/>
              <a:t>J.Searle</a:t>
            </a:r>
            <a:r>
              <a:rPr kumimoji="1" lang="en-US" altLang="ja-JP" dirty="0"/>
              <a:t> </a:t>
            </a:r>
            <a:r>
              <a:rPr kumimoji="1" lang="ja-JP" altLang="en-US" dirty="0"/>
              <a:t>「中国人の部屋」で批判</a:t>
            </a:r>
            <a:endParaRPr kumimoji="1" lang="en-US" altLang="ja-JP" dirty="0"/>
          </a:p>
          <a:p>
            <a:r>
              <a:rPr lang="ja-JP" altLang="en-US" dirty="0"/>
              <a:t>「機能主義」をとるかどうかが論点となる．</a:t>
            </a:r>
            <a:endParaRPr kumimoji="1" lang="ja-JP" altLang="en-US" dirty="0"/>
          </a:p>
        </p:txBody>
      </p:sp>
      <p:grpSp>
        <p:nvGrpSpPr>
          <p:cNvPr id="6" name="グループ化 5"/>
          <p:cNvGrpSpPr/>
          <p:nvPr/>
        </p:nvGrpSpPr>
        <p:grpSpPr>
          <a:xfrm>
            <a:off x="7392291" y="4293096"/>
            <a:ext cx="1568815" cy="2555413"/>
            <a:chOff x="7392291" y="4293096"/>
            <a:chExt cx="1568815" cy="2555413"/>
          </a:xfrm>
        </p:grpSpPr>
        <p:pic>
          <p:nvPicPr>
            <p:cNvPr id="1026" name="Picture 2" descr="Salachines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19" y="4293096"/>
              <a:ext cx="1508787" cy="2263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392291" y="6479177"/>
              <a:ext cx="1536767" cy="369332"/>
            </a:xfrm>
            <a:prstGeom prst="rect">
              <a:avLst/>
            </a:prstGeom>
            <a:noFill/>
          </p:spPr>
          <p:txBody>
            <a:bodyPr wrap="none" rtlCol="0">
              <a:spAutoFit/>
            </a:bodyPr>
            <a:lstStyle/>
            <a:p>
              <a:r>
                <a:rPr kumimoji="1" lang="en-US" altLang="ja-JP" dirty="0" err="1"/>
                <a:t>wikipedia</a:t>
              </a:r>
              <a:r>
                <a:rPr kumimoji="1" lang="en-US" altLang="ja-JP" dirty="0"/>
                <a:t> </a:t>
              </a:r>
              <a:r>
                <a:rPr kumimoji="1" lang="ja-JP" altLang="en-US" dirty="0"/>
                <a:t>より</a:t>
              </a:r>
            </a:p>
          </p:txBody>
        </p:sp>
      </p:grpSp>
      <p:pic>
        <p:nvPicPr>
          <p:cNvPr id="6146" name="Picture 2" descr="C:\Users\user\Dropbox\谷口先生へ\HP用ダック画像\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62034"/>
            <a:ext cx="6325541" cy="410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92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ropbox\谷口先生へ\HP用ダック画像\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323809" cy="440609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記号接地問題 </a:t>
            </a:r>
            <a:r>
              <a:rPr kumimoji="1" lang="en-US" altLang="ja-JP" sz="4000" dirty="0"/>
              <a:t>[</a:t>
            </a:r>
            <a:r>
              <a:rPr kumimoji="1" lang="en-US" altLang="ja-JP" sz="4000" dirty="0" err="1"/>
              <a:t>Harnad</a:t>
            </a:r>
            <a:r>
              <a:rPr kumimoji="1" lang="en-US" altLang="ja-JP" sz="4000" dirty="0"/>
              <a:t> ‘90]</a:t>
            </a:r>
            <a:endParaRPr kumimoji="1" lang="ja-JP" altLang="en-US" dirty="0"/>
          </a:p>
        </p:txBody>
      </p:sp>
      <p:sp>
        <p:nvSpPr>
          <p:cNvPr id="4" name="正方形/長方形 3"/>
          <p:cNvSpPr/>
          <p:nvPr/>
        </p:nvSpPr>
        <p:spPr>
          <a:xfrm>
            <a:off x="539552" y="5824297"/>
            <a:ext cx="8064896" cy="830997"/>
          </a:xfrm>
          <a:prstGeom prst="rect">
            <a:avLst/>
          </a:prstGeom>
        </p:spPr>
        <p:txBody>
          <a:bodyPr wrap="square">
            <a:spAutoFit/>
          </a:bodyPr>
          <a:lstStyle/>
          <a:p>
            <a:r>
              <a:rPr lang="ja-JP" altLang="en-US" sz="2400" dirty="0"/>
              <a:t>ロボットの中に構築された記号システム内の記号がどのようにして実世界の意味と結びつけられるかという問題である．</a:t>
            </a:r>
          </a:p>
        </p:txBody>
      </p:sp>
    </p:spTree>
    <p:extLst>
      <p:ext uri="{BB962C8B-B14F-4D97-AF65-F5344CB8AC3E}">
        <p14:creationId xmlns:p14="http://schemas.microsoft.com/office/powerpoint/2010/main" val="257728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1.0 </a:t>
            </a:r>
            <a:r>
              <a:rPr kumimoji="1" lang="ja-JP" altLang="en-US" dirty="0"/>
              <a:t>本講義の概要</a:t>
            </a:r>
            <a:endParaRPr kumimoji="1" lang="en-US" altLang="ja-JP" dirty="0"/>
          </a:p>
          <a:p>
            <a:r>
              <a:rPr lang="en-US" altLang="ja-JP" dirty="0"/>
              <a:t>1.1 </a:t>
            </a:r>
            <a:r>
              <a:rPr lang="ja-JP" altLang="en-US" dirty="0"/>
              <a:t>人工知能とは何か？</a:t>
            </a:r>
            <a:endParaRPr lang="en-US" altLang="ja-JP" dirty="0"/>
          </a:p>
          <a:p>
            <a:r>
              <a:rPr kumimoji="1" lang="en-US" altLang="ja-JP" dirty="0"/>
              <a:t>1.2 </a:t>
            </a:r>
            <a:r>
              <a:rPr kumimoji="1" lang="ja-JP" altLang="en-US" dirty="0"/>
              <a:t>人工知能の歴史</a:t>
            </a:r>
            <a:endParaRPr kumimoji="1" lang="en-US" altLang="ja-JP" dirty="0"/>
          </a:p>
          <a:p>
            <a:r>
              <a:rPr lang="en-US" altLang="ja-JP" dirty="0"/>
              <a:t>1.3 </a:t>
            </a:r>
            <a:r>
              <a:rPr lang="ja-JP" altLang="en-US" dirty="0"/>
              <a:t>人工知能の基本問題</a:t>
            </a:r>
            <a:endParaRPr lang="en-US" altLang="ja-JP" dirty="0"/>
          </a:p>
          <a:p>
            <a:r>
              <a:rPr kumimoji="1" lang="en-US" altLang="ja-JP" dirty="0"/>
              <a:t>1.4 </a:t>
            </a:r>
            <a:r>
              <a:rPr kumimoji="1" lang="ja-JP" altLang="en-US" dirty="0"/>
              <a:t>ホイールダック２号の冒険</a:t>
            </a:r>
          </a:p>
        </p:txBody>
      </p:sp>
      <p:sp>
        <p:nvSpPr>
          <p:cNvPr id="4" name="正方形/長方形 3"/>
          <p:cNvSpPr/>
          <p:nvPr/>
        </p:nvSpPr>
        <p:spPr>
          <a:xfrm>
            <a:off x="251520" y="3789040"/>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403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normAutofit/>
          </a:bodyPr>
          <a:lstStyle/>
          <a:p>
            <a:r>
              <a:rPr kumimoji="1" lang="en-US" altLang="ja-JP" dirty="0"/>
              <a:t>STORY</a:t>
            </a:r>
            <a:r>
              <a:rPr lang="ja-JP" altLang="en-US" dirty="0"/>
              <a:t>人工知能をつくり出そう</a:t>
            </a:r>
            <a:endParaRPr kumimoji="1" lang="ja-JP" altLang="en-US" dirty="0"/>
          </a:p>
        </p:txBody>
      </p:sp>
      <p:sp>
        <p:nvSpPr>
          <p:cNvPr id="3" name="コンテンツ プレースホルダー 2"/>
          <p:cNvSpPr>
            <a:spLocks noGrp="1"/>
          </p:cNvSpPr>
          <p:nvPr>
            <p:ph idx="1"/>
          </p:nvPr>
        </p:nvSpPr>
        <p:spPr>
          <a:xfrm>
            <a:off x="457200" y="1340768"/>
            <a:ext cx="8229600" cy="5256584"/>
          </a:xfrm>
        </p:spPr>
        <p:txBody>
          <a:bodyPr>
            <a:normAutofit lnSpcReduction="10000"/>
          </a:bodyPr>
          <a:lstStyle/>
          <a:p>
            <a:r>
              <a:rPr lang="ja-JP" altLang="en-US" dirty="0"/>
              <a:t> 本書で展開する「ホイールダック</a:t>
            </a:r>
            <a:r>
              <a:rPr lang="en-US" altLang="ja-JP" dirty="0"/>
              <a:t>2</a:t>
            </a:r>
            <a:r>
              <a:rPr lang="ja-JP" altLang="en-US" dirty="0"/>
              <a:t>号の冒険」は人工知能で動く仮想的なロボット，ホイールダック</a:t>
            </a:r>
            <a:r>
              <a:rPr lang="en-US" altLang="ja-JP" dirty="0"/>
              <a:t>2</a:t>
            </a:r>
            <a:r>
              <a:rPr lang="ja-JP" altLang="en-US" dirty="0"/>
              <a:t>号を主人公とした物語である．ホイールダック</a:t>
            </a:r>
            <a:r>
              <a:rPr lang="en-US" altLang="ja-JP" dirty="0"/>
              <a:t>2</a:t>
            </a:r>
            <a:r>
              <a:rPr lang="ja-JP" altLang="en-US" dirty="0"/>
              <a:t>号はダンジョンに入っていき，その出口にいるスフィンクスを倒さなければならない．</a:t>
            </a:r>
            <a:endParaRPr lang="en-US" altLang="ja-JP" dirty="0"/>
          </a:p>
          <a:p>
            <a:r>
              <a:rPr lang="ja-JP" altLang="en-US" dirty="0"/>
              <a:t>ダンジョンには人間が入ることができず，ホイールダック２号は完全自律移動により，出口までたどり着かなければならない．このようなロボットをつくるためには，少なくともどのような知的計算処理をロボットに組み込む必要があるだろうか．</a:t>
            </a:r>
          </a:p>
          <a:p>
            <a:r>
              <a:rPr lang="ja-JP" altLang="en-US" dirty="0"/>
              <a:t> 最後の敵，スフィンクスは論理的な「謎かけ」をしてくる．この謎かけをホイールダック２号が解けなければ，ホイールダック２号は死ぬことになる．さあ，ホイールダック２号に知能を与えよう．</a:t>
            </a:r>
            <a:endParaRPr kumimoji="1" lang="ja-JP" altLang="en-US" dirty="0"/>
          </a:p>
        </p:txBody>
      </p:sp>
    </p:spTree>
    <p:extLst>
      <p:ext uri="{BB962C8B-B14F-4D97-AF65-F5344CB8AC3E}">
        <p14:creationId xmlns:p14="http://schemas.microsoft.com/office/powerpoint/2010/main" val="111208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「人工知能をつくり出そう！」</a:t>
            </a:r>
            <a:endParaRPr kumimoji="1" lang="ja-JP" altLang="en-US" dirty="0"/>
          </a:p>
        </p:txBody>
      </p:sp>
      <p:sp>
        <p:nvSpPr>
          <p:cNvPr id="3" name="コンテンツ プレースホルダー 2"/>
          <p:cNvSpPr>
            <a:spLocks noGrp="1"/>
          </p:cNvSpPr>
          <p:nvPr>
            <p:ph idx="1"/>
          </p:nvPr>
        </p:nvSpPr>
        <p:spPr>
          <a:xfrm>
            <a:off x="457200" y="1935480"/>
            <a:ext cx="8229600" cy="2429624"/>
          </a:xfrm>
        </p:spPr>
        <p:txBody>
          <a:bodyPr/>
          <a:lstStyle/>
          <a:p>
            <a:r>
              <a:rPr kumimoji="1" lang="ja-JP" altLang="en-US" dirty="0"/>
              <a:t>実際に技術や学問を習得するためには，「創る」という意識で学習を行うことが必須である．</a:t>
            </a:r>
            <a:endParaRPr kumimoji="1" lang="en-US" altLang="ja-JP" dirty="0"/>
          </a:p>
          <a:p>
            <a:r>
              <a:rPr kumimoji="1" lang="ja-JP" altLang="en-US" dirty="0"/>
              <a:t>本講義では仮想的なロボット「ホイールダック２号」を想定し，何の知能も持たないこのロボットに徐々に知能を与えていくというストーリ</a:t>
            </a:r>
            <a:r>
              <a:rPr lang="ja-JP" altLang="en-US" dirty="0"/>
              <a:t>ーで講義を展開する．</a:t>
            </a:r>
            <a:endParaRPr kumimoji="1" lang="ja-JP" altLang="en-US"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581128"/>
            <a:ext cx="1981196" cy="198189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346656" y="4396462"/>
            <a:ext cx="1314784" cy="369332"/>
          </a:xfrm>
          <a:prstGeom prst="rect">
            <a:avLst/>
          </a:prstGeom>
          <a:noFill/>
        </p:spPr>
        <p:txBody>
          <a:bodyPr wrap="none" rtlCol="0">
            <a:spAutoFit/>
          </a:bodyPr>
          <a:lstStyle/>
          <a:p>
            <a:r>
              <a:rPr kumimoji="1" lang="en-US" altLang="ja-JP" dirty="0"/>
              <a:t>360</a:t>
            </a:r>
            <a:r>
              <a:rPr kumimoji="1" lang="ja-JP" altLang="en-US" dirty="0"/>
              <a:t>度カメラ</a:t>
            </a:r>
          </a:p>
        </p:txBody>
      </p:sp>
      <p:sp>
        <p:nvSpPr>
          <p:cNvPr id="6" name="テキスト ボックス 5"/>
          <p:cNvSpPr txBox="1"/>
          <p:nvPr/>
        </p:nvSpPr>
        <p:spPr>
          <a:xfrm>
            <a:off x="5004048" y="6193691"/>
            <a:ext cx="2010487" cy="369332"/>
          </a:xfrm>
          <a:prstGeom prst="rect">
            <a:avLst/>
          </a:prstGeom>
          <a:noFill/>
        </p:spPr>
        <p:txBody>
          <a:bodyPr wrap="none" rtlCol="0">
            <a:spAutoFit/>
          </a:bodyPr>
          <a:lstStyle/>
          <a:p>
            <a:r>
              <a:rPr kumimoji="1" lang="ja-JP" altLang="en-US" dirty="0"/>
              <a:t>オムニホイール</a:t>
            </a:r>
            <a:r>
              <a:rPr kumimoji="1" lang="en-US" altLang="ja-JP" dirty="0"/>
              <a:t>×</a:t>
            </a:r>
            <a:r>
              <a:rPr kumimoji="1" lang="ja-JP" altLang="en-US" dirty="0"/>
              <a:t>３</a:t>
            </a:r>
          </a:p>
        </p:txBody>
      </p:sp>
      <p:sp>
        <p:nvSpPr>
          <p:cNvPr id="7" name="テキスト ボックス 6"/>
          <p:cNvSpPr txBox="1"/>
          <p:nvPr/>
        </p:nvSpPr>
        <p:spPr>
          <a:xfrm>
            <a:off x="1187624" y="4867166"/>
            <a:ext cx="2251065" cy="369332"/>
          </a:xfrm>
          <a:prstGeom prst="rect">
            <a:avLst/>
          </a:prstGeom>
          <a:noFill/>
        </p:spPr>
        <p:txBody>
          <a:bodyPr wrap="none" rtlCol="0">
            <a:spAutoFit/>
          </a:bodyPr>
          <a:lstStyle/>
          <a:p>
            <a:r>
              <a:rPr kumimoji="1" lang="ja-JP" altLang="en-US" dirty="0"/>
              <a:t>高精度</a:t>
            </a:r>
            <a:r>
              <a:rPr kumimoji="1" lang="en-US" altLang="ja-JP" dirty="0"/>
              <a:t>CCD</a:t>
            </a:r>
            <a:r>
              <a:rPr kumimoji="1" lang="ja-JP" altLang="en-US" dirty="0"/>
              <a:t>カメラ</a:t>
            </a:r>
            <a:r>
              <a:rPr kumimoji="1" lang="en-US" altLang="ja-JP" dirty="0"/>
              <a:t>×</a:t>
            </a:r>
            <a:r>
              <a:rPr kumimoji="1" lang="ja-JP" altLang="en-US" dirty="0"/>
              <a:t>２</a:t>
            </a:r>
          </a:p>
        </p:txBody>
      </p:sp>
      <p:sp>
        <p:nvSpPr>
          <p:cNvPr id="8" name="テキスト ボックス 7"/>
          <p:cNvSpPr txBox="1"/>
          <p:nvPr/>
        </p:nvSpPr>
        <p:spPr>
          <a:xfrm>
            <a:off x="5541150" y="5387409"/>
            <a:ext cx="2367956" cy="369332"/>
          </a:xfrm>
          <a:prstGeom prst="rect">
            <a:avLst/>
          </a:prstGeom>
          <a:noFill/>
        </p:spPr>
        <p:txBody>
          <a:bodyPr wrap="none" rtlCol="0">
            <a:spAutoFit/>
          </a:bodyPr>
          <a:lstStyle/>
          <a:p>
            <a:r>
              <a:rPr kumimoji="1" lang="ja-JP" altLang="en-US" dirty="0"/>
              <a:t>マイク＋音声合成装置</a:t>
            </a:r>
          </a:p>
        </p:txBody>
      </p:sp>
    </p:spTree>
    <p:extLst>
      <p:ext uri="{BB962C8B-B14F-4D97-AF65-F5344CB8AC3E}">
        <p14:creationId xmlns:p14="http://schemas.microsoft.com/office/powerpoint/2010/main" val="2206501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t>人工知能概論ストーリー</a:t>
            </a:r>
            <a:br>
              <a:rPr lang="en-US" altLang="ja-JP" dirty="0"/>
            </a:br>
            <a:r>
              <a:rPr lang="ja-JP" altLang="en-US" dirty="0"/>
              <a:t>「ホイールダック２号の冒険」</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a:t>
            </a:r>
            <a:r>
              <a:rPr lang="en-US" altLang="ja-JP" dirty="0"/>
              <a:t>2</a:t>
            </a:r>
            <a:r>
              <a:rPr lang="ja-JP" altLang="en-US" dirty="0"/>
              <a:t>号はダンジョンに入っていき，その出口にいるスフィンクスを倒さなければならない．</a:t>
            </a:r>
            <a:endParaRPr lang="en-US" altLang="ja-JP" dirty="0"/>
          </a:p>
          <a:p>
            <a:r>
              <a:rPr lang="ja-JP" altLang="en-US" dirty="0"/>
              <a:t>ダンジョンには人間が入ることができず，ホイールダック２号は完全自律移動により，出口までたどり着かなければならない．</a:t>
            </a:r>
            <a:endParaRPr lang="en-US" altLang="ja-JP" dirty="0"/>
          </a:p>
          <a:p>
            <a:r>
              <a:rPr lang="ja-JP" altLang="en-US" dirty="0"/>
              <a:t>最後の敵，スフィンクスは論理的な「謎かけ」をしてくる．この謎かけをホイールダック２号が解けなければ，ホイールダック２号は死ぬことになる．</a:t>
            </a:r>
            <a:endParaRPr lang="en-US" altLang="ja-JP" dirty="0"/>
          </a:p>
          <a:p>
            <a:r>
              <a:rPr lang="ja-JP" altLang="en-US" dirty="0"/>
              <a:t>さあ，ホイールダック２号に知能を与えよう．</a:t>
            </a:r>
            <a:endParaRPr kumimoji="1" lang="ja-JP"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752" y="5035803"/>
            <a:ext cx="2232248" cy="189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11560" y="5877272"/>
            <a:ext cx="5616624" cy="8280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a:t>次章から</a:t>
            </a:r>
            <a:r>
              <a:rPr kumimoji="1" lang="ja-JP" altLang="en-US" sz="2400" dirty="0"/>
              <a:t>ちょっとずつ作っていきましょう</a:t>
            </a:r>
          </a:p>
        </p:txBody>
      </p:sp>
    </p:spTree>
    <p:extLst>
      <p:ext uri="{BB962C8B-B14F-4D97-AF65-F5344CB8AC3E}">
        <p14:creationId xmlns:p14="http://schemas.microsoft.com/office/powerpoint/2010/main" val="2591296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1</a:t>
            </a:r>
            <a:r>
              <a:rPr lang="ja-JP" altLang="en-US" dirty="0"/>
              <a:t>章のまとめ</a:t>
            </a:r>
            <a:endParaRPr kumimoji="1" lang="ja-JP" altLang="en-US" dirty="0"/>
          </a:p>
        </p:txBody>
      </p:sp>
      <p:sp>
        <p:nvSpPr>
          <p:cNvPr id="3" name="コンテンツ プレースホルダー 2"/>
          <p:cNvSpPr>
            <a:spLocks noGrp="1"/>
          </p:cNvSpPr>
          <p:nvPr>
            <p:ph idx="1"/>
          </p:nvPr>
        </p:nvSpPr>
        <p:spPr/>
        <p:txBody>
          <a:bodyPr/>
          <a:lstStyle/>
          <a:p>
            <a:r>
              <a:rPr lang="ja-JP" altLang="en-US" dirty="0"/>
              <a:t>人工知能という学問の特色と歴史について概観した．</a:t>
            </a:r>
          </a:p>
          <a:p>
            <a:r>
              <a:rPr lang="ja-JP" altLang="en-US" dirty="0"/>
              <a:t>人工知能の基本問題である，フレーム問題と記号接地問題について学んだ．</a:t>
            </a:r>
          </a:p>
          <a:p>
            <a:r>
              <a:rPr lang="ja-JP" altLang="en-US" dirty="0"/>
              <a:t>機能主義の視点から知能の有無を確認するチューリングテストについて学んだ後に，その批判としての「中国語の部屋」の概要を学んだ．</a:t>
            </a:r>
            <a:endParaRPr kumimoji="1" lang="ja-JP" altLang="en-US" dirty="0"/>
          </a:p>
        </p:txBody>
      </p:sp>
    </p:spTree>
    <p:extLst>
      <p:ext uri="{BB962C8B-B14F-4D97-AF65-F5344CB8AC3E}">
        <p14:creationId xmlns:p14="http://schemas.microsoft.com/office/powerpoint/2010/main" val="340975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仮定 人工知能をつくり出そう</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ホイールダック２号はプログラムを与えられれば自律的に移動し続けることができるものとする．</a:t>
            </a:r>
          </a:p>
          <a:p>
            <a:r>
              <a:rPr lang="ja-JP" altLang="en-US" dirty="0"/>
              <a:t>ホイールダック２号は音声入力，視覚入力を得るセンサ系を持ち，オムニホイールを用いて全方向に自由に移動できるものとする．</a:t>
            </a:r>
            <a:endParaRPr kumimoji="1" lang="ja-JP" altLang="en-US"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7357">
            <a:off x="7133178" y="4297835"/>
            <a:ext cx="1981196" cy="19818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ropbox\谷口先生へ\HP用ダック画像\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4581128"/>
            <a:ext cx="4188836"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38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1.0 </a:t>
            </a:r>
            <a:r>
              <a:rPr kumimoji="1" lang="ja-JP" altLang="en-US" dirty="0"/>
              <a:t>本講義の概要</a:t>
            </a:r>
            <a:endParaRPr kumimoji="1" lang="en-US" altLang="ja-JP" dirty="0"/>
          </a:p>
          <a:p>
            <a:r>
              <a:rPr lang="en-US" altLang="ja-JP" dirty="0"/>
              <a:t>1.1 </a:t>
            </a:r>
            <a:r>
              <a:rPr lang="ja-JP" altLang="en-US" dirty="0"/>
              <a:t>人工知能とは何か？</a:t>
            </a:r>
            <a:endParaRPr lang="en-US" altLang="ja-JP" dirty="0"/>
          </a:p>
          <a:p>
            <a:r>
              <a:rPr kumimoji="1" lang="en-US" altLang="ja-JP" dirty="0"/>
              <a:t>1.2 </a:t>
            </a:r>
            <a:r>
              <a:rPr kumimoji="1" lang="ja-JP" altLang="en-US" dirty="0"/>
              <a:t>人工知能の歴史</a:t>
            </a:r>
            <a:endParaRPr kumimoji="1" lang="en-US" altLang="ja-JP" dirty="0"/>
          </a:p>
          <a:p>
            <a:r>
              <a:rPr lang="en-US" altLang="ja-JP" dirty="0"/>
              <a:t>1.3 </a:t>
            </a:r>
            <a:r>
              <a:rPr lang="ja-JP" altLang="en-US" dirty="0"/>
              <a:t>人工知能の基本問題</a:t>
            </a:r>
            <a:endParaRPr lang="en-US" altLang="ja-JP" dirty="0"/>
          </a:p>
          <a:p>
            <a:r>
              <a:rPr kumimoji="1" lang="en-US" altLang="ja-JP" dirty="0"/>
              <a:t>1.4 </a:t>
            </a:r>
            <a:r>
              <a:rPr kumimoji="1" lang="ja-JP" altLang="en-US" dirty="0"/>
              <a:t>ホイールダック２号の冒険</a:t>
            </a:r>
          </a:p>
        </p:txBody>
      </p:sp>
      <p:sp>
        <p:nvSpPr>
          <p:cNvPr id="4" name="正方形/長方形 3"/>
          <p:cNvSpPr/>
          <p:nvPr/>
        </p:nvSpPr>
        <p:spPr>
          <a:xfrm>
            <a:off x="251520" y="1844824"/>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081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人工知能概論　シラバス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授業の概要</a:t>
            </a:r>
            <a:endParaRPr lang="en-US" altLang="ja-JP" dirty="0"/>
          </a:p>
          <a:p>
            <a:pPr lvl="1"/>
            <a:r>
              <a:rPr lang="ja-JP" altLang="en-US" dirty="0"/>
              <a:t>人間の知能を計算機で構成することを目的とした人工知能の基礎について扱う．</a:t>
            </a:r>
          </a:p>
          <a:p>
            <a:pPr lvl="1"/>
            <a:r>
              <a:rPr lang="ja-JP" altLang="en-US" dirty="0"/>
              <a:t>人工知能の分野を概観しつつ，その導入レベルについての理解をすすめる．</a:t>
            </a:r>
            <a:endParaRPr lang="en-US" altLang="ja-JP" dirty="0"/>
          </a:p>
          <a:p>
            <a:r>
              <a:rPr lang="ja-JP" altLang="en-US" dirty="0"/>
              <a:t>履修しておくことが望まれる科目</a:t>
            </a:r>
            <a:endParaRPr lang="en-US" altLang="ja-JP" dirty="0"/>
          </a:p>
          <a:p>
            <a:pPr lvl="1"/>
            <a:r>
              <a:rPr lang="ja-JP" altLang="en-US" dirty="0"/>
              <a:t>線形代数、解析学／微分積分、確率統計、離散数学，情報基礎，プログラミング言語を履修していることを前提として講義を行う．</a:t>
            </a:r>
            <a:endParaRPr kumimoji="1" lang="ja-JP" altLang="en-US" dirty="0"/>
          </a:p>
        </p:txBody>
      </p:sp>
    </p:spTree>
    <p:extLst>
      <p:ext uri="{BB962C8B-B14F-4D97-AF65-F5344CB8AC3E}">
        <p14:creationId xmlns:p14="http://schemas.microsoft.com/office/powerpoint/2010/main" val="121794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シラバス（前半）</a:t>
            </a:r>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lang="ja-JP" altLang="en-US" dirty="0"/>
              <a:t>導入</a:t>
            </a:r>
            <a:r>
              <a:rPr lang="en-US" altLang="ja-JP" dirty="0"/>
              <a:t>		</a:t>
            </a:r>
            <a:r>
              <a:rPr lang="ja-JP" altLang="en-US" dirty="0"/>
              <a:t>人工知能を作り出そう</a:t>
            </a:r>
            <a:endParaRPr lang="en-US" altLang="ja-JP" dirty="0"/>
          </a:p>
          <a:p>
            <a:pPr marL="514350" indent="-514350">
              <a:buFont typeface="+mj-lt"/>
              <a:buAutoNum type="arabicPeriod"/>
            </a:pPr>
            <a:r>
              <a:rPr lang="ja-JP" altLang="en-US" dirty="0"/>
              <a:t>探索（１） </a:t>
            </a:r>
            <a:r>
              <a:rPr lang="en-US" altLang="ja-JP" dirty="0"/>
              <a:t>		</a:t>
            </a:r>
            <a:r>
              <a:rPr lang="ja-JP" altLang="en-US" dirty="0"/>
              <a:t>状態空間と基本的な探索</a:t>
            </a:r>
          </a:p>
          <a:p>
            <a:pPr marL="514350" indent="-514350">
              <a:buFont typeface="+mj-lt"/>
              <a:buAutoNum type="arabicPeriod"/>
            </a:pPr>
            <a:r>
              <a:rPr lang="ja-JP" altLang="en-US" dirty="0"/>
              <a:t>探索（２） </a:t>
            </a:r>
            <a:r>
              <a:rPr lang="en-US" altLang="ja-JP" dirty="0"/>
              <a:t>		</a:t>
            </a:r>
            <a:r>
              <a:rPr lang="ja-JP" altLang="en-US" dirty="0"/>
              <a:t>最適経路の探索</a:t>
            </a:r>
          </a:p>
          <a:p>
            <a:pPr marL="514350" indent="-514350">
              <a:buFont typeface="+mj-lt"/>
              <a:buAutoNum type="arabicPeriod"/>
            </a:pPr>
            <a:r>
              <a:rPr lang="ja-JP" altLang="en-US" dirty="0"/>
              <a:t>探索（３） </a:t>
            </a:r>
            <a:r>
              <a:rPr lang="en-US" altLang="ja-JP" dirty="0"/>
              <a:t>		</a:t>
            </a:r>
            <a:r>
              <a:rPr lang="ja-JP" altLang="en-US" dirty="0"/>
              <a:t>ゲームの理論</a:t>
            </a:r>
          </a:p>
          <a:p>
            <a:pPr marL="514350" indent="-514350">
              <a:buFont typeface="+mj-lt"/>
              <a:buAutoNum type="arabicPeriod"/>
            </a:pPr>
            <a:r>
              <a:rPr lang="ja-JP" altLang="en-US" dirty="0"/>
              <a:t>多段決定（１） </a:t>
            </a:r>
            <a:r>
              <a:rPr lang="en-US" altLang="ja-JP" dirty="0"/>
              <a:t>	</a:t>
            </a:r>
            <a:r>
              <a:rPr lang="ja-JP" altLang="en-US" dirty="0"/>
              <a:t>動的計画法</a:t>
            </a:r>
          </a:p>
          <a:p>
            <a:pPr marL="514350" indent="-514350">
              <a:buFont typeface="+mj-lt"/>
              <a:buAutoNum type="arabicPeriod"/>
            </a:pPr>
            <a:r>
              <a:rPr lang="ja-JP" altLang="en-US" dirty="0"/>
              <a:t>確率とベイズ理論の基礎</a:t>
            </a:r>
            <a:endParaRPr lang="en-US" altLang="ja-JP" dirty="0"/>
          </a:p>
        </p:txBody>
      </p:sp>
    </p:spTree>
    <p:extLst>
      <p:ext uri="{BB962C8B-B14F-4D97-AF65-F5344CB8AC3E}">
        <p14:creationId xmlns:p14="http://schemas.microsoft.com/office/powerpoint/2010/main" val="189172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シラバス（後半）</a:t>
            </a:r>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startAt="7"/>
            </a:pPr>
            <a:r>
              <a:rPr lang="ja-JP" altLang="en-US" dirty="0"/>
              <a:t>多段決定（２）</a:t>
            </a:r>
            <a:r>
              <a:rPr lang="en-US" altLang="ja-JP" dirty="0"/>
              <a:t>	</a:t>
            </a:r>
            <a:r>
              <a:rPr lang="ja-JP" altLang="en-US" dirty="0"/>
              <a:t>強化学習</a:t>
            </a:r>
            <a:endParaRPr lang="en-US" altLang="ja-JP" dirty="0"/>
          </a:p>
          <a:p>
            <a:pPr marL="514350" indent="-514350">
              <a:buFont typeface="+mj-lt"/>
              <a:buAutoNum type="arabicPeriod" startAt="7"/>
            </a:pPr>
            <a:r>
              <a:rPr lang="ja-JP" altLang="en-US" dirty="0"/>
              <a:t>位置推定（１）	ベイズフィルタ</a:t>
            </a:r>
          </a:p>
          <a:p>
            <a:pPr marL="514350" indent="-514350">
              <a:buFont typeface="+mj-lt"/>
              <a:buAutoNum type="arabicPeriod" startAt="7"/>
            </a:pPr>
            <a:r>
              <a:rPr lang="ja-JP" altLang="en-US" dirty="0"/>
              <a:t>位置推定（２）	粒子フィルタ</a:t>
            </a:r>
          </a:p>
          <a:p>
            <a:pPr marL="514350" indent="-514350">
              <a:buFont typeface="+mj-lt"/>
              <a:buAutoNum type="arabicPeriod" startAt="7"/>
            </a:pPr>
            <a:r>
              <a:rPr lang="ja-JP" altLang="en-US" dirty="0"/>
              <a:t>学習と認識（１）	クラスタリング</a:t>
            </a:r>
          </a:p>
          <a:p>
            <a:pPr marL="514350" indent="-514350">
              <a:buFont typeface="+mj-lt"/>
              <a:buAutoNum type="arabicPeriod" startAt="7"/>
            </a:pPr>
            <a:r>
              <a:rPr lang="ja-JP" altLang="en-US" dirty="0"/>
              <a:t>学習と認識（２）</a:t>
            </a:r>
            <a:r>
              <a:rPr lang="en-US" altLang="ja-JP" dirty="0"/>
              <a:t>	</a:t>
            </a:r>
            <a:r>
              <a:rPr lang="ja-JP" altLang="en-US" dirty="0"/>
              <a:t>パターン認識</a:t>
            </a:r>
            <a:endParaRPr lang="en-US" altLang="ja-JP" dirty="0"/>
          </a:p>
          <a:p>
            <a:pPr marL="514350" indent="-514350">
              <a:buFont typeface="+mj-lt"/>
              <a:buAutoNum type="arabicPeriod" startAt="7"/>
            </a:pPr>
            <a:r>
              <a:rPr lang="ja-JP" altLang="en-US" dirty="0"/>
              <a:t>言語と論理（１）	自然言語処理</a:t>
            </a:r>
          </a:p>
          <a:p>
            <a:pPr marL="514350" indent="-514350">
              <a:buFont typeface="+mj-lt"/>
              <a:buAutoNum type="arabicPeriod" startAt="7"/>
            </a:pPr>
            <a:r>
              <a:rPr lang="ja-JP" altLang="en-US" dirty="0"/>
              <a:t>言語と論理（２）	記号論理</a:t>
            </a:r>
          </a:p>
          <a:p>
            <a:pPr marL="514350" indent="-514350">
              <a:buFont typeface="+mj-lt"/>
              <a:buAutoNum type="arabicPeriod" startAt="7"/>
            </a:pPr>
            <a:r>
              <a:rPr lang="ja-JP" altLang="en-US" dirty="0"/>
              <a:t>言語と論理（３）	証明と質問応答</a:t>
            </a:r>
            <a:endParaRPr lang="en-US" altLang="ja-JP" dirty="0"/>
          </a:p>
          <a:p>
            <a:pPr marL="514350" indent="-514350">
              <a:buFont typeface="+mj-lt"/>
              <a:buAutoNum type="arabicPeriod" startAt="7"/>
            </a:pPr>
            <a:r>
              <a:rPr lang="ja-JP" altLang="en-US" dirty="0"/>
              <a:t>まとめ</a:t>
            </a:r>
            <a:r>
              <a:rPr lang="en-US" altLang="ja-JP" dirty="0"/>
              <a:t>		</a:t>
            </a:r>
            <a:r>
              <a:rPr lang="ja-JP" altLang="en-US" dirty="0"/>
              <a:t>知能を「つくる」ということ	</a:t>
            </a:r>
          </a:p>
        </p:txBody>
      </p:sp>
      <p:sp>
        <p:nvSpPr>
          <p:cNvPr id="5" name="テキスト ボックス 4"/>
          <p:cNvSpPr txBox="1"/>
          <p:nvPr/>
        </p:nvSpPr>
        <p:spPr>
          <a:xfrm>
            <a:off x="1043608" y="4365104"/>
            <a:ext cx="5760640" cy="1384995"/>
          </a:xfrm>
          <a:prstGeom prst="rect">
            <a:avLst/>
          </a:prstGeom>
          <a:solidFill>
            <a:schemeClr val="bg1"/>
          </a:solidFill>
        </p:spPr>
        <p:txBody>
          <a:bodyPr wrap="square" rtlCol="0">
            <a:spAutoFit/>
          </a:bodyPr>
          <a:lstStyle/>
          <a:p>
            <a:r>
              <a:rPr kumimoji="1" lang="ja-JP" altLang="en-US" sz="2800"/>
              <a:t>深層学習（１）</a:t>
            </a:r>
            <a:endParaRPr kumimoji="1" lang="en-US" altLang="ja-JP" sz="2800"/>
          </a:p>
          <a:p>
            <a:r>
              <a:rPr lang="ja-JP" altLang="en-US" sz="2800"/>
              <a:t>深層学習（２）</a:t>
            </a:r>
            <a:endParaRPr lang="en-US" altLang="ja-JP" sz="2800"/>
          </a:p>
          <a:p>
            <a:r>
              <a:rPr kumimoji="1" lang="ja-JP" altLang="en-US" sz="2800"/>
              <a:t>深層学習（３）</a:t>
            </a:r>
          </a:p>
        </p:txBody>
      </p:sp>
    </p:spTree>
    <p:extLst>
      <p:ext uri="{BB962C8B-B14F-4D97-AF65-F5344CB8AC3E}">
        <p14:creationId xmlns:p14="http://schemas.microsoft.com/office/powerpoint/2010/main" val="410365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テキスト</a:t>
            </a:r>
          </a:p>
        </p:txBody>
      </p:sp>
      <p:sp>
        <p:nvSpPr>
          <p:cNvPr id="3" name="コンテンツ プレースホルダー 2"/>
          <p:cNvSpPr>
            <a:spLocks noGrp="1"/>
          </p:cNvSpPr>
          <p:nvPr>
            <p:ph idx="1"/>
          </p:nvPr>
        </p:nvSpPr>
        <p:spPr/>
        <p:txBody>
          <a:bodyPr>
            <a:noAutofit/>
          </a:bodyPr>
          <a:lstStyle/>
          <a:p>
            <a:r>
              <a:rPr lang="ja-JP" altLang="en-US" sz="2800" dirty="0"/>
              <a:t>教科書</a:t>
            </a:r>
            <a:endParaRPr lang="en-US" altLang="ja-JP" sz="2800" dirty="0"/>
          </a:p>
          <a:p>
            <a:pPr lvl="1"/>
            <a:r>
              <a:rPr lang="ja-JP" altLang="en-US" sz="2800" dirty="0"/>
              <a:t> 「イラストで学ぶ人工知能概論」</a:t>
            </a:r>
            <a:br>
              <a:rPr lang="en-US" altLang="ja-JP" sz="2800" dirty="0"/>
            </a:br>
            <a:r>
              <a:rPr lang="ja-JP" altLang="en-US" sz="2800" dirty="0"/>
              <a:t>谷口忠大　講談社</a:t>
            </a:r>
            <a:endParaRPr lang="en-US" altLang="ja-JP" sz="2800" dirty="0"/>
          </a:p>
        </p:txBody>
      </p:sp>
      <p:sp>
        <p:nvSpPr>
          <p:cNvPr id="4" name="正方形/長方形 3"/>
          <p:cNvSpPr/>
          <p:nvPr/>
        </p:nvSpPr>
        <p:spPr>
          <a:xfrm>
            <a:off x="395536" y="3342471"/>
            <a:ext cx="5400600"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000" dirty="0"/>
              <a:t>参考書</a:t>
            </a:r>
            <a:endParaRPr lang="en-US" altLang="ja-JP" sz="2000" dirty="0"/>
          </a:p>
          <a:p>
            <a:pPr marL="342900" indent="-342900">
              <a:buFont typeface="Arial" panose="020B0604020202020204" pitchFamily="34" charset="0"/>
              <a:buChar char="•"/>
            </a:pPr>
            <a:r>
              <a:rPr lang="ja-JP" altLang="en-US" sz="2000" dirty="0"/>
              <a:t>「あたらしい人工知能の教科書」，多田智史，翔泳社</a:t>
            </a:r>
            <a:endParaRPr lang="en-US" altLang="ja-JP" sz="2000" dirty="0"/>
          </a:p>
          <a:p>
            <a:pPr marL="342900" indent="-342900">
              <a:buFont typeface="Arial" panose="020B0604020202020204" pitchFamily="34" charset="0"/>
              <a:buChar char="•"/>
            </a:pPr>
            <a:r>
              <a:rPr lang="ja-JP" altLang="en-US" sz="2000" dirty="0"/>
              <a:t>「エージェントアプローチ人工知能 第</a:t>
            </a:r>
            <a:r>
              <a:rPr lang="en-US" altLang="ja-JP" sz="2000" dirty="0"/>
              <a:t>2</a:t>
            </a:r>
            <a:r>
              <a:rPr lang="ja-JP" altLang="en-US" sz="2000" dirty="0"/>
              <a:t>版」</a:t>
            </a:r>
            <a:r>
              <a:rPr lang="en-US" altLang="ja-JP" sz="2000" dirty="0"/>
              <a:t> </a:t>
            </a:r>
            <a:r>
              <a:rPr lang="en-US" altLang="ja-JP" sz="2000" dirty="0" err="1"/>
              <a:t>S.J.Russell</a:t>
            </a:r>
            <a:r>
              <a:rPr lang="ja-JP" altLang="en-US" sz="2000" dirty="0" err="1"/>
              <a:t>，</a:t>
            </a:r>
            <a:r>
              <a:rPr lang="ja-JP" altLang="en-US" sz="2000" dirty="0"/>
              <a:t>共立出版</a:t>
            </a:r>
            <a:endParaRPr lang="en-US" altLang="ja-JP" sz="2000" dirty="0"/>
          </a:p>
          <a:p>
            <a:pPr marL="342900" indent="-342900">
              <a:buFont typeface="Arial" panose="020B0604020202020204" pitchFamily="34" charset="0"/>
              <a:buChar char="•"/>
            </a:pPr>
            <a:r>
              <a:rPr lang="en-US" altLang="ja-JP" sz="2000" dirty="0"/>
              <a:t>Python</a:t>
            </a:r>
            <a:r>
              <a:rPr lang="ja-JP" altLang="en-US" sz="2000" dirty="0"/>
              <a:t> 機械学習プログラミング第</a:t>
            </a:r>
            <a:r>
              <a:rPr lang="en-US" altLang="ja-JP" sz="2000" dirty="0"/>
              <a:t>2</a:t>
            </a:r>
            <a:r>
              <a:rPr lang="ja-JP" altLang="en-US" sz="2000" dirty="0"/>
              <a:t>版、</a:t>
            </a:r>
            <a:r>
              <a:rPr lang="en-US" altLang="ja-JP" sz="2000" dirty="0"/>
              <a:t>S. </a:t>
            </a:r>
            <a:r>
              <a:rPr lang="en-US" altLang="ja-JP" sz="2000" dirty="0" err="1"/>
              <a:t>Raschka</a:t>
            </a:r>
            <a:r>
              <a:rPr lang="en-US" altLang="ja-JP" sz="2000" dirty="0"/>
              <a:t>,</a:t>
            </a:r>
            <a:r>
              <a:rPr lang="ja-JP" altLang="en-US" sz="2000" dirty="0"/>
              <a:t> インプレス</a:t>
            </a:r>
            <a:endParaRPr lang="en-US" altLang="ja-JP" sz="2000" dirty="0"/>
          </a:p>
          <a:p>
            <a:pPr marL="342900" indent="-342900">
              <a:buFont typeface="Arial" panose="020B0604020202020204" pitchFamily="34" charset="0"/>
              <a:buChar char="•"/>
            </a:pPr>
            <a:r>
              <a:rPr lang="ja-JP" altLang="en-US" sz="2000" dirty="0"/>
              <a:t>などなど</a:t>
            </a:r>
            <a:endParaRPr lang="en-US" altLang="ja-JP" sz="2000" dirty="0"/>
          </a:p>
          <a:p>
            <a:r>
              <a:rPr lang="en-US" altLang="ja-JP" sz="2000" dirty="0" err="1"/>
              <a:t>Slideshare</a:t>
            </a:r>
            <a:r>
              <a:rPr lang="ja-JP" altLang="en-US" sz="2000" dirty="0"/>
              <a:t>や</a:t>
            </a:r>
            <a:r>
              <a:rPr lang="en-US" altLang="ja-JP" sz="2000" dirty="0" err="1"/>
              <a:t>Qiita</a:t>
            </a:r>
            <a:r>
              <a:rPr lang="ja-JP" altLang="en-US" sz="2000" dirty="0"/>
              <a:t>などのサイトの記事も</a:t>
            </a:r>
            <a:r>
              <a:rPr lang="ja-JP" altLang="en-US" sz="2000" dirty="0" err="1"/>
              <a:t>。。。</a:t>
            </a:r>
            <a:endParaRPr lang="en-US" altLang="ja-JP"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492896"/>
            <a:ext cx="2443162" cy="321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23528" y="6237312"/>
            <a:ext cx="8565165" cy="369332"/>
          </a:xfrm>
          <a:prstGeom prst="rect">
            <a:avLst/>
          </a:prstGeom>
          <a:noFill/>
        </p:spPr>
        <p:txBody>
          <a:bodyPr wrap="none" rtlCol="0">
            <a:spAutoFit/>
          </a:bodyPr>
          <a:lstStyle/>
          <a:p>
            <a:r>
              <a:rPr kumimoji="1" lang="en-US" altLang="ja-JP" dirty="0"/>
              <a:t>※ </a:t>
            </a:r>
            <a:r>
              <a:rPr kumimoji="1" lang="ja-JP" altLang="en-US" dirty="0"/>
              <a:t>疑問があればできるだけ，自分自身でいろいろな本や情報源にあたり</a:t>
            </a:r>
            <a:r>
              <a:rPr lang="ja-JP" altLang="en-US" dirty="0"/>
              <a:t>学習しよう．</a:t>
            </a:r>
            <a:endParaRPr kumimoji="1" lang="ja-JP" altLang="en-US" dirty="0"/>
          </a:p>
        </p:txBody>
      </p:sp>
    </p:spTree>
    <p:extLst>
      <p:ext uri="{BB962C8B-B14F-4D97-AF65-F5344CB8AC3E}">
        <p14:creationId xmlns:p14="http://schemas.microsoft.com/office/powerpoint/2010/main" val="2494879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19701</TotalTime>
  <Words>2081</Words>
  <Application>Microsoft Office PowerPoint</Application>
  <PresentationFormat>画面に合わせる (4:3)</PresentationFormat>
  <Paragraphs>218</Paragraphs>
  <Slides>32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HGP明朝E</vt:lpstr>
      <vt:lpstr>ＭＳ Ｐゴシック</vt:lpstr>
      <vt:lpstr>Arial</vt:lpstr>
      <vt:lpstr>Calibri</vt:lpstr>
      <vt:lpstr>Constantia</vt:lpstr>
      <vt:lpstr>Wingdings 2</vt:lpstr>
      <vt:lpstr>リゾート</vt:lpstr>
      <vt:lpstr>人工知能概論 第1章　人工知能を作り出そう</vt:lpstr>
      <vt:lpstr>Information</vt:lpstr>
      <vt:lpstr>STORY人工知能をつくり出そう</vt:lpstr>
      <vt:lpstr>仮定 人工知能をつくり出そう</vt:lpstr>
      <vt:lpstr>Contents</vt:lpstr>
      <vt:lpstr>人工知能概論　シラバス</vt:lpstr>
      <vt:lpstr>シラバス（前半）</vt:lpstr>
      <vt:lpstr>シラバス（後半）</vt:lpstr>
      <vt:lpstr>テキスト</vt:lpstr>
      <vt:lpstr>Contents</vt:lpstr>
      <vt:lpstr>講義の目的</vt:lpstr>
      <vt:lpstr>人工知能とは何か？</vt:lpstr>
      <vt:lpstr>SF映画・小説の中での人工知能</vt:lpstr>
      <vt:lpstr>アニメの中の人工知能</vt:lpstr>
      <vt:lpstr>学問としての人工知能</vt:lpstr>
      <vt:lpstr>他の講義科目との関係</vt:lpstr>
      <vt:lpstr>Contents</vt:lpstr>
      <vt:lpstr>黎明期1950年代から</vt:lpstr>
      <vt:lpstr>人工知能の歴史 (1980年頃まで)</vt:lpstr>
      <vt:lpstr>物理記号システム仮説</vt:lpstr>
      <vt:lpstr>1980年代から</vt:lpstr>
      <vt:lpstr>2000年代～</vt:lpstr>
      <vt:lpstr>Contents</vt:lpstr>
      <vt:lpstr>フレーム問題 (1)</vt:lpstr>
      <vt:lpstr>フレーム問題 (2)</vt:lpstr>
      <vt:lpstr>フレーム問題 (3)</vt:lpstr>
      <vt:lpstr>チューリングテスト</vt:lpstr>
      <vt:lpstr>記号接地問題 [Harnad ‘90]</vt:lpstr>
      <vt:lpstr>Contents</vt:lpstr>
      <vt:lpstr>「人工知能をつくり出そう！」</vt:lpstr>
      <vt:lpstr>人工知能概論ストーリー 「ホイールダック２号の冒険」</vt:lpstr>
      <vt:lpstr>第1章のまとめ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sirai</cp:lastModifiedBy>
  <cp:revision>310</cp:revision>
  <cp:lastPrinted>2013-10-01T06:54:24Z</cp:lastPrinted>
  <dcterms:created xsi:type="dcterms:W3CDTF">2012-07-12T01:49:14Z</dcterms:created>
  <dcterms:modified xsi:type="dcterms:W3CDTF">2018-04-04T08:11:06Z</dcterms:modified>
</cp:coreProperties>
</file>