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94" r:id="rId3"/>
    <p:sldId id="295" r:id="rId4"/>
    <p:sldId id="296" r:id="rId5"/>
    <p:sldId id="321" r:id="rId6"/>
    <p:sldId id="322" r:id="rId7"/>
    <p:sldId id="268" r:id="rId8"/>
    <p:sldId id="269" r:id="rId9"/>
    <p:sldId id="297" r:id="rId10"/>
    <p:sldId id="305" r:id="rId11"/>
    <p:sldId id="304" r:id="rId12"/>
    <p:sldId id="300" r:id="rId13"/>
    <p:sldId id="301" r:id="rId14"/>
    <p:sldId id="302" r:id="rId15"/>
    <p:sldId id="303" r:id="rId16"/>
    <p:sldId id="313" r:id="rId17"/>
    <p:sldId id="298" r:id="rId18"/>
    <p:sldId id="306" r:id="rId19"/>
    <p:sldId id="307" r:id="rId20"/>
    <p:sldId id="308" r:id="rId21"/>
    <p:sldId id="309" r:id="rId22"/>
    <p:sldId id="310" r:id="rId23"/>
    <p:sldId id="311" r:id="rId24"/>
    <p:sldId id="312" r:id="rId25"/>
    <p:sldId id="299" r:id="rId26"/>
    <p:sldId id="282" r:id="rId27"/>
    <p:sldId id="283" r:id="rId28"/>
    <p:sldId id="284" r:id="rId29"/>
    <p:sldId id="285" r:id="rId30"/>
    <p:sldId id="323" r:id="rId31"/>
    <p:sldId id="314" r:id="rId32"/>
    <p:sldId id="316" r:id="rId33"/>
    <p:sldId id="319" r:id="rId34"/>
    <p:sldId id="324"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58" y="1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2018/6/14</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10tvdmZ7Oq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人工知能概論</a:t>
            </a:r>
            <a:br>
              <a:rPr lang="en-US" altLang="ja-JP" dirty="0"/>
            </a:br>
            <a:r>
              <a:rPr lang="ja-JP" altLang="en-US" sz="2700" dirty="0"/>
              <a:t>第</a:t>
            </a:r>
            <a:r>
              <a:rPr lang="en-US" altLang="ja-JP" sz="2700" dirty="0"/>
              <a:t>9</a:t>
            </a:r>
            <a:r>
              <a:rPr lang="ja-JP" altLang="en-US" sz="2700" dirty="0"/>
              <a:t>回 位置推定</a:t>
            </a:r>
            <a:r>
              <a:rPr lang="en-US" altLang="ja-JP" sz="2700" dirty="0"/>
              <a:t>(2)</a:t>
            </a:r>
            <a:br>
              <a:rPr lang="en-US" altLang="ja-JP" sz="2700" dirty="0"/>
            </a:br>
            <a:r>
              <a:rPr lang="ja-JP" altLang="en-US" sz="2700" dirty="0"/>
              <a:t>粒子フィルタ</a:t>
            </a:r>
          </a:p>
        </p:txBody>
      </p:sp>
      <p:sp>
        <p:nvSpPr>
          <p:cNvPr id="3" name="サブタイトル 2"/>
          <p:cNvSpPr>
            <a:spLocks noGrp="1"/>
          </p:cNvSpPr>
          <p:nvPr>
            <p:ph type="subTitle" idx="1"/>
          </p:nvPr>
        </p:nvSpPr>
        <p:spPr/>
        <p:txBody>
          <a:bodyPr/>
          <a:lstStyle/>
          <a:p>
            <a:r>
              <a:rPr lang="ja-JP" altLang="en-US" dirty="0"/>
              <a:t>立命館大学 情報理工学部 知能情報学科</a:t>
            </a:r>
            <a:endParaRPr lang="en-US" altLang="ja-JP" dirty="0"/>
          </a:p>
          <a:p>
            <a:r>
              <a:rPr lang="ja-JP" altLang="en-US" dirty="0"/>
              <a:t>谷口忠大</a:t>
            </a:r>
          </a:p>
          <a:p>
            <a:endParaRPr kumimoji="1" lang="ja-JP"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221088"/>
            <a:ext cx="243205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28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43000"/>
          </a:xfrm>
          <a:solidFill>
            <a:schemeClr val="bg1">
              <a:alpha val="75000"/>
            </a:schemeClr>
          </a:solidFill>
        </p:spPr>
        <p:txBody>
          <a:bodyPr>
            <a:noAutofit/>
          </a:bodyPr>
          <a:lstStyle/>
          <a:p>
            <a:r>
              <a:rPr kumimoji="1" lang="en-US" altLang="ja-JP" sz="4400" dirty="0"/>
              <a:t>9.2.1</a:t>
            </a:r>
            <a:r>
              <a:rPr lang="ja-JP" altLang="en-US" sz="4000" b="1" dirty="0"/>
              <a:t>サンプル点の集合による</a:t>
            </a:r>
            <a:br>
              <a:rPr lang="en-US" altLang="ja-JP" sz="4000" b="1" dirty="0"/>
            </a:br>
            <a:r>
              <a:rPr lang="ja-JP" altLang="en-US" sz="4000" b="1" dirty="0"/>
              <a:t>確率分布の近似</a:t>
            </a:r>
            <a:endParaRPr kumimoji="1" lang="ja-JP" altLang="en-US" sz="4000" dirty="0"/>
          </a:p>
        </p:txBody>
      </p:sp>
      <p:sp>
        <p:nvSpPr>
          <p:cNvPr id="3" name="コンテンツ プレースホルダー 2"/>
          <p:cNvSpPr>
            <a:spLocks noGrp="1"/>
          </p:cNvSpPr>
          <p:nvPr>
            <p:ph idx="1"/>
          </p:nvPr>
        </p:nvSpPr>
        <p:spPr>
          <a:xfrm>
            <a:off x="457200" y="1935480"/>
            <a:ext cx="8229600" cy="1061472"/>
          </a:xfrm>
        </p:spPr>
        <p:txBody>
          <a:bodyPr/>
          <a:lstStyle/>
          <a:p>
            <a:r>
              <a:rPr lang="ja-JP" altLang="en-US" dirty="0"/>
              <a:t>「</a:t>
            </a:r>
            <a:r>
              <a:rPr lang="en-US" altLang="ja-JP" dirty="0"/>
              <a:t>『</a:t>
            </a:r>
            <a:r>
              <a:rPr lang="ja-JP" altLang="en-US" dirty="0"/>
              <a:t>自らがいそうな状態</a:t>
            </a:r>
            <a:r>
              <a:rPr lang="en-US" altLang="ja-JP" dirty="0"/>
              <a:t>』</a:t>
            </a:r>
            <a:r>
              <a:rPr lang="ja-JP" altLang="en-US" dirty="0"/>
              <a:t>に関する候補をいくつか持つことで</a:t>
            </a:r>
            <a:r>
              <a:rPr lang="en-US" altLang="ja-JP" dirty="0"/>
              <a:t>『</a:t>
            </a:r>
            <a:r>
              <a:rPr lang="ja-JP" altLang="en-US" dirty="0"/>
              <a:t>すべての状態</a:t>
            </a:r>
            <a:r>
              <a:rPr lang="en-US" altLang="ja-JP" dirty="0"/>
              <a:t>』</a:t>
            </a:r>
            <a:r>
              <a:rPr lang="ja-JP" altLang="en-US" dirty="0"/>
              <a:t>についての情報を持つ代わりにする」</a:t>
            </a:r>
            <a:endParaRPr kumimoji="1" lang="ja-JP" altLang="en-US" dirty="0"/>
          </a:p>
        </p:txBody>
      </p:sp>
      <p:sp>
        <p:nvSpPr>
          <p:cNvPr id="4" name="右矢印 3"/>
          <p:cNvSpPr/>
          <p:nvPr/>
        </p:nvSpPr>
        <p:spPr>
          <a:xfrm>
            <a:off x="539552" y="5229200"/>
            <a:ext cx="1224136"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979712" y="5301208"/>
            <a:ext cx="5004896" cy="830997"/>
          </a:xfrm>
          <a:prstGeom prst="rect">
            <a:avLst/>
          </a:prstGeom>
          <a:noFill/>
        </p:spPr>
        <p:txBody>
          <a:bodyPr wrap="none" rtlCol="0">
            <a:spAutoFit/>
          </a:bodyPr>
          <a:lstStyle/>
          <a:p>
            <a:r>
              <a:rPr kumimoji="1" lang="ja-JP" altLang="en-US" sz="2400" dirty="0"/>
              <a:t>なんとなく裏に潜むイカサマサイコロの</a:t>
            </a:r>
            <a:endParaRPr kumimoji="1" lang="en-US" altLang="ja-JP" sz="2400" dirty="0"/>
          </a:p>
          <a:p>
            <a:r>
              <a:rPr kumimoji="1" lang="ja-JP" altLang="en-US" sz="2400" dirty="0"/>
              <a:t>確率分布を想像できる！</a:t>
            </a:r>
          </a:p>
        </p:txBody>
      </p:sp>
      <p:sp>
        <p:nvSpPr>
          <p:cNvPr id="6" name="正方形/長方形 5"/>
          <p:cNvSpPr/>
          <p:nvPr/>
        </p:nvSpPr>
        <p:spPr>
          <a:xfrm>
            <a:off x="971600" y="6156974"/>
            <a:ext cx="738031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ja-JP" altLang="en-US" sz="2800" dirty="0"/>
              <a:t>サンプル点の集合を確率分布の近似として扱う</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96952"/>
            <a:ext cx="844893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AppData\Local\Microsoft\Windows\Temporary Internet Files\Content.IE5\KOM9R447\MP9004387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19301"/>
            <a:ext cx="1313712" cy="98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1" y="3873388"/>
            <a:ext cx="55245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a:t>“</a:t>
            </a:r>
            <a:r>
              <a:rPr kumimoji="1" lang="ja-JP" altLang="en-US" dirty="0"/>
              <a:t>サンプリング</a:t>
            </a:r>
            <a:r>
              <a:rPr kumimoji="1" lang="en-US" altLang="ja-JP" dirty="0"/>
              <a:t>”</a:t>
            </a:r>
            <a:r>
              <a:rPr kumimoji="1" lang="ja-JP" altLang="en-US" dirty="0"/>
              <a:t>とは？</a:t>
            </a:r>
          </a:p>
        </p:txBody>
      </p:sp>
      <p:sp>
        <p:nvSpPr>
          <p:cNvPr id="3" name="コンテンツ プレースホルダー 2"/>
          <p:cNvSpPr>
            <a:spLocks noGrp="1"/>
          </p:cNvSpPr>
          <p:nvPr>
            <p:ph idx="1"/>
          </p:nvPr>
        </p:nvSpPr>
        <p:spPr/>
        <p:txBody>
          <a:bodyPr/>
          <a:lstStyle/>
          <a:p>
            <a:r>
              <a:rPr lang="ja-JP" altLang="en-US" dirty="0"/>
              <a:t>確率分布から具体的な値を抽出（サンプリング）すること．</a:t>
            </a:r>
            <a:endParaRPr lang="en-US" altLang="ja-JP" dirty="0"/>
          </a:p>
          <a:p>
            <a:r>
              <a:rPr kumimoji="1" lang="ja-JP" altLang="en-US" dirty="0"/>
              <a:t>サイコロを振って値を出すことに相当．</a:t>
            </a:r>
            <a:endParaRPr kumimoji="1" lang="en-US" altLang="ja-JP" dirty="0"/>
          </a:p>
          <a:p>
            <a:r>
              <a:rPr lang="ja-JP" altLang="en-US" dirty="0"/>
              <a:t>機械学習等の分野では「確率分布から</a:t>
            </a:r>
            <a:r>
              <a:rPr lang="en-US" altLang="ja-JP" dirty="0"/>
              <a:t>draw</a:t>
            </a:r>
            <a:r>
              <a:rPr lang="ja-JP" altLang="en-US" dirty="0"/>
              <a:t>する（引き出す，振り出す）」のような表現を使う．</a:t>
            </a:r>
            <a:endParaRPr lang="en-US" altLang="ja-JP" dirty="0"/>
          </a:p>
          <a:p>
            <a:r>
              <a:rPr kumimoji="1" lang="ja-JP" altLang="en-US" dirty="0"/>
              <a:t>例）確率分布</a:t>
            </a:r>
            <a:r>
              <a:rPr kumimoji="1" lang="en-US" altLang="ja-JP" dirty="0"/>
              <a:t>P(x)</a:t>
            </a:r>
            <a:r>
              <a:rPr kumimoji="1" lang="ja-JP" altLang="en-US" dirty="0"/>
              <a:t>から</a:t>
            </a:r>
            <a:r>
              <a:rPr kumimoji="1" lang="en-US" altLang="ja-JP" dirty="0" err="1"/>
              <a:t>i</a:t>
            </a:r>
            <a:r>
              <a:rPr kumimoji="1" lang="ja-JP" altLang="en-US" dirty="0"/>
              <a:t>番目のサンプル</a:t>
            </a:r>
            <a:r>
              <a:rPr kumimoji="1" lang="en-US" altLang="ja-JP" dirty="0"/>
              <a:t>x</a:t>
            </a:r>
            <a:r>
              <a:rPr kumimoji="1" lang="en-US" altLang="ja-JP" baseline="30000" dirty="0"/>
              <a:t>(</a:t>
            </a:r>
            <a:r>
              <a:rPr kumimoji="1" lang="en-US" altLang="ja-JP" baseline="30000" dirty="0" err="1"/>
              <a:t>i</a:t>
            </a:r>
            <a:r>
              <a:rPr kumimoji="1" lang="en-US" altLang="ja-JP" baseline="30000" dirty="0"/>
              <a:t>)</a:t>
            </a:r>
            <a:r>
              <a:rPr kumimoji="1" lang="ja-JP" altLang="en-US" dirty="0"/>
              <a:t>を</a:t>
            </a:r>
            <a:r>
              <a:rPr kumimoji="1" lang="en-US" altLang="ja-JP" dirty="0"/>
              <a:t>draw</a:t>
            </a:r>
            <a:r>
              <a:rPr kumimoji="1" lang="ja-JP" altLang="en-US" dirty="0"/>
              <a:t>する．</a:t>
            </a:r>
          </a:p>
        </p:txBody>
      </p:sp>
      <p:sp>
        <p:nvSpPr>
          <p:cNvPr id="4" name="テキスト ボックス 3"/>
          <p:cNvSpPr txBox="1"/>
          <p:nvPr/>
        </p:nvSpPr>
        <p:spPr>
          <a:xfrm>
            <a:off x="3607379" y="4296523"/>
            <a:ext cx="2217274" cy="70788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4000" dirty="0"/>
              <a:t>x</a:t>
            </a:r>
            <a:r>
              <a:rPr kumimoji="1" lang="en-US" altLang="ja-JP" sz="4000" baseline="30000" dirty="0"/>
              <a:t>(</a:t>
            </a:r>
            <a:r>
              <a:rPr kumimoji="1" lang="en-US" altLang="ja-JP" sz="4000" baseline="30000" dirty="0" err="1"/>
              <a:t>i</a:t>
            </a:r>
            <a:r>
              <a:rPr kumimoji="1" lang="en-US" altLang="ja-JP" sz="4000" baseline="30000" dirty="0"/>
              <a:t>)</a:t>
            </a:r>
            <a:r>
              <a:rPr kumimoji="1" lang="ja-JP" altLang="en-US" sz="4000" dirty="0"/>
              <a:t>～</a:t>
            </a:r>
            <a:r>
              <a:rPr kumimoji="1" lang="en-US" altLang="ja-JP" sz="4000" dirty="0"/>
              <a:t>P(x)</a:t>
            </a:r>
            <a:endParaRPr kumimoji="1" lang="ja-JP" altLang="en-US" sz="4000" dirty="0"/>
          </a:p>
        </p:txBody>
      </p:sp>
      <p:cxnSp>
        <p:nvCxnSpPr>
          <p:cNvPr id="6" name="直線矢印コネクタ 5"/>
          <p:cNvCxnSpPr/>
          <p:nvPr/>
        </p:nvCxnSpPr>
        <p:spPr>
          <a:xfrm flipH="1" flipV="1">
            <a:off x="4448662" y="4794460"/>
            <a:ext cx="720080"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220870" y="5154500"/>
            <a:ext cx="3775329" cy="461665"/>
          </a:xfrm>
          <a:prstGeom prst="rect">
            <a:avLst/>
          </a:prstGeom>
          <a:noFill/>
        </p:spPr>
        <p:txBody>
          <a:bodyPr wrap="none" rtlCol="0">
            <a:spAutoFit/>
          </a:bodyPr>
          <a:lstStyle/>
          <a:p>
            <a:r>
              <a:rPr lang="ja-JP" altLang="en-US" sz="2400" dirty="0"/>
              <a:t>確率分布から</a:t>
            </a:r>
            <a:r>
              <a:rPr lang="en-US" altLang="ja-JP" sz="2400" dirty="0"/>
              <a:t>draw</a:t>
            </a:r>
            <a:r>
              <a:rPr lang="ja-JP" altLang="en-US" sz="2400" dirty="0"/>
              <a:t>する記号</a:t>
            </a:r>
            <a:endParaRPr kumimoji="1" lang="ja-JP" altLang="en-US" sz="2400" dirty="0"/>
          </a:p>
        </p:txBody>
      </p:sp>
      <p:sp>
        <p:nvSpPr>
          <p:cNvPr id="9" name="テキスト ボックス 8"/>
          <p:cNvSpPr txBox="1"/>
          <p:nvPr/>
        </p:nvSpPr>
        <p:spPr>
          <a:xfrm>
            <a:off x="899592" y="6237312"/>
            <a:ext cx="7297960" cy="369332"/>
          </a:xfrm>
          <a:prstGeom prst="rect">
            <a:avLst/>
          </a:prstGeom>
          <a:noFill/>
        </p:spPr>
        <p:txBody>
          <a:bodyPr wrap="none" rtlCol="0">
            <a:spAutoFit/>
          </a:bodyPr>
          <a:lstStyle/>
          <a:p>
            <a:r>
              <a:rPr kumimoji="1" lang="en-US" altLang="ja-JP" dirty="0"/>
              <a:t>※</a:t>
            </a:r>
            <a:r>
              <a:rPr kumimoji="1" lang="ja-JP" altLang="en-US" dirty="0"/>
              <a:t>イメージとしては </a:t>
            </a:r>
            <a:r>
              <a:rPr kumimoji="1" lang="en-US" altLang="ja-JP" dirty="0"/>
              <a:t>C</a:t>
            </a:r>
            <a:r>
              <a:rPr kumimoji="1" lang="ja-JP" altLang="en-US" dirty="0"/>
              <a:t>言語における </a:t>
            </a:r>
            <a:r>
              <a:rPr kumimoji="1" lang="en-US" altLang="ja-JP" b="1" dirty="0" err="1"/>
              <a:t>int</a:t>
            </a:r>
            <a:r>
              <a:rPr kumimoji="1" lang="en-US" altLang="ja-JP" b="1" dirty="0"/>
              <a:t> x= rand()  </a:t>
            </a:r>
            <a:r>
              <a:rPr kumimoji="1" lang="ja-JP" altLang="en-US" dirty="0"/>
              <a:t>をイメージするのがよい．</a:t>
            </a:r>
          </a:p>
        </p:txBody>
      </p:sp>
      <p:sp>
        <p:nvSpPr>
          <p:cNvPr id="20" name="四角形吹き出し 19"/>
          <p:cNvSpPr/>
          <p:nvPr/>
        </p:nvSpPr>
        <p:spPr>
          <a:xfrm>
            <a:off x="3447748" y="404664"/>
            <a:ext cx="5516740" cy="720080"/>
          </a:xfrm>
          <a:prstGeom prst="wedgeRectCallout">
            <a:avLst>
              <a:gd name="adj1" fmla="val -69429"/>
              <a:gd name="adj2" fmla="val 5040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信号処理のサンプリングとは別物だから気をつけて！</a:t>
            </a:r>
            <a:endParaRPr kumimoji="1" lang="en-US" altLang="ja-JP" dirty="0"/>
          </a:p>
          <a:p>
            <a:pPr algn="ctr"/>
            <a:r>
              <a:rPr lang="ja-JP" altLang="en-US" dirty="0"/>
              <a:t>統計学の「標本調査」の標本をサンプルと呼ぶのと同じ</a:t>
            </a:r>
            <a:endParaRPr kumimoji="1" lang="ja-JP" altLang="en-US" dirty="0"/>
          </a:p>
        </p:txBody>
      </p:sp>
    </p:spTree>
    <p:extLst>
      <p:ext uri="{BB962C8B-B14F-4D97-AF65-F5344CB8AC3E}">
        <p14:creationId xmlns:p14="http://schemas.microsoft.com/office/powerpoint/2010/main" val="22929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227" y="5044008"/>
            <a:ext cx="5554903"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356992"/>
            <a:ext cx="4095879" cy="118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4"/>
          <p:cNvSpPr>
            <a:spLocks noGrp="1"/>
          </p:cNvSpPr>
          <p:nvPr>
            <p:ph type="title"/>
          </p:nvPr>
        </p:nvSpPr>
        <p:spPr/>
        <p:txBody>
          <a:bodyPr/>
          <a:lstStyle/>
          <a:p>
            <a:r>
              <a:rPr lang="en-US" altLang="ja-JP" b="1" dirty="0"/>
              <a:t>9.2.3 </a:t>
            </a:r>
            <a:r>
              <a:rPr lang="ja-JP" altLang="en-US" dirty="0"/>
              <a:t>モンテカルロ法</a:t>
            </a:r>
            <a:endParaRPr kumimoji="1" lang="ja-JP" altLang="en-US" dirty="0"/>
          </a:p>
        </p:txBody>
      </p:sp>
      <p:sp>
        <p:nvSpPr>
          <p:cNvPr id="7" name="正方形/長方形 6"/>
          <p:cNvSpPr/>
          <p:nvPr/>
        </p:nvSpPr>
        <p:spPr>
          <a:xfrm>
            <a:off x="1763688" y="6465892"/>
            <a:ext cx="6840760" cy="369332"/>
          </a:xfrm>
          <a:prstGeom prst="rect">
            <a:avLst/>
          </a:prstGeom>
        </p:spPr>
        <p:txBody>
          <a:bodyPr wrap="square">
            <a:spAutoFit/>
          </a:bodyPr>
          <a:lstStyle/>
          <a:p>
            <a:r>
              <a:rPr lang="en-US" altLang="ja-JP" i="1" dirty="0">
                <a:effectLst>
                  <a:outerShdw blurRad="38100" dist="38100" dir="2700000" algn="tl">
                    <a:srgbClr val="000000">
                      <a:alpha val="43137"/>
                    </a:srgbClr>
                  </a:outerShdw>
                </a:effectLst>
              </a:rPr>
              <a:t>※ x</a:t>
            </a:r>
            <a:r>
              <a:rPr lang="en-US" altLang="ja-JP" baseline="30000" dirty="0">
                <a:effectLst>
                  <a:outerShdw blurRad="38100" dist="38100" dir="2700000" algn="tl">
                    <a:srgbClr val="000000">
                      <a:alpha val="43137"/>
                    </a:srgbClr>
                  </a:outerShdw>
                </a:effectLst>
              </a:rPr>
              <a:t>(</a:t>
            </a:r>
            <a:r>
              <a:rPr lang="en-US" altLang="ja-JP" i="1" baseline="30000" dirty="0" err="1">
                <a:effectLst>
                  <a:outerShdw blurRad="38100" dist="38100" dir="2700000" algn="tl">
                    <a:srgbClr val="000000">
                      <a:alpha val="43137"/>
                    </a:srgbClr>
                  </a:outerShdw>
                </a:effectLst>
              </a:rPr>
              <a:t>i</a:t>
            </a:r>
            <a:r>
              <a:rPr lang="en-US" altLang="ja-JP" baseline="30000" dirty="0">
                <a:effectLst>
                  <a:outerShdw blurRad="38100" dist="38100" dir="2700000" algn="tl">
                    <a:srgbClr val="000000">
                      <a:alpha val="43137"/>
                    </a:srgbClr>
                  </a:outerShdw>
                </a:effectLst>
              </a:rPr>
              <a:t>)</a:t>
            </a:r>
            <a:r>
              <a:rPr lang="en-US" altLang="ja-JP"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は確率分布</a:t>
            </a:r>
            <a:r>
              <a:rPr lang="en-US" altLang="ja-JP" i="1" dirty="0">
                <a:effectLst>
                  <a:outerShdw blurRad="38100" dist="38100" dir="2700000" algn="tl">
                    <a:srgbClr val="000000">
                      <a:alpha val="43137"/>
                    </a:srgbClr>
                  </a:outerShdw>
                </a:effectLst>
              </a:rPr>
              <a:t>P</a:t>
            </a:r>
            <a:r>
              <a:rPr lang="en-US" altLang="ja-JP" dirty="0">
                <a:effectLst>
                  <a:outerShdw blurRad="38100" dist="38100" dir="2700000" algn="tl">
                    <a:srgbClr val="000000">
                      <a:alpha val="43137"/>
                    </a:srgbClr>
                  </a:outerShdw>
                </a:effectLst>
              </a:rPr>
              <a:t>(</a:t>
            </a:r>
            <a:r>
              <a:rPr lang="en-US" altLang="ja-JP" i="1" dirty="0">
                <a:effectLst>
                  <a:outerShdw blurRad="38100" dist="38100" dir="2700000" algn="tl">
                    <a:srgbClr val="000000">
                      <a:alpha val="43137"/>
                    </a:srgbClr>
                  </a:outerShdw>
                </a:effectLst>
              </a:rPr>
              <a:t>x</a:t>
            </a:r>
            <a:r>
              <a:rPr lang="en-US" altLang="ja-JP"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からサンプリングされる</a:t>
            </a:r>
            <a:r>
              <a:rPr lang="en-US" altLang="ja-JP" i="1" dirty="0" err="1">
                <a:effectLst>
                  <a:outerShdw blurRad="38100" dist="38100" dir="2700000" algn="tl">
                    <a:srgbClr val="000000">
                      <a:alpha val="43137"/>
                    </a:srgbClr>
                  </a:outerShdw>
                </a:effectLst>
              </a:rPr>
              <a:t>i</a:t>
            </a:r>
            <a:r>
              <a:rPr lang="en-US" altLang="ja-JP" i="1"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番目のサンプル値</a:t>
            </a:r>
          </a:p>
        </p:txBody>
      </p:sp>
      <p:sp>
        <p:nvSpPr>
          <p:cNvPr id="6" name="コンテンツ プレースホルダー 5"/>
          <p:cNvSpPr>
            <a:spLocks noGrp="1"/>
          </p:cNvSpPr>
          <p:nvPr>
            <p:ph idx="1"/>
          </p:nvPr>
        </p:nvSpPr>
        <p:spPr>
          <a:xfrm>
            <a:off x="457200" y="1935480"/>
            <a:ext cx="8229600" cy="3509744"/>
          </a:xfrm>
        </p:spPr>
        <p:txBody>
          <a:bodyPr>
            <a:normAutofit lnSpcReduction="10000"/>
          </a:bodyPr>
          <a:lstStyle/>
          <a:p>
            <a:r>
              <a:rPr lang="ja-JP" altLang="en-US" dirty="0"/>
              <a:t>モンテカルロ法は一般的に，確率分布の式を直接扱うかわりに，その確率分布から生成されたサンプル群によって，その確率分布の代用とする方法である．</a:t>
            </a:r>
            <a:endParaRPr lang="en-US" altLang="ja-JP" dirty="0"/>
          </a:p>
          <a:p>
            <a:r>
              <a:rPr lang="ja-JP" altLang="en-US" dirty="0"/>
              <a:t>期待値の評価によく用いられる．</a:t>
            </a:r>
            <a:endParaRPr lang="en-US" altLang="ja-JP" dirty="0"/>
          </a:p>
          <a:p>
            <a:endParaRPr kumimoji="1" lang="en-US" altLang="ja-JP" dirty="0"/>
          </a:p>
          <a:p>
            <a:endParaRPr lang="en-US" altLang="ja-JP" dirty="0"/>
          </a:p>
          <a:p>
            <a:r>
              <a:rPr lang="ja-JP" altLang="en-US" dirty="0"/>
              <a:t>より一般的に確率変数</a:t>
            </a:r>
            <a:r>
              <a:rPr lang="en-US" altLang="ja-JP" i="1" dirty="0"/>
              <a:t>x </a:t>
            </a:r>
            <a:r>
              <a:rPr lang="ja-JP" altLang="en-US" dirty="0"/>
              <a:t>についての関数値</a:t>
            </a:r>
            <a:r>
              <a:rPr lang="en-US" altLang="ja-JP" i="1" dirty="0"/>
              <a:t>f </a:t>
            </a:r>
            <a:r>
              <a:rPr lang="en-US" altLang="ja-JP" dirty="0"/>
              <a:t>(</a:t>
            </a:r>
            <a:r>
              <a:rPr lang="en-US" altLang="ja-JP" i="1" dirty="0"/>
              <a:t>x</a:t>
            </a:r>
            <a:r>
              <a:rPr lang="en-US" altLang="ja-JP" dirty="0"/>
              <a:t>) </a:t>
            </a:r>
            <a:r>
              <a:rPr lang="ja-JP" altLang="en-US" dirty="0"/>
              <a:t>の期待値を評価する．</a:t>
            </a:r>
            <a:endParaRPr kumimoji="1" lang="ja-JP" altLang="en-US" dirty="0"/>
          </a:p>
        </p:txBody>
      </p:sp>
    </p:spTree>
    <p:extLst>
      <p:ext uri="{BB962C8B-B14F-4D97-AF65-F5344CB8AC3E}">
        <p14:creationId xmlns:p14="http://schemas.microsoft.com/office/powerpoint/2010/main" val="33185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a:t>
            </a:r>
            <a:r>
              <a:rPr lang="en-US" altLang="ja-JP" dirty="0"/>
              <a:t>)</a:t>
            </a:r>
            <a:r>
              <a:rPr lang="ja-JP" altLang="en-US" dirty="0"/>
              <a:t>図形の面積を求める話</a:t>
            </a:r>
            <a:endParaRPr kumimoji="1" lang="ja-JP" altLang="en-US" dirty="0"/>
          </a:p>
        </p:txBody>
      </p:sp>
      <p:sp>
        <p:nvSpPr>
          <p:cNvPr id="3" name="コンテンツ プレースホルダー 2"/>
          <p:cNvSpPr>
            <a:spLocks noGrp="1"/>
          </p:cNvSpPr>
          <p:nvPr>
            <p:ph idx="1"/>
          </p:nvPr>
        </p:nvSpPr>
        <p:spPr>
          <a:xfrm>
            <a:off x="467544" y="1988840"/>
            <a:ext cx="7992888" cy="1008112"/>
          </a:xfrm>
        </p:spPr>
        <p:txBody>
          <a:bodyPr>
            <a:noAutofit/>
          </a:bodyPr>
          <a:lstStyle/>
          <a:p>
            <a:r>
              <a:rPr kumimoji="1" lang="ja-JP" altLang="en-US" dirty="0"/>
              <a:t>下記の</a:t>
            </a:r>
            <a:r>
              <a:rPr lang="ja-JP" altLang="en-US" dirty="0"/>
              <a:t>内側の</a:t>
            </a:r>
            <a:r>
              <a:rPr kumimoji="1" lang="ja-JP" altLang="en-US" dirty="0"/>
              <a:t>図形の面積の近似値を求めよ．長方形の面積は</a:t>
            </a:r>
            <a:r>
              <a:rPr lang="en-US" altLang="ja-JP" dirty="0"/>
              <a:t>R</a:t>
            </a:r>
            <a:r>
              <a:rPr kumimoji="1" lang="ja-JP" altLang="en-US" dirty="0"/>
              <a:t>とする．</a:t>
            </a:r>
          </a:p>
        </p:txBody>
      </p:sp>
      <p:sp>
        <p:nvSpPr>
          <p:cNvPr id="4" name="フローチャート: 処理 3"/>
          <p:cNvSpPr/>
          <p:nvPr/>
        </p:nvSpPr>
        <p:spPr>
          <a:xfrm>
            <a:off x="539552" y="3212976"/>
            <a:ext cx="4752528" cy="2664296"/>
          </a:xfrm>
          <a:prstGeom prst="flowChartProcess">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フリーフォーム 6"/>
          <p:cNvSpPr/>
          <p:nvPr/>
        </p:nvSpPr>
        <p:spPr>
          <a:xfrm>
            <a:off x="1451429" y="3556184"/>
            <a:ext cx="3410329" cy="2019555"/>
          </a:xfrm>
          <a:custGeom>
            <a:avLst/>
            <a:gdLst>
              <a:gd name="connsiteX0" fmla="*/ 362857 w 3410329"/>
              <a:gd name="connsiteY0" fmla="*/ 1671213 h 2019555"/>
              <a:gd name="connsiteX1" fmla="*/ 159657 w 3410329"/>
              <a:gd name="connsiteY1" fmla="*/ 1656698 h 2019555"/>
              <a:gd name="connsiteX2" fmla="*/ 101600 w 3410329"/>
              <a:gd name="connsiteY2" fmla="*/ 1627670 h 2019555"/>
              <a:gd name="connsiteX3" fmla="*/ 0 w 3410329"/>
              <a:gd name="connsiteY3" fmla="*/ 1555098 h 2019555"/>
              <a:gd name="connsiteX4" fmla="*/ 29028 w 3410329"/>
              <a:gd name="connsiteY4" fmla="*/ 1322870 h 2019555"/>
              <a:gd name="connsiteX5" fmla="*/ 87085 w 3410329"/>
              <a:gd name="connsiteY5" fmla="*/ 1293841 h 2019555"/>
              <a:gd name="connsiteX6" fmla="*/ 261257 w 3410329"/>
              <a:gd name="connsiteY6" fmla="*/ 1192241 h 2019555"/>
              <a:gd name="connsiteX7" fmla="*/ 362857 w 3410329"/>
              <a:gd name="connsiteY7" fmla="*/ 1163213 h 2019555"/>
              <a:gd name="connsiteX8" fmla="*/ 493485 w 3410329"/>
              <a:gd name="connsiteY8" fmla="*/ 1105155 h 2019555"/>
              <a:gd name="connsiteX9" fmla="*/ 624114 w 3410329"/>
              <a:gd name="connsiteY9" fmla="*/ 1076127 h 2019555"/>
              <a:gd name="connsiteX10" fmla="*/ 740228 w 3410329"/>
              <a:gd name="connsiteY10" fmla="*/ 1018070 h 2019555"/>
              <a:gd name="connsiteX11" fmla="*/ 841828 w 3410329"/>
              <a:gd name="connsiteY11" fmla="*/ 974527 h 2019555"/>
              <a:gd name="connsiteX12" fmla="*/ 928914 w 3410329"/>
              <a:gd name="connsiteY12" fmla="*/ 930984 h 2019555"/>
              <a:gd name="connsiteX13" fmla="*/ 943428 w 3410329"/>
              <a:gd name="connsiteY13" fmla="*/ 872927 h 2019555"/>
              <a:gd name="connsiteX14" fmla="*/ 870857 w 3410329"/>
              <a:gd name="connsiteY14" fmla="*/ 800355 h 2019555"/>
              <a:gd name="connsiteX15" fmla="*/ 812800 w 3410329"/>
              <a:gd name="connsiteY15" fmla="*/ 713270 h 2019555"/>
              <a:gd name="connsiteX16" fmla="*/ 696685 w 3410329"/>
              <a:gd name="connsiteY16" fmla="*/ 597155 h 2019555"/>
              <a:gd name="connsiteX17" fmla="*/ 783771 w 3410329"/>
              <a:gd name="connsiteY17" fmla="*/ 452013 h 2019555"/>
              <a:gd name="connsiteX18" fmla="*/ 827314 w 3410329"/>
              <a:gd name="connsiteY18" fmla="*/ 350413 h 2019555"/>
              <a:gd name="connsiteX19" fmla="*/ 928914 w 3410329"/>
              <a:gd name="connsiteY19" fmla="*/ 234298 h 2019555"/>
              <a:gd name="connsiteX20" fmla="*/ 1001485 w 3410329"/>
              <a:gd name="connsiteY20" fmla="*/ 161727 h 2019555"/>
              <a:gd name="connsiteX21" fmla="*/ 1074057 w 3410329"/>
              <a:gd name="connsiteY21" fmla="*/ 147213 h 2019555"/>
              <a:gd name="connsiteX22" fmla="*/ 1277257 w 3410329"/>
              <a:gd name="connsiteY22" fmla="*/ 161727 h 2019555"/>
              <a:gd name="connsiteX23" fmla="*/ 1378857 w 3410329"/>
              <a:gd name="connsiteY23" fmla="*/ 219784 h 2019555"/>
              <a:gd name="connsiteX24" fmla="*/ 1436914 w 3410329"/>
              <a:gd name="connsiteY24" fmla="*/ 234298 h 2019555"/>
              <a:gd name="connsiteX25" fmla="*/ 1553028 w 3410329"/>
              <a:gd name="connsiteY25" fmla="*/ 277841 h 2019555"/>
              <a:gd name="connsiteX26" fmla="*/ 1611085 w 3410329"/>
              <a:gd name="connsiteY26" fmla="*/ 306870 h 2019555"/>
              <a:gd name="connsiteX27" fmla="*/ 1654628 w 3410329"/>
              <a:gd name="connsiteY27" fmla="*/ 321384 h 2019555"/>
              <a:gd name="connsiteX28" fmla="*/ 2061028 w 3410329"/>
              <a:gd name="connsiteY28" fmla="*/ 306870 h 2019555"/>
              <a:gd name="connsiteX29" fmla="*/ 2162628 w 3410329"/>
              <a:gd name="connsiteY29" fmla="*/ 248813 h 2019555"/>
              <a:gd name="connsiteX30" fmla="*/ 2264228 w 3410329"/>
              <a:gd name="connsiteY30" fmla="*/ 205270 h 2019555"/>
              <a:gd name="connsiteX31" fmla="*/ 2365828 w 3410329"/>
              <a:gd name="connsiteY31" fmla="*/ 176241 h 2019555"/>
              <a:gd name="connsiteX32" fmla="*/ 2510971 w 3410329"/>
              <a:gd name="connsiteY32" fmla="*/ 132698 h 2019555"/>
              <a:gd name="connsiteX33" fmla="*/ 2641600 w 3410329"/>
              <a:gd name="connsiteY33" fmla="*/ 103670 h 2019555"/>
              <a:gd name="connsiteX34" fmla="*/ 2786742 w 3410329"/>
              <a:gd name="connsiteY34" fmla="*/ 60127 h 2019555"/>
              <a:gd name="connsiteX35" fmla="*/ 2960914 w 3410329"/>
              <a:gd name="connsiteY35" fmla="*/ 45613 h 2019555"/>
              <a:gd name="connsiteX36" fmla="*/ 2975428 w 3410329"/>
              <a:gd name="connsiteY36" fmla="*/ 2070 h 2019555"/>
              <a:gd name="connsiteX37" fmla="*/ 3048000 w 3410329"/>
              <a:gd name="connsiteY37" fmla="*/ 16584 h 2019555"/>
              <a:gd name="connsiteX38" fmla="*/ 3091542 w 3410329"/>
              <a:gd name="connsiteY38" fmla="*/ 31098 h 2019555"/>
              <a:gd name="connsiteX39" fmla="*/ 3149600 w 3410329"/>
              <a:gd name="connsiteY39" fmla="*/ 45613 h 2019555"/>
              <a:gd name="connsiteX40" fmla="*/ 3207657 w 3410329"/>
              <a:gd name="connsiteY40" fmla="*/ 74641 h 2019555"/>
              <a:gd name="connsiteX41" fmla="*/ 3294742 w 3410329"/>
              <a:gd name="connsiteY41" fmla="*/ 103670 h 2019555"/>
              <a:gd name="connsiteX42" fmla="*/ 3338285 w 3410329"/>
              <a:gd name="connsiteY42" fmla="*/ 118184 h 2019555"/>
              <a:gd name="connsiteX43" fmla="*/ 3367314 w 3410329"/>
              <a:gd name="connsiteY43" fmla="*/ 452013 h 2019555"/>
              <a:gd name="connsiteX44" fmla="*/ 3352800 w 3410329"/>
              <a:gd name="connsiteY44" fmla="*/ 539098 h 2019555"/>
              <a:gd name="connsiteX45" fmla="*/ 3309257 w 3410329"/>
              <a:gd name="connsiteY45" fmla="*/ 655213 h 2019555"/>
              <a:gd name="connsiteX46" fmla="*/ 3265714 w 3410329"/>
              <a:gd name="connsiteY46" fmla="*/ 800355 h 2019555"/>
              <a:gd name="connsiteX47" fmla="*/ 3120571 w 3410329"/>
              <a:gd name="connsiteY47" fmla="*/ 1076127 h 2019555"/>
              <a:gd name="connsiteX48" fmla="*/ 3062514 w 3410329"/>
              <a:gd name="connsiteY48" fmla="*/ 1177727 h 2019555"/>
              <a:gd name="connsiteX49" fmla="*/ 3004457 w 3410329"/>
              <a:gd name="connsiteY49" fmla="*/ 1264813 h 2019555"/>
              <a:gd name="connsiteX50" fmla="*/ 2931885 w 3410329"/>
              <a:gd name="connsiteY50" fmla="*/ 1337384 h 2019555"/>
              <a:gd name="connsiteX51" fmla="*/ 2859314 w 3410329"/>
              <a:gd name="connsiteY51" fmla="*/ 1468013 h 2019555"/>
              <a:gd name="connsiteX52" fmla="*/ 2830285 w 3410329"/>
              <a:gd name="connsiteY52" fmla="*/ 1598641 h 2019555"/>
              <a:gd name="connsiteX53" fmla="*/ 2815771 w 3410329"/>
              <a:gd name="connsiteY53" fmla="*/ 1656698 h 2019555"/>
              <a:gd name="connsiteX54" fmla="*/ 2830285 w 3410329"/>
              <a:gd name="connsiteY54" fmla="*/ 1700241 h 2019555"/>
              <a:gd name="connsiteX55" fmla="*/ 2873828 w 3410329"/>
              <a:gd name="connsiteY55" fmla="*/ 1729270 h 2019555"/>
              <a:gd name="connsiteX56" fmla="*/ 2975428 w 3410329"/>
              <a:gd name="connsiteY56" fmla="*/ 1787327 h 2019555"/>
              <a:gd name="connsiteX57" fmla="*/ 2656114 w 3410329"/>
              <a:gd name="connsiteY57" fmla="*/ 1816355 h 2019555"/>
              <a:gd name="connsiteX58" fmla="*/ 2598057 w 3410329"/>
              <a:gd name="connsiteY58" fmla="*/ 1830870 h 2019555"/>
              <a:gd name="connsiteX59" fmla="*/ 2133600 w 3410329"/>
              <a:gd name="connsiteY59" fmla="*/ 1801841 h 2019555"/>
              <a:gd name="connsiteX60" fmla="*/ 2061028 w 3410329"/>
              <a:gd name="connsiteY60" fmla="*/ 1787327 h 2019555"/>
              <a:gd name="connsiteX61" fmla="*/ 2002971 w 3410329"/>
              <a:gd name="connsiteY61" fmla="*/ 1758298 h 2019555"/>
              <a:gd name="connsiteX62" fmla="*/ 1959428 w 3410329"/>
              <a:gd name="connsiteY62" fmla="*/ 1743784 h 2019555"/>
              <a:gd name="connsiteX63" fmla="*/ 1828800 w 3410329"/>
              <a:gd name="connsiteY63" fmla="*/ 1671213 h 2019555"/>
              <a:gd name="connsiteX64" fmla="*/ 1654628 w 3410329"/>
              <a:gd name="connsiteY64" fmla="*/ 1569613 h 2019555"/>
              <a:gd name="connsiteX65" fmla="*/ 1582057 w 3410329"/>
              <a:gd name="connsiteY65" fmla="*/ 1598641 h 2019555"/>
              <a:gd name="connsiteX66" fmla="*/ 1524000 w 3410329"/>
              <a:gd name="connsiteY66" fmla="*/ 1613155 h 2019555"/>
              <a:gd name="connsiteX67" fmla="*/ 1465942 w 3410329"/>
              <a:gd name="connsiteY67" fmla="*/ 1642184 h 2019555"/>
              <a:gd name="connsiteX68" fmla="*/ 1378857 w 3410329"/>
              <a:gd name="connsiteY68" fmla="*/ 1729270 h 2019555"/>
              <a:gd name="connsiteX69" fmla="*/ 1364342 w 3410329"/>
              <a:gd name="connsiteY69" fmla="*/ 1787327 h 2019555"/>
              <a:gd name="connsiteX70" fmla="*/ 1291771 w 3410329"/>
              <a:gd name="connsiteY70" fmla="*/ 1888927 h 2019555"/>
              <a:gd name="connsiteX71" fmla="*/ 1219200 w 3410329"/>
              <a:gd name="connsiteY71" fmla="*/ 1961498 h 2019555"/>
              <a:gd name="connsiteX72" fmla="*/ 1146628 w 3410329"/>
              <a:gd name="connsiteY72" fmla="*/ 1976013 h 2019555"/>
              <a:gd name="connsiteX73" fmla="*/ 1103085 w 3410329"/>
              <a:gd name="connsiteY73" fmla="*/ 1990527 h 2019555"/>
              <a:gd name="connsiteX74" fmla="*/ 986971 w 3410329"/>
              <a:gd name="connsiteY74" fmla="*/ 2019555 h 2019555"/>
              <a:gd name="connsiteX75" fmla="*/ 740228 w 3410329"/>
              <a:gd name="connsiteY75" fmla="*/ 1990527 h 2019555"/>
              <a:gd name="connsiteX76" fmla="*/ 653142 w 3410329"/>
              <a:gd name="connsiteY76" fmla="*/ 1961498 h 2019555"/>
              <a:gd name="connsiteX77" fmla="*/ 595085 w 3410329"/>
              <a:gd name="connsiteY77" fmla="*/ 1917955 h 2019555"/>
              <a:gd name="connsiteX78" fmla="*/ 537028 w 3410329"/>
              <a:gd name="connsiteY78" fmla="*/ 1903441 h 2019555"/>
              <a:gd name="connsiteX79" fmla="*/ 493485 w 3410329"/>
              <a:gd name="connsiteY79" fmla="*/ 1888927 h 2019555"/>
              <a:gd name="connsiteX80" fmla="*/ 449942 w 3410329"/>
              <a:gd name="connsiteY80" fmla="*/ 1859898 h 2019555"/>
              <a:gd name="connsiteX81" fmla="*/ 420914 w 3410329"/>
              <a:gd name="connsiteY81" fmla="*/ 1801841 h 2019555"/>
              <a:gd name="connsiteX82" fmla="*/ 406400 w 3410329"/>
              <a:gd name="connsiteY82" fmla="*/ 1743784 h 2019555"/>
              <a:gd name="connsiteX83" fmla="*/ 362857 w 3410329"/>
              <a:gd name="connsiteY83" fmla="*/ 1729270 h 2019555"/>
              <a:gd name="connsiteX84" fmla="*/ 319314 w 3410329"/>
              <a:gd name="connsiteY84" fmla="*/ 1700241 h 2019555"/>
              <a:gd name="connsiteX85" fmla="*/ 290285 w 3410329"/>
              <a:gd name="connsiteY85" fmla="*/ 1656698 h 2019555"/>
              <a:gd name="connsiteX86" fmla="*/ 275771 w 3410329"/>
              <a:gd name="connsiteY86" fmla="*/ 1642184 h 201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410329" h="2019555">
                <a:moveTo>
                  <a:pt x="362857" y="1671213"/>
                </a:moveTo>
                <a:cubicBezTo>
                  <a:pt x="295124" y="1666375"/>
                  <a:pt x="226639" y="1667862"/>
                  <a:pt x="159657" y="1656698"/>
                </a:cubicBezTo>
                <a:cubicBezTo>
                  <a:pt x="138315" y="1653141"/>
                  <a:pt x="120386" y="1638405"/>
                  <a:pt x="101600" y="1627670"/>
                </a:cubicBezTo>
                <a:cubicBezTo>
                  <a:pt x="71889" y="1610692"/>
                  <a:pt x="24919" y="1573787"/>
                  <a:pt x="0" y="1555098"/>
                </a:cubicBezTo>
                <a:cubicBezTo>
                  <a:pt x="9676" y="1477689"/>
                  <a:pt x="4359" y="1396878"/>
                  <a:pt x="29028" y="1322870"/>
                </a:cubicBezTo>
                <a:cubicBezTo>
                  <a:pt x="35870" y="1302344"/>
                  <a:pt x="68227" y="1304449"/>
                  <a:pt x="87085" y="1293841"/>
                </a:cubicBezTo>
                <a:cubicBezTo>
                  <a:pt x="145666" y="1260889"/>
                  <a:pt x="196630" y="1210706"/>
                  <a:pt x="261257" y="1192241"/>
                </a:cubicBezTo>
                <a:cubicBezTo>
                  <a:pt x="295124" y="1182565"/>
                  <a:pt x="329878" y="1175580"/>
                  <a:pt x="362857" y="1163213"/>
                </a:cubicBezTo>
                <a:cubicBezTo>
                  <a:pt x="407473" y="1146482"/>
                  <a:pt x="448281" y="1120223"/>
                  <a:pt x="493485" y="1105155"/>
                </a:cubicBezTo>
                <a:cubicBezTo>
                  <a:pt x="535801" y="1091050"/>
                  <a:pt x="580571" y="1085803"/>
                  <a:pt x="624114" y="1076127"/>
                </a:cubicBezTo>
                <a:cubicBezTo>
                  <a:pt x="662819" y="1056775"/>
                  <a:pt x="701015" y="1036370"/>
                  <a:pt x="740228" y="1018070"/>
                </a:cubicBezTo>
                <a:cubicBezTo>
                  <a:pt x="773617" y="1002488"/>
                  <a:pt x="808872" y="991005"/>
                  <a:pt x="841828" y="974527"/>
                </a:cubicBezTo>
                <a:cubicBezTo>
                  <a:pt x="954371" y="918255"/>
                  <a:pt x="819470" y="967465"/>
                  <a:pt x="928914" y="930984"/>
                </a:cubicBezTo>
                <a:cubicBezTo>
                  <a:pt x="933752" y="911632"/>
                  <a:pt x="951530" y="891156"/>
                  <a:pt x="943428" y="872927"/>
                </a:cubicBezTo>
                <a:cubicBezTo>
                  <a:pt x="929534" y="841665"/>
                  <a:pt x="892520" y="826833"/>
                  <a:pt x="870857" y="800355"/>
                </a:cubicBezTo>
                <a:cubicBezTo>
                  <a:pt x="848765" y="773353"/>
                  <a:pt x="835505" y="739759"/>
                  <a:pt x="812800" y="713270"/>
                </a:cubicBezTo>
                <a:cubicBezTo>
                  <a:pt x="777177" y="671711"/>
                  <a:pt x="696685" y="597155"/>
                  <a:pt x="696685" y="597155"/>
                </a:cubicBezTo>
                <a:cubicBezTo>
                  <a:pt x="752190" y="430645"/>
                  <a:pt x="688138" y="579524"/>
                  <a:pt x="783771" y="452013"/>
                </a:cubicBezTo>
                <a:cubicBezTo>
                  <a:pt x="888531" y="312332"/>
                  <a:pt x="757247" y="462520"/>
                  <a:pt x="827314" y="350413"/>
                </a:cubicBezTo>
                <a:cubicBezTo>
                  <a:pt x="885566" y="257209"/>
                  <a:pt x="871832" y="302797"/>
                  <a:pt x="928914" y="234298"/>
                </a:cubicBezTo>
                <a:cubicBezTo>
                  <a:pt x="961169" y="195592"/>
                  <a:pt x="949877" y="181079"/>
                  <a:pt x="1001485" y="161727"/>
                </a:cubicBezTo>
                <a:cubicBezTo>
                  <a:pt x="1024584" y="153065"/>
                  <a:pt x="1049866" y="152051"/>
                  <a:pt x="1074057" y="147213"/>
                </a:cubicBezTo>
                <a:cubicBezTo>
                  <a:pt x="1141790" y="152051"/>
                  <a:pt x="1210275" y="150564"/>
                  <a:pt x="1277257" y="161727"/>
                </a:cubicBezTo>
                <a:cubicBezTo>
                  <a:pt x="1326569" y="169946"/>
                  <a:pt x="1336941" y="201820"/>
                  <a:pt x="1378857" y="219784"/>
                </a:cubicBezTo>
                <a:cubicBezTo>
                  <a:pt x="1397192" y="227642"/>
                  <a:pt x="1417562" y="229460"/>
                  <a:pt x="1436914" y="234298"/>
                </a:cubicBezTo>
                <a:cubicBezTo>
                  <a:pt x="1598552" y="315119"/>
                  <a:pt x="1394933" y="218555"/>
                  <a:pt x="1553028" y="277841"/>
                </a:cubicBezTo>
                <a:cubicBezTo>
                  <a:pt x="1573287" y="285438"/>
                  <a:pt x="1591198" y="298347"/>
                  <a:pt x="1611085" y="306870"/>
                </a:cubicBezTo>
                <a:cubicBezTo>
                  <a:pt x="1625147" y="312897"/>
                  <a:pt x="1640114" y="316546"/>
                  <a:pt x="1654628" y="321384"/>
                </a:cubicBezTo>
                <a:cubicBezTo>
                  <a:pt x="1790095" y="316546"/>
                  <a:pt x="1926837" y="326040"/>
                  <a:pt x="2061028" y="306870"/>
                </a:cubicBezTo>
                <a:cubicBezTo>
                  <a:pt x="2099642" y="301354"/>
                  <a:pt x="2127740" y="266257"/>
                  <a:pt x="2162628" y="248813"/>
                </a:cubicBezTo>
                <a:cubicBezTo>
                  <a:pt x="2195584" y="232335"/>
                  <a:pt x="2229529" y="217663"/>
                  <a:pt x="2264228" y="205270"/>
                </a:cubicBezTo>
                <a:cubicBezTo>
                  <a:pt x="2297398" y="193424"/>
                  <a:pt x="2332164" y="186599"/>
                  <a:pt x="2365828" y="176241"/>
                </a:cubicBezTo>
                <a:cubicBezTo>
                  <a:pt x="2473497" y="143112"/>
                  <a:pt x="2422148" y="153196"/>
                  <a:pt x="2510971" y="132698"/>
                </a:cubicBezTo>
                <a:cubicBezTo>
                  <a:pt x="2554434" y="122668"/>
                  <a:pt x="2598501" y="115163"/>
                  <a:pt x="2641600" y="103670"/>
                </a:cubicBezTo>
                <a:cubicBezTo>
                  <a:pt x="2678749" y="93764"/>
                  <a:pt x="2743892" y="65483"/>
                  <a:pt x="2786742" y="60127"/>
                </a:cubicBezTo>
                <a:cubicBezTo>
                  <a:pt x="2844551" y="52901"/>
                  <a:pt x="2902857" y="50451"/>
                  <a:pt x="2960914" y="45613"/>
                </a:cubicBezTo>
                <a:cubicBezTo>
                  <a:pt x="2965752" y="31099"/>
                  <a:pt x="2960914" y="6908"/>
                  <a:pt x="2975428" y="2070"/>
                </a:cubicBezTo>
                <a:cubicBezTo>
                  <a:pt x="2998832" y="-5731"/>
                  <a:pt x="3024067" y="10601"/>
                  <a:pt x="3048000" y="16584"/>
                </a:cubicBezTo>
                <a:cubicBezTo>
                  <a:pt x="3062842" y="20295"/>
                  <a:pt x="3076832" y="26895"/>
                  <a:pt x="3091542" y="31098"/>
                </a:cubicBezTo>
                <a:cubicBezTo>
                  <a:pt x="3110723" y="36578"/>
                  <a:pt x="3130922" y="38609"/>
                  <a:pt x="3149600" y="45613"/>
                </a:cubicBezTo>
                <a:cubicBezTo>
                  <a:pt x="3169859" y="53210"/>
                  <a:pt x="3187568" y="66605"/>
                  <a:pt x="3207657" y="74641"/>
                </a:cubicBezTo>
                <a:cubicBezTo>
                  <a:pt x="3236067" y="86005"/>
                  <a:pt x="3265714" y="93994"/>
                  <a:pt x="3294742" y="103670"/>
                </a:cubicBezTo>
                <a:lnTo>
                  <a:pt x="3338285" y="118184"/>
                </a:lnTo>
                <a:cubicBezTo>
                  <a:pt x="3465067" y="202706"/>
                  <a:pt x="3390781" y="135204"/>
                  <a:pt x="3367314" y="452013"/>
                </a:cubicBezTo>
                <a:cubicBezTo>
                  <a:pt x="3365140" y="481361"/>
                  <a:pt x="3360885" y="510802"/>
                  <a:pt x="3352800" y="539098"/>
                </a:cubicBezTo>
                <a:cubicBezTo>
                  <a:pt x="3341444" y="578844"/>
                  <a:pt x="3322329" y="615997"/>
                  <a:pt x="3309257" y="655213"/>
                </a:cubicBezTo>
                <a:cubicBezTo>
                  <a:pt x="3293284" y="703132"/>
                  <a:pt x="3286376" y="754263"/>
                  <a:pt x="3265714" y="800355"/>
                </a:cubicBezTo>
                <a:cubicBezTo>
                  <a:pt x="3223222" y="895145"/>
                  <a:pt x="3169820" y="984665"/>
                  <a:pt x="3120571" y="1076127"/>
                </a:cubicBezTo>
                <a:cubicBezTo>
                  <a:pt x="3102078" y="1110471"/>
                  <a:pt x="3084151" y="1145272"/>
                  <a:pt x="3062514" y="1177727"/>
                </a:cubicBezTo>
                <a:cubicBezTo>
                  <a:pt x="3043162" y="1206756"/>
                  <a:pt x="3026549" y="1237811"/>
                  <a:pt x="3004457" y="1264813"/>
                </a:cubicBezTo>
                <a:cubicBezTo>
                  <a:pt x="2982794" y="1291290"/>
                  <a:pt x="2953256" y="1310670"/>
                  <a:pt x="2931885" y="1337384"/>
                </a:cubicBezTo>
                <a:cubicBezTo>
                  <a:pt x="2914942" y="1358562"/>
                  <a:pt x="2872018" y="1438369"/>
                  <a:pt x="2859314" y="1468013"/>
                </a:cubicBezTo>
                <a:cubicBezTo>
                  <a:pt x="2838129" y="1517445"/>
                  <a:pt x="2842246" y="1538838"/>
                  <a:pt x="2830285" y="1598641"/>
                </a:cubicBezTo>
                <a:cubicBezTo>
                  <a:pt x="2826373" y="1618202"/>
                  <a:pt x="2820609" y="1637346"/>
                  <a:pt x="2815771" y="1656698"/>
                </a:cubicBezTo>
                <a:cubicBezTo>
                  <a:pt x="2820609" y="1671212"/>
                  <a:pt x="2820728" y="1688294"/>
                  <a:pt x="2830285" y="1700241"/>
                </a:cubicBezTo>
                <a:cubicBezTo>
                  <a:pt x="2841182" y="1713863"/>
                  <a:pt x="2858682" y="1720615"/>
                  <a:pt x="2873828" y="1729270"/>
                </a:cubicBezTo>
                <a:cubicBezTo>
                  <a:pt x="3002733" y="1802930"/>
                  <a:pt x="2869342" y="1716602"/>
                  <a:pt x="2975428" y="1787327"/>
                </a:cubicBezTo>
                <a:cubicBezTo>
                  <a:pt x="2837818" y="1833196"/>
                  <a:pt x="2987716" y="1787520"/>
                  <a:pt x="2656114" y="1816355"/>
                </a:cubicBezTo>
                <a:cubicBezTo>
                  <a:pt x="2636241" y="1818083"/>
                  <a:pt x="2617409" y="1826032"/>
                  <a:pt x="2598057" y="1830870"/>
                </a:cubicBezTo>
                <a:cubicBezTo>
                  <a:pt x="2416453" y="1822974"/>
                  <a:pt x="2297836" y="1825303"/>
                  <a:pt x="2133600" y="1801841"/>
                </a:cubicBezTo>
                <a:cubicBezTo>
                  <a:pt x="2109178" y="1798352"/>
                  <a:pt x="2085219" y="1792165"/>
                  <a:pt x="2061028" y="1787327"/>
                </a:cubicBezTo>
                <a:cubicBezTo>
                  <a:pt x="2041676" y="1777651"/>
                  <a:pt x="2022858" y="1766821"/>
                  <a:pt x="2002971" y="1758298"/>
                </a:cubicBezTo>
                <a:cubicBezTo>
                  <a:pt x="1988909" y="1752271"/>
                  <a:pt x="1972712" y="1751375"/>
                  <a:pt x="1959428" y="1743784"/>
                </a:cubicBezTo>
                <a:cubicBezTo>
                  <a:pt x="1798340" y="1651734"/>
                  <a:pt x="2012350" y="1744632"/>
                  <a:pt x="1828800" y="1671213"/>
                </a:cubicBezTo>
                <a:cubicBezTo>
                  <a:pt x="1720905" y="1563318"/>
                  <a:pt x="1782208" y="1590876"/>
                  <a:pt x="1654628" y="1569613"/>
                </a:cubicBezTo>
                <a:cubicBezTo>
                  <a:pt x="1630438" y="1579289"/>
                  <a:pt x="1606774" y="1590402"/>
                  <a:pt x="1582057" y="1598641"/>
                </a:cubicBezTo>
                <a:cubicBezTo>
                  <a:pt x="1563133" y="1604949"/>
                  <a:pt x="1542678" y="1606151"/>
                  <a:pt x="1524000" y="1613155"/>
                </a:cubicBezTo>
                <a:cubicBezTo>
                  <a:pt x="1503741" y="1620752"/>
                  <a:pt x="1485295" y="1632508"/>
                  <a:pt x="1465942" y="1642184"/>
                </a:cubicBezTo>
                <a:cubicBezTo>
                  <a:pt x="1436914" y="1671213"/>
                  <a:pt x="1388814" y="1689443"/>
                  <a:pt x="1378857" y="1729270"/>
                </a:cubicBezTo>
                <a:cubicBezTo>
                  <a:pt x="1374019" y="1748622"/>
                  <a:pt x="1372200" y="1768992"/>
                  <a:pt x="1364342" y="1787327"/>
                </a:cubicBezTo>
                <a:cubicBezTo>
                  <a:pt x="1357010" y="1804434"/>
                  <a:pt x="1297085" y="1881487"/>
                  <a:pt x="1291771" y="1888927"/>
                </a:cubicBezTo>
                <a:cubicBezTo>
                  <a:pt x="1265811" y="1925271"/>
                  <a:pt x="1264512" y="1944506"/>
                  <a:pt x="1219200" y="1961498"/>
                </a:cubicBezTo>
                <a:cubicBezTo>
                  <a:pt x="1196101" y="1970160"/>
                  <a:pt x="1170561" y="1970030"/>
                  <a:pt x="1146628" y="1976013"/>
                </a:cubicBezTo>
                <a:cubicBezTo>
                  <a:pt x="1131785" y="1979724"/>
                  <a:pt x="1117845" y="1986502"/>
                  <a:pt x="1103085" y="1990527"/>
                </a:cubicBezTo>
                <a:cubicBezTo>
                  <a:pt x="1064595" y="2001024"/>
                  <a:pt x="986971" y="2019555"/>
                  <a:pt x="986971" y="2019555"/>
                </a:cubicBezTo>
                <a:cubicBezTo>
                  <a:pt x="905837" y="2012794"/>
                  <a:pt x="820119" y="2012316"/>
                  <a:pt x="740228" y="1990527"/>
                </a:cubicBezTo>
                <a:cubicBezTo>
                  <a:pt x="710707" y="1982476"/>
                  <a:pt x="653142" y="1961498"/>
                  <a:pt x="653142" y="1961498"/>
                </a:cubicBezTo>
                <a:cubicBezTo>
                  <a:pt x="633790" y="1946984"/>
                  <a:pt x="616722" y="1928773"/>
                  <a:pt x="595085" y="1917955"/>
                </a:cubicBezTo>
                <a:cubicBezTo>
                  <a:pt x="577243" y="1909034"/>
                  <a:pt x="556208" y="1908921"/>
                  <a:pt x="537028" y="1903441"/>
                </a:cubicBezTo>
                <a:cubicBezTo>
                  <a:pt x="522317" y="1899238"/>
                  <a:pt x="507999" y="1893765"/>
                  <a:pt x="493485" y="1888927"/>
                </a:cubicBezTo>
                <a:cubicBezTo>
                  <a:pt x="478971" y="1879251"/>
                  <a:pt x="461109" y="1873299"/>
                  <a:pt x="449942" y="1859898"/>
                </a:cubicBezTo>
                <a:cubicBezTo>
                  <a:pt x="436091" y="1843276"/>
                  <a:pt x="428511" y="1822100"/>
                  <a:pt x="420914" y="1801841"/>
                </a:cubicBezTo>
                <a:cubicBezTo>
                  <a:pt x="413910" y="1783163"/>
                  <a:pt x="418861" y="1759361"/>
                  <a:pt x="406400" y="1743784"/>
                </a:cubicBezTo>
                <a:cubicBezTo>
                  <a:pt x="396843" y="1731837"/>
                  <a:pt x="377371" y="1734108"/>
                  <a:pt x="362857" y="1729270"/>
                </a:cubicBezTo>
                <a:cubicBezTo>
                  <a:pt x="348343" y="1719594"/>
                  <a:pt x="331649" y="1712576"/>
                  <a:pt x="319314" y="1700241"/>
                </a:cubicBezTo>
                <a:cubicBezTo>
                  <a:pt x="306979" y="1687906"/>
                  <a:pt x="300752" y="1670653"/>
                  <a:pt x="290285" y="1656698"/>
                </a:cubicBezTo>
                <a:cubicBezTo>
                  <a:pt x="286180" y="1651224"/>
                  <a:pt x="280609" y="1647022"/>
                  <a:pt x="275771" y="1642184"/>
                </a:cubicBezTo>
              </a:path>
            </a:pathLst>
          </a:cu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 結合子 7"/>
          <p:cNvSpPr/>
          <p:nvPr/>
        </p:nvSpPr>
        <p:spPr>
          <a:xfrm>
            <a:off x="899592" y="3429000"/>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 結合子 8"/>
          <p:cNvSpPr/>
          <p:nvPr/>
        </p:nvSpPr>
        <p:spPr>
          <a:xfrm>
            <a:off x="2771800" y="3581400"/>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 結合子 9"/>
          <p:cNvSpPr/>
          <p:nvPr/>
        </p:nvSpPr>
        <p:spPr>
          <a:xfrm>
            <a:off x="4788024" y="3733800"/>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 結合子 10"/>
          <p:cNvSpPr/>
          <p:nvPr/>
        </p:nvSpPr>
        <p:spPr>
          <a:xfrm>
            <a:off x="683568" y="3886200"/>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 結合子 11"/>
          <p:cNvSpPr/>
          <p:nvPr/>
        </p:nvSpPr>
        <p:spPr>
          <a:xfrm>
            <a:off x="3203848" y="4038600"/>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 結合子 12"/>
          <p:cNvSpPr/>
          <p:nvPr/>
        </p:nvSpPr>
        <p:spPr>
          <a:xfrm>
            <a:off x="1661592" y="4191000"/>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 結合子 13"/>
          <p:cNvSpPr/>
          <p:nvPr/>
        </p:nvSpPr>
        <p:spPr>
          <a:xfrm>
            <a:off x="2699792" y="4343400"/>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 結合子 14"/>
          <p:cNvSpPr/>
          <p:nvPr/>
        </p:nvSpPr>
        <p:spPr>
          <a:xfrm>
            <a:off x="1966392" y="5174024"/>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 結合子 15"/>
          <p:cNvSpPr/>
          <p:nvPr/>
        </p:nvSpPr>
        <p:spPr>
          <a:xfrm>
            <a:off x="3419872" y="4648200"/>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 結合子 16"/>
          <p:cNvSpPr/>
          <p:nvPr/>
        </p:nvSpPr>
        <p:spPr>
          <a:xfrm>
            <a:off x="2195736" y="5661248"/>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 結合子 17"/>
          <p:cNvSpPr/>
          <p:nvPr/>
        </p:nvSpPr>
        <p:spPr>
          <a:xfrm>
            <a:off x="3779912" y="4221088"/>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644008" y="5876216"/>
            <a:ext cx="3955891" cy="646331"/>
          </a:xfrm>
          <a:prstGeom prst="rect">
            <a:avLst/>
          </a:prstGeom>
          <a:noFill/>
        </p:spPr>
        <p:txBody>
          <a:bodyPr wrap="none" rtlCol="0">
            <a:spAutoFit/>
          </a:bodyPr>
          <a:lstStyle/>
          <a:p>
            <a:r>
              <a:rPr kumimoji="1" lang="en-US" altLang="ja-JP" sz="3600" dirty="0"/>
              <a:t>S=R*N</a:t>
            </a:r>
            <a:r>
              <a:rPr kumimoji="1" lang="en-US" altLang="ja-JP" sz="3600" baseline="-25000" dirty="0"/>
              <a:t>in</a:t>
            </a:r>
            <a:r>
              <a:rPr kumimoji="1" lang="en-US" altLang="ja-JP" sz="3600" dirty="0"/>
              <a:t>/(</a:t>
            </a:r>
            <a:r>
              <a:rPr kumimoji="1" lang="en-US" altLang="ja-JP" sz="3600" dirty="0" err="1"/>
              <a:t>N</a:t>
            </a:r>
            <a:r>
              <a:rPr kumimoji="1" lang="en-US" altLang="ja-JP" sz="3600" baseline="-25000" dirty="0" err="1"/>
              <a:t>in</a:t>
            </a:r>
            <a:r>
              <a:rPr kumimoji="1" lang="en-US" altLang="ja-JP" sz="3600" dirty="0" err="1"/>
              <a:t>+N</a:t>
            </a:r>
            <a:r>
              <a:rPr kumimoji="1" lang="en-US" altLang="ja-JP" sz="3600" baseline="-25000" dirty="0" err="1"/>
              <a:t>out</a:t>
            </a:r>
            <a:r>
              <a:rPr kumimoji="1" lang="en-US" altLang="ja-JP" sz="3600" dirty="0"/>
              <a:t>)</a:t>
            </a:r>
            <a:endParaRPr kumimoji="1" lang="ja-JP" altLang="en-US" sz="3600" dirty="0"/>
          </a:p>
        </p:txBody>
      </p:sp>
      <p:grpSp>
        <p:nvGrpSpPr>
          <p:cNvPr id="6" name="グループ化 5"/>
          <p:cNvGrpSpPr/>
          <p:nvPr/>
        </p:nvGrpSpPr>
        <p:grpSpPr>
          <a:xfrm>
            <a:off x="5724128" y="4102192"/>
            <a:ext cx="3262379" cy="1862973"/>
            <a:chOff x="5724128" y="4102192"/>
            <a:chExt cx="3262379" cy="1862973"/>
          </a:xfrm>
        </p:grpSpPr>
        <p:sp>
          <p:nvSpPr>
            <p:cNvPr id="5" name="テキスト ボックス 4"/>
            <p:cNvSpPr txBox="1"/>
            <p:nvPr/>
          </p:nvSpPr>
          <p:spPr>
            <a:xfrm>
              <a:off x="5724128" y="4102192"/>
              <a:ext cx="3108543"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400" dirty="0"/>
                <a:t>領域の面積＝</a:t>
              </a:r>
              <a:endParaRPr kumimoji="1" lang="en-US" altLang="ja-JP" sz="2400" dirty="0"/>
            </a:p>
            <a:p>
              <a:r>
                <a:rPr lang="ja-JP" altLang="en-US" sz="2400" dirty="0"/>
                <a:t>長方形の面積</a:t>
              </a:r>
              <a:r>
                <a:rPr lang="en-US" altLang="ja-JP" sz="2400" dirty="0"/>
                <a:t>×(6/11) </a:t>
              </a:r>
            </a:p>
            <a:p>
              <a:r>
                <a:rPr kumimoji="1" lang="ja-JP" altLang="en-US" sz="2400" dirty="0"/>
                <a:t>くらい？</a:t>
              </a:r>
            </a:p>
          </p:txBody>
        </p:sp>
        <p:pic>
          <p:nvPicPr>
            <p:cNvPr id="1027" name="Picture 3" descr="C:\Users\user\Dropbox\8_lecture\13講義\人工知能概論\tex\img\ホイールダック２号\ホイールダック2号\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0980">
              <a:off x="7954221" y="4932879"/>
              <a:ext cx="1032286" cy="10322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475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9.2.2 </a:t>
            </a:r>
            <a:r>
              <a:rPr lang="ja-JP" altLang="en-US" dirty="0"/>
              <a:t>モンテカルロ近似</a:t>
            </a:r>
            <a:endParaRPr kumimoji="1" lang="ja-JP" altLang="en-US" dirty="0"/>
          </a:p>
        </p:txBody>
      </p:sp>
      <p:sp>
        <p:nvSpPr>
          <p:cNvPr id="3" name="コンテンツ プレースホルダー 2"/>
          <p:cNvSpPr>
            <a:spLocks noGrp="1"/>
          </p:cNvSpPr>
          <p:nvPr>
            <p:ph idx="1"/>
          </p:nvPr>
        </p:nvSpPr>
        <p:spPr/>
        <p:txBody>
          <a:bodyPr/>
          <a:lstStyle/>
          <a:p>
            <a:r>
              <a:rPr lang="ja-JP" altLang="en-US" dirty="0"/>
              <a:t>モンテカルロ法が前提にしているのは，</a:t>
            </a:r>
            <a:r>
              <a:rPr lang="en-US" altLang="ja-JP" i="1" dirty="0"/>
              <a:t>N </a:t>
            </a:r>
            <a:r>
              <a:rPr lang="ja-JP" altLang="en-US" dirty="0"/>
              <a:t>点のサンプル集合が元々の確率分布のよい近似になっているという性質である．</a:t>
            </a:r>
            <a:endParaRPr lang="en-US" altLang="ja-JP" dirty="0"/>
          </a:p>
          <a:p>
            <a:endParaRPr kumimoji="1" lang="en-US" altLang="ja-JP" dirty="0"/>
          </a:p>
          <a:p>
            <a:endParaRPr lang="en-US" altLang="ja-JP" dirty="0"/>
          </a:p>
          <a:p>
            <a:r>
              <a:rPr lang="ja-JP" altLang="en-US" dirty="0"/>
              <a:t>として，</a:t>
            </a:r>
            <a:r>
              <a:rPr lang="en-US" altLang="ja-JP" dirty="0"/>
              <a:t>N </a:t>
            </a:r>
            <a:r>
              <a:rPr lang="ja-JP" altLang="en-US" dirty="0"/>
              <a:t>個のサンプル点によって確率分布を近似する．</a:t>
            </a:r>
            <a:r>
              <a:rPr lang="en-US" altLang="ja-JP" dirty="0"/>
              <a:t>δ</a:t>
            </a:r>
            <a:r>
              <a:rPr lang="ja-JP" altLang="en-US" dirty="0"/>
              <a:t>はクロネッカーのデルタである．</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3" y="2938463"/>
            <a:ext cx="30765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219" y="5301208"/>
            <a:ext cx="37052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08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dirty="0"/>
              <a:t>イカサマサイコロのモンテカルロ近似</a:t>
            </a:r>
            <a:endParaRPr kumimoji="1" lang="ja-JP" altLang="en-US" sz="4000" dirty="0"/>
          </a:p>
        </p:txBody>
      </p:sp>
      <p:sp>
        <p:nvSpPr>
          <p:cNvPr id="3" name="コンテンツ プレースホルダー 2"/>
          <p:cNvSpPr>
            <a:spLocks noGrp="1"/>
          </p:cNvSpPr>
          <p:nvPr>
            <p:ph idx="1"/>
          </p:nvPr>
        </p:nvSpPr>
        <p:spPr>
          <a:xfrm>
            <a:off x="591562" y="3755083"/>
            <a:ext cx="8229600" cy="2582384"/>
          </a:xfrm>
        </p:spPr>
        <p:txBody>
          <a:bodyPr/>
          <a:lstStyle/>
          <a:p>
            <a:r>
              <a:rPr kumimoji="1" lang="ja-JP" altLang="en-US" dirty="0"/>
              <a:t>例えば半分の確率で</a:t>
            </a:r>
            <a:r>
              <a:rPr kumimoji="1" lang="en-US" altLang="ja-JP" dirty="0"/>
              <a:t>6</a:t>
            </a:r>
            <a:r>
              <a:rPr kumimoji="1" lang="ja-JP" altLang="en-US" dirty="0"/>
              <a:t>がでるイカサマサイコロを</a:t>
            </a:r>
            <a:r>
              <a:rPr kumimoji="1" lang="en-US" altLang="ja-JP" dirty="0"/>
              <a:t>10</a:t>
            </a:r>
            <a:r>
              <a:rPr kumimoji="1" lang="ja-JP" altLang="en-US" dirty="0"/>
              <a:t>回振る．</a:t>
            </a:r>
            <a:endParaRPr kumimoji="1" lang="en-US" altLang="ja-JP" dirty="0"/>
          </a:p>
          <a:p>
            <a:r>
              <a:rPr lang="en-US" altLang="ja-JP" dirty="0"/>
              <a:t>x</a:t>
            </a:r>
            <a:r>
              <a:rPr lang="en-US" altLang="ja-JP" baseline="30000" dirty="0"/>
              <a:t>(</a:t>
            </a:r>
            <a:r>
              <a:rPr lang="en-US" altLang="ja-JP" baseline="30000" dirty="0" err="1"/>
              <a:t>i</a:t>
            </a:r>
            <a:r>
              <a:rPr lang="en-US" altLang="ja-JP" baseline="30000" dirty="0"/>
              <a:t>)</a:t>
            </a:r>
            <a:r>
              <a:rPr lang="en-US" altLang="ja-JP" dirty="0"/>
              <a:t>={6,6,3,2,3,4,6,6,6,1}</a:t>
            </a:r>
            <a:r>
              <a:rPr lang="ja-JP" altLang="en-US" dirty="0"/>
              <a:t>と出たとする．</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542925"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907704" y="2060848"/>
            <a:ext cx="3960440" cy="461665"/>
          </a:xfrm>
          <a:prstGeom prst="rect">
            <a:avLst/>
          </a:prstGeom>
          <a:noFill/>
        </p:spPr>
        <p:txBody>
          <a:bodyPr wrap="square" rtlCol="0">
            <a:spAutoFit/>
          </a:bodyPr>
          <a:lstStyle/>
          <a:p>
            <a:r>
              <a:rPr kumimoji="1" lang="ja-JP" altLang="en-US" sz="2400" dirty="0" err="1"/>
              <a:t>は近</a:t>
            </a:r>
            <a:r>
              <a:rPr kumimoji="1" lang="ja-JP" altLang="en-US" sz="2400" dirty="0"/>
              <a:t>似のマークです．</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2598440"/>
            <a:ext cx="3247057" cy="104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フローチャート: 処理 4"/>
          <p:cNvSpPr/>
          <p:nvPr/>
        </p:nvSpPr>
        <p:spPr>
          <a:xfrm>
            <a:off x="683568" y="5766355"/>
            <a:ext cx="2160240" cy="2880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処理 8"/>
          <p:cNvSpPr/>
          <p:nvPr/>
        </p:nvSpPr>
        <p:spPr>
          <a:xfrm>
            <a:off x="2843808" y="4888233"/>
            <a:ext cx="432048" cy="11745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83568" y="5982379"/>
            <a:ext cx="2678938" cy="830997"/>
          </a:xfrm>
          <a:prstGeom prst="rect">
            <a:avLst/>
          </a:prstGeom>
          <a:noFill/>
        </p:spPr>
        <p:txBody>
          <a:bodyPr wrap="none" rtlCol="0">
            <a:spAutoFit/>
          </a:bodyPr>
          <a:lstStyle/>
          <a:p>
            <a:r>
              <a:rPr kumimoji="1" lang="en-US" altLang="ja-JP" sz="4800" dirty="0"/>
              <a:t>1 2 3 4 5 6</a:t>
            </a:r>
            <a:endParaRPr kumimoji="1" lang="ja-JP" altLang="en-US" sz="4800" dirty="0"/>
          </a:p>
        </p:txBody>
      </p:sp>
      <p:sp>
        <p:nvSpPr>
          <p:cNvPr id="7" name="テキスト ボックス 6"/>
          <p:cNvSpPr txBox="1"/>
          <p:nvPr/>
        </p:nvSpPr>
        <p:spPr>
          <a:xfrm>
            <a:off x="1043608" y="5046275"/>
            <a:ext cx="922047" cy="584775"/>
          </a:xfrm>
          <a:prstGeom prst="rect">
            <a:avLst/>
          </a:prstGeom>
          <a:noFill/>
        </p:spPr>
        <p:txBody>
          <a:bodyPr wrap="none" rtlCol="0">
            <a:spAutoFit/>
          </a:bodyPr>
          <a:lstStyle/>
          <a:p>
            <a:r>
              <a:rPr kumimoji="1" lang="en-US" altLang="ja-JP" sz="3200" dirty="0"/>
              <a:t>P(x)</a:t>
            </a:r>
            <a:endParaRPr kumimoji="1" lang="ja-JP" altLang="en-US" sz="3200" dirty="0"/>
          </a:p>
        </p:txBody>
      </p:sp>
      <p:sp>
        <p:nvSpPr>
          <p:cNvPr id="14" name="テキスト ボックス 13"/>
          <p:cNvSpPr txBox="1"/>
          <p:nvPr/>
        </p:nvSpPr>
        <p:spPr>
          <a:xfrm>
            <a:off x="4932040" y="5982379"/>
            <a:ext cx="2678938" cy="830997"/>
          </a:xfrm>
          <a:prstGeom prst="rect">
            <a:avLst/>
          </a:prstGeom>
          <a:noFill/>
        </p:spPr>
        <p:txBody>
          <a:bodyPr wrap="none" rtlCol="0">
            <a:spAutoFit/>
          </a:bodyPr>
          <a:lstStyle/>
          <a:p>
            <a:r>
              <a:rPr kumimoji="1" lang="en-US" altLang="ja-JP" sz="4800" dirty="0"/>
              <a:t>1 2 3 4 5 6</a:t>
            </a:r>
            <a:endParaRPr kumimoji="1" lang="ja-JP" altLang="en-US" sz="4800"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924" y="5300771"/>
            <a:ext cx="542925" cy="6096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68" y="4639574"/>
            <a:ext cx="1941351" cy="991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7100026" y="5719457"/>
            <a:ext cx="432048" cy="21602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100026" y="5497559"/>
            <a:ext cx="432048" cy="21602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336540" y="5751559"/>
            <a:ext cx="432048"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764711" y="5744302"/>
            <a:ext cx="432048"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786482" y="5533845"/>
            <a:ext cx="432048"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218530" y="5766355"/>
            <a:ext cx="432048"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932040" y="5754616"/>
            <a:ext cx="432048"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100026" y="5323935"/>
            <a:ext cx="432048" cy="21602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100026" y="5104258"/>
            <a:ext cx="432048" cy="21602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100026" y="4888234"/>
            <a:ext cx="432048" cy="21602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467544" y="6054387"/>
            <a:ext cx="30243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706362" y="5970640"/>
            <a:ext cx="30243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20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a:t>
            </a:r>
            <a:r>
              <a:rPr lang="en-US" altLang="ja-JP" dirty="0"/>
              <a:t>9-1 </a:t>
            </a:r>
            <a:r>
              <a:rPr lang="ja-JP" altLang="en-US" dirty="0"/>
              <a:t>モンテカルロ法</a:t>
            </a:r>
            <a:endParaRPr kumimoji="1" lang="ja-JP" altLang="en-US" dirty="0"/>
          </a:p>
        </p:txBody>
      </p:sp>
      <p:sp>
        <p:nvSpPr>
          <p:cNvPr id="3" name="コンテンツ プレースホルダー 2"/>
          <p:cNvSpPr>
            <a:spLocks noGrp="1"/>
          </p:cNvSpPr>
          <p:nvPr>
            <p:ph idx="1"/>
          </p:nvPr>
        </p:nvSpPr>
        <p:spPr/>
        <p:txBody>
          <a:bodyPr/>
          <a:lstStyle/>
          <a:p>
            <a:r>
              <a:rPr lang="ja-JP" altLang="en-US" dirty="0"/>
              <a:t>あるテストについてクラスの平均点を調べようと</a:t>
            </a:r>
            <a:r>
              <a:rPr lang="en-US" altLang="ja-JP" dirty="0"/>
              <a:t>100 </a:t>
            </a:r>
            <a:r>
              <a:rPr lang="ja-JP" altLang="en-US" dirty="0"/>
              <a:t>人のクラスでランダムに</a:t>
            </a:r>
            <a:r>
              <a:rPr lang="en-US" altLang="ja-JP" dirty="0"/>
              <a:t>10 </a:t>
            </a:r>
            <a:r>
              <a:rPr lang="ja-JP" altLang="en-US" dirty="0"/>
              <a:t>人から聞き取り調査をした．すると，</a:t>
            </a:r>
            <a:r>
              <a:rPr lang="en-US" altLang="ja-JP" dirty="0"/>
              <a:t>10 </a:t>
            </a:r>
            <a:r>
              <a:rPr lang="ja-JP" altLang="en-US" dirty="0"/>
              <a:t>人の回答の平均値は</a:t>
            </a:r>
            <a:r>
              <a:rPr lang="en-US" altLang="ja-JP" dirty="0"/>
              <a:t>50 </a:t>
            </a:r>
            <a:r>
              <a:rPr lang="ja-JP" altLang="en-US" dirty="0"/>
              <a:t>点であった．モンテカルロ法に基づいてこのクラスの平均点を求めよ．</a:t>
            </a:r>
            <a:endParaRPr kumimoji="1" lang="ja-JP" altLang="en-US" dirty="0"/>
          </a:p>
        </p:txBody>
      </p:sp>
    </p:spTree>
    <p:extLst>
      <p:ext uri="{BB962C8B-B14F-4D97-AF65-F5344CB8AC3E}">
        <p14:creationId xmlns:p14="http://schemas.microsoft.com/office/powerpoint/2010/main" val="30820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9</a:t>
            </a:r>
            <a:r>
              <a:rPr kumimoji="1" lang="en-US" altLang="ja-JP" dirty="0"/>
              <a:t>.1 </a:t>
            </a:r>
            <a:r>
              <a:rPr kumimoji="1" lang="ja-JP" altLang="en-US" dirty="0"/>
              <a:t>ベイズフィルタの問題点</a:t>
            </a:r>
            <a:endParaRPr kumimoji="1" lang="en-US" altLang="ja-JP" dirty="0"/>
          </a:p>
          <a:p>
            <a:r>
              <a:rPr kumimoji="1" lang="en-US" altLang="ja-JP" dirty="0"/>
              <a:t>9.2 </a:t>
            </a:r>
            <a:r>
              <a:rPr kumimoji="1" lang="ja-JP" altLang="en-US" dirty="0"/>
              <a:t>モンテカルロ近似</a:t>
            </a:r>
            <a:endParaRPr kumimoji="1" lang="en-US" altLang="ja-JP" dirty="0"/>
          </a:p>
          <a:p>
            <a:r>
              <a:rPr lang="en-US" altLang="ja-JP" dirty="0"/>
              <a:t>9.3 </a:t>
            </a:r>
            <a:r>
              <a:rPr lang="ja-JP" altLang="en-US" dirty="0"/>
              <a:t>粒子フィルタ</a:t>
            </a:r>
            <a:endParaRPr lang="en-US" altLang="ja-JP" dirty="0"/>
          </a:p>
          <a:p>
            <a:r>
              <a:rPr lang="en-US" altLang="ja-JP" dirty="0"/>
              <a:t>9.4 </a:t>
            </a:r>
            <a:r>
              <a:rPr lang="ja-JP" altLang="en-US" dirty="0"/>
              <a:t>通路上のホイールダック２号の位置推定</a:t>
            </a:r>
            <a:br>
              <a:rPr lang="en-US" altLang="ja-JP" dirty="0"/>
            </a:br>
            <a:r>
              <a:rPr lang="ja-JP" altLang="en-US" dirty="0"/>
              <a:t>　　　（粒子フィルタ編）</a:t>
            </a:r>
            <a:endParaRPr lang="en-US" altLang="ja-JP" dirty="0"/>
          </a:p>
        </p:txBody>
      </p:sp>
      <p:sp>
        <p:nvSpPr>
          <p:cNvPr id="4" name="正方形/長方形 3"/>
          <p:cNvSpPr/>
          <p:nvPr/>
        </p:nvSpPr>
        <p:spPr>
          <a:xfrm>
            <a:off x="251520" y="2852936"/>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899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t>9.3 Sampling Importance Resampling</a:t>
            </a:r>
            <a:r>
              <a:rPr lang="ja-JP" altLang="en-US" b="1" dirty="0"/>
              <a:t> </a:t>
            </a:r>
            <a:r>
              <a:rPr lang="en-US" altLang="ja-JP" b="1" dirty="0"/>
              <a:t>(SIR)</a:t>
            </a:r>
            <a:endParaRPr kumimoji="1" lang="ja-JP" altLang="en-US" dirty="0"/>
          </a:p>
        </p:txBody>
      </p:sp>
      <p:sp>
        <p:nvSpPr>
          <p:cNvPr id="3" name="コンテンツ プレースホルダー 2"/>
          <p:cNvSpPr>
            <a:spLocks noGrp="1"/>
          </p:cNvSpPr>
          <p:nvPr>
            <p:ph idx="1"/>
          </p:nvPr>
        </p:nvSpPr>
        <p:spPr>
          <a:xfrm>
            <a:off x="457200" y="1935480"/>
            <a:ext cx="8229600" cy="2933680"/>
          </a:xfrm>
        </p:spPr>
        <p:txBody>
          <a:bodyPr>
            <a:normAutofit lnSpcReduction="10000"/>
          </a:bodyPr>
          <a:lstStyle/>
          <a:p>
            <a:r>
              <a:rPr lang="ja-JP" altLang="en-US" dirty="0"/>
              <a:t>モンテカルロ近似を位置推定のベイズフィルタアップデートに用いる上で，さらに加えられた近似手法が</a:t>
            </a:r>
            <a:r>
              <a:rPr lang="en-US" altLang="ja-JP" dirty="0"/>
              <a:t>Sampling Importance Resampling (SIR) </a:t>
            </a:r>
            <a:r>
              <a:rPr lang="ja-JP" altLang="en-US" dirty="0"/>
              <a:t>である．</a:t>
            </a:r>
            <a:endParaRPr lang="en-US" altLang="ja-JP" dirty="0"/>
          </a:p>
          <a:p>
            <a:r>
              <a:rPr lang="ja-JP" altLang="en-US" dirty="0"/>
              <a:t>非常に巧妙な手法であり，ベイズ更新自体にモンテカルロ近似を適用することによって，アルゴリズム上は常に，仮説となるサンプル点群を持てばいいことになり，非常に実装しやすいアルゴリズムとなる．</a:t>
            </a:r>
            <a:endParaRPr kumimoji="1" lang="ja-JP" altLang="en-US" dirty="0"/>
          </a:p>
        </p:txBody>
      </p:sp>
      <p:sp>
        <p:nvSpPr>
          <p:cNvPr id="5" name="正方形/長方形 4"/>
          <p:cNvSpPr/>
          <p:nvPr/>
        </p:nvSpPr>
        <p:spPr>
          <a:xfrm>
            <a:off x="567693" y="5013175"/>
            <a:ext cx="211307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altLang="ja-JP" sz="3200" b="1" dirty="0"/>
              <a:t>Sampling </a:t>
            </a:r>
            <a:endParaRPr lang="ja-JP" altLang="en-US" sz="3200" dirty="0"/>
          </a:p>
        </p:txBody>
      </p:sp>
      <p:sp>
        <p:nvSpPr>
          <p:cNvPr id="6" name="正方形/長方形 5"/>
          <p:cNvSpPr/>
          <p:nvPr/>
        </p:nvSpPr>
        <p:spPr>
          <a:xfrm>
            <a:off x="3131840" y="5016929"/>
            <a:ext cx="2547108"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altLang="ja-JP" sz="3200" b="1" dirty="0"/>
              <a:t>Importance </a:t>
            </a:r>
            <a:endParaRPr lang="ja-JP" altLang="en-US" sz="3200" dirty="0"/>
          </a:p>
        </p:txBody>
      </p:sp>
      <p:sp>
        <p:nvSpPr>
          <p:cNvPr id="7" name="正方形/長方形 6"/>
          <p:cNvSpPr/>
          <p:nvPr/>
        </p:nvSpPr>
        <p:spPr>
          <a:xfrm>
            <a:off x="6077299" y="5013176"/>
            <a:ext cx="258936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altLang="ja-JP" sz="3200" b="1" dirty="0"/>
              <a:t>Resampling</a:t>
            </a:r>
            <a:r>
              <a:rPr lang="ja-JP" altLang="en-US" sz="3200" b="1" dirty="0"/>
              <a:t> </a:t>
            </a:r>
            <a:endParaRPr lang="ja-JP" altLang="en-US" sz="3200" dirty="0"/>
          </a:p>
        </p:txBody>
      </p:sp>
      <p:sp>
        <p:nvSpPr>
          <p:cNvPr id="8" name="テキスト ボックス 7"/>
          <p:cNvSpPr txBox="1"/>
          <p:nvPr/>
        </p:nvSpPr>
        <p:spPr>
          <a:xfrm>
            <a:off x="467544" y="5867980"/>
            <a:ext cx="2315057" cy="461665"/>
          </a:xfrm>
          <a:prstGeom prst="rect">
            <a:avLst/>
          </a:prstGeom>
          <a:noFill/>
        </p:spPr>
        <p:txBody>
          <a:bodyPr wrap="none" rtlCol="0">
            <a:spAutoFit/>
          </a:bodyPr>
          <a:lstStyle/>
          <a:p>
            <a:r>
              <a:rPr kumimoji="1" lang="ja-JP" altLang="en-US" sz="2400" dirty="0"/>
              <a:t>サンプリングする</a:t>
            </a:r>
          </a:p>
        </p:txBody>
      </p:sp>
      <p:sp>
        <p:nvSpPr>
          <p:cNvPr id="9" name="テキスト ボックス 8"/>
          <p:cNvSpPr txBox="1"/>
          <p:nvPr/>
        </p:nvSpPr>
        <p:spPr>
          <a:xfrm>
            <a:off x="3435416" y="5867980"/>
            <a:ext cx="1939955" cy="461665"/>
          </a:xfrm>
          <a:prstGeom prst="rect">
            <a:avLst/>
          </a:prstGeom>
          <a:noFill/>
        </p:spPr>
        <p:txBody>
          <a:bodyPr wrap="none" rtlCol="0">
            <a:spAutoFit/>
          </a:bodyPr>
          <a:lstStyle/>
          <a:p>
            <a:r>
              <a:rPr kumimoji="1" lang="ja-JP" altLang="en-US" sz="2400" dirty="0"/>
              <a:t>重み付けする</a:t>
            </a:r>
          </a:p>
        </p:txBody>
      </p:sp>
      <p:sp>
        <p:nvSpPr>
          <p:cNvPr id="10" name="テキスト ボックス 9"/>
          <p:cNvSpPr txBox="1"/>
          <p:nvPr/>
        </p:nvSpPr>
        <p:spPr>
          <a:xfrm>
            <a:off x="6156176" y="5733256"/>
            <a:ext cx="2315057" cy="830997"/>
          </a:xfrm>
          <a:prstGeom prst="rect">
            <a:avLst/>
          </a:prstGeom>
          <a:noFill/>
        </p:spPr>
        <p:txBody>
          <a:bodyPr wrap="none" rtlCol="0">
            <a:spAutoFit/>
          </a:bodyPr>
          <a:lstStyle/>
          <a:p>
            <a:pPr algn="ctr"/>
            <a:r>
              <a:rPr kumimoji="1" lang="ja-JP" altLang="en-US" sz="2400" dirty="0"/>
              <a:t>もう一回</a:t>
            </a:r>
            <a:endParaRPr kumimoji="1" lang="en-US" altLang="ja-JP" sz="2400" dirty="0"/>
          </a:p>
          <a:p>
            <a:pPr algn="ctr"/>
            <a:r>
              <a:rPr kumimoji="1" lang="ja-JP" altLang="en-US" sz="2400" dirty="0"/>
              <a:t>サンプリングする</a:t>
            </a:r>
          </a:p>
        </p:txBody>
      </p:sp>
    </p:spTree>
    <p:extLst>
      <p:ext uri="{BB962C8B-B14F-4D97-AF65-F5344CB8AC3E}">
        <p14:creationId xmlns:p14="http://schemas.microsoft.com/office/powerpoint/2010/main" val="390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2420888"/>
            <a:ext cx="75342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a:t>SIR</a:t>
            </a:r>
            <a:r>
              <a:rPr kumimoji="1" lang="ja-JP" altLang="en-US" dirty="0"/>
              <a:t>の導出</a:t>
            </a:r>
            <a:r>
              <a:rPr kumimoji="1" lang="en-US" altLang="ja-JP" dirty="0"/>
              <a:t>(1)</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第８章のベイズフィルタ</a:t>
            </a:r>
            <a:endParaRPr kumimoji="1" lang="en-US" altLang="ja-JP" dirty="0"/>
          </a:p>
          <a:p>
            <a:endParaRPr lang="en-US" altLang="ja-JP" dirty="0"/>
          </a:p>
          <a:p>
            <a:endParaRPr lang="en-US" altLang="ja-JP" dirty="0"/>
          </a:p>
          <a:p>
            <a:r>
              <a:rPr lang="ja-JP" altLang="en-US" dirty="0"/>
              <a:t>事後分布のモンテカルロ近似</a:t>
            </a:r>
            <a:endParaRPr lang="en-US" altLang="ja-JP" dirty="0"/>
          </a:p>
          <a:p>
            <a:endParaRPr lang="en-US" altLang="ja-JP" dirty="0"/>
          </a:p>
          <a:p>
            <a:endParaRPr lang="en-US" altLang="ja-JP" dirty="0"/>
          </a:p>
          <a:p>
            <a:r>
              <a:rPr lang="ja-JP" altLang="en-US" dirty="0"/>
              <a:t>右辺の</a:t>
            </a:r>
            <a:r>
              <a:rPr lang="en-US" altLang="ja-JP" dirty="0"/>
              <a:t>F</a:t>
            </a:r>
            <a:r>
              <a:rPr lang="ja-JP" altLang="en-US" dirty="0" err="1"/>
              <a:t>への</a:t>
            </a:r>
            <a:r>
              <a:rPr lang="ja-JP" altLang="en-US" dirty="0"/>
              <a:t>適用</a:t>
            </a:r>
            <a:endParaRPr lang="en-US" altLang="ja-JP" dirty="0"/>
          </a:p>
          <a:p>
            <a:endParaRPr kumimoji="1" lang="ja-JP" alt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838575"/>
            <a:ext cx="31242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632" y="5301208"/>
            <a:ext cx="64579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四角形吹き出し 3"/>
          <p:cNvSpPr/>
          <p:nvPr/>
        </p:nvSpPr>
        <p:spPr>
          <a:xfrm>
            <a:off x="4237906" y="1340768"/>
            <a:ext cx="3214414" cy="864096"/>
          </a:xfrm>
          <a:prstGeom prst="wedgeRectCallout">
            <a:avLst>
              <a:gd name="adj1" fmla="val -31218"/>
              <a:gd name="adj2" fmla="val 6753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第８章の導出を必ず復習！</a:t>
            </a:r>
          </a:p>
        </p:txBody>
      </p:sp>
      <p:sp>
        <p:nvSpPr>
          <p:cNvPr id="5" name="フローチャート: 処理 4"/>
          <p:cNvSpPr/>
          <p:nvPr/>
        </p:nvSpPr>
        <p:spPr>
          <a:xfrm>
            <a:off x="2843808" y="6234658"/>
            <a:ext cx="5904656" cy="506710"/>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これじゃあ，ベイズフィルタの売りの漸化式にはならない！</a:t>
            </a:r>
          </a:p>
        </p:txBody>
      </p:sp>
      <p:sp>
        <p:nvSpPr>
          <p:cNvPr id="6" name="角丸四角形吹き出し 5"/>
          <p:cNvSpPr/>
          <p:nvPr/>
        </p:nvSpPr>
        <p:spPr>
          <a:xfrm>
            <a:off x="5652120" y="4267200"/>
            <a:ext cx="3312368" cy="1034008"/>
          </a:xfrm>
          <a:prstGeom prst="wedgeRoundRectCallout">
            <a:avLst>
              <a:gd name="adj1" fmla="val -29977"/>
              <a:gd name="adj2" fmla="val 6671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モンテカルロ近似のもとになる</a:t>
            </a:r>
            <a:endParaRPr kumimoji="1" lang="en-US" altLang="ja-JP" dirty="0"/>
          </a:p>
          <a:p>
            <a:pPr algn="ctr"/>
            <a:r>
              <a:rPr lang="ja-JP" altLang="en-US" dirty="0"/>
              <a:t>一個一個のサンプルのことを</a:t>
            </a:r>
            <a:endParaRPr lang="en-US" altLang="ja-JP" dirty="0"/>
          </a:p>
          <a:p>
            <a:pPr algn="ctr"/>
            <a:r>
              <a:rPr kumimoji="1" lang="ja-JP" altLang="en-US" dirty="0"/>
              <a:t>粒子と呼ぶ．</a:t>
            </a:r>
          </a:p>
        </p:txBody>
      </p:sp>
    </p:spTree>
    <p:extLst>
      <p:ext uri="{BB962C8B-B14F-4D97-AF65-F5344CB8AC3E}">
        <p14:creationId xmlns:p14="http://schemas.microsoft.com/office/powerpoint/2010/main" val="289841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0032"/>
            <a:ext cx="8229600" cy="1143000"/>
          </a:xfrm>
          <a:solidFill>
            <a:schemeClr val="bg1">
              <a:alpha val="54000"/>
            </a:schemeClr>
          </a:solidFill>
        </p:spPr>
        <p:txBody>
          <a:bodyPr>
            <a:normAutofit/>
          </a:bodyPr>
          <a:lstStyle/>
          <a:p>
            <a:r>
              <a:rPr kumimoji="1" lang="en-US" altLang="ja-JP" dirty="0"/>
              <a:t>STORY </a:t>
            </a:r>
            <a:r>
              <a:rPr lang="ja-JP" altLang="en-US" sz="5400" dirty="0"/>
              <a:t>位置推定（</a:t>
            </a:r>
            <a:r>
              <a:rPr lang="en-US" altLang="ja-JP" sz="5400" dirty="0"/>
              <a:t>2</a:t>
            </a:r>
            <a:r>
              <a:rPr lang="ja-JP" altLang="en-US" sz="5400" dirty="0"/>
              <a:t>）</a:t>
            </a:r>
            <a:endParaRPr kumimoji="1" lang="ja-JP" altLang="en-US" dirty="0"/>
          </a:p>
        </p:txBody>
      </p:sp>
      <p:sp>
        <p:nvSpPr>
          <p:cNvPr id="3" name="コンテンツ プレースホルダー 2"/>
          <p:cNvSpPr>
            <a:spLocks noGrp="1"/>
          </p:cNvSpPr>
          <p:nvPr>
            <p:ph idx="1"/>
          </p:nvPr>
        </p:nvSpPr>
        <p:spPr>
          <a:xfrm>
            <a:off x="457200" y="1431424"/>
            <a:ext cx="8229600" cy="2717656"/>
          </a:xfrm>
        </p:spPr>
        <p:txBody>
          <a:bodyPr>
            <a:normAutofit fontScale="85000" lnSpcReduction="20000"/>
          </a:bodyPr>
          <a:lstStyle/>
          <a:p>
            <a:r>
              <a:rPr lang="ja-JP" altLang="en-US" dirty="0"/>
              <a:t>ベイズフィルタを実装されたホイールダック２号は思った．「何だか，これ，面倒くさくないだろうか」．ベイズフィルタでは常に「自分があらゆる状態にいる確率」を考えなければならない．ところが，迷路は広いが，自分がいる場所は一箇所だし，自分がいる可能性のある場所も正直なところ限られている．ほとんどの場所で自分の存在確率はほぼ</a:t>
            </a:r>
            <a:r>
              <a:rPr lang="en-US" altLang="ja-JP" dirty="0"/>
              <a:t>0</a:t>
            </a:r>
            <a:r>
              <a:rPr lang="ja-JP" altLang="en-US" dirty="0"/>
              <a:t>だ．</a:t>
            </a:r>
          </a:p>
          <a:p>
            <a:r>
              <a:rPr lang="ja-JP" altLang="en-US" dirty="0"/>
              <a:t>こんな，ムダな情報を持っているより，むしろ，「僕はここにいるかもしれない」という仮説をいくつか持っておいた方がいいのではないだろうか．</a:t>
            </a:r>
          </a:p>
        </p:txBody>
      </p:sp>
      <p:pic>
        <p:nvPicPr>
          <p:cNvPr id="1026" name="Picture 2" descr="C:\Users\user\Dropbox\谷口先生へ\HP用ダック画像\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81148"/>
            <a:ext cx="6192688" cy="280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3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SIR</a:t>
            </a:r>
            <a:r>
              <a:rPr lang="ja-JP" altLang="en-US" dirty="0"/>
              <a:t>の導出</a:t>
            </a:r>
            <a:r>
              <a:rPr lang="en-US" altLang="ja-JP" dirty="0"/>
              <a:t>(2)</a:t>
            </a:r>
            <a:br>
              <a:rPr lang="en-US" altLang="ja-JP" dirty="0"/>
            </a:br>
            <a:r>
              <a:rPr kumimoji="1" lang="ja-JP" altLang="en-US" dirty="0"/>
              <a:t>粒子</a:t>
            </a:r>
            <a:r>
              <a:rPr kumimoji="1" lang="en-US" altLang="ja-JP" dirty="0" err="1"/>
              <a:t>i</a:t>
            </a:r>
            <a:r>
              <a:rPr kumimoji="1" lang="ja-JP" altLang="en-US" dirty="0"/>
              <a:t>ごとに式を分解してみる．</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64579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414170"/>
            <a:ext cx="3360373" cy="79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092" y="4437112"/>
            <a:ext cx="4824535" cy="796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5805264"/>
            <a:ext cx="5710187" cy="799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flipV="1">
            <a:off x="2843808" y="4077072"/>
            <a:ext cx="432048" cy="4320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3768527" y="5233394"/>
            <a:ext cx="2387649" cy="57187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9" name="フリーフォーム 8"/>
          <p:cNvSpPr/>
          <p:nvPr/>
        </p:nvSpPr>
        <p:spPr>
          <a:xfrm>
            <a:off x="1393371" y="2177143"/>
            <a:ext cx="4034972" cy="841828"/>
          </a:xfrm>
          <a:custGeom>
            <a:avLst/>
            <a:gdLst>
              <a:gd name="connsiteX0" fmla="*/ 3773715 w 4034972"/>
              <a:gd name="connsiteY0" fmla="*/ 769257 h 841828"/>
              <a:gd name="connsiteX1" fmla="*/ 3715658 w 4034972"/>
              <a:gd name="connsiteY1" fmla="*/ 696686 h 841828"/>
              <a:gd name="connsiteX2" fmla="*/ 3686629 w 4034972"/>
              <a:gd name="connsiteY2" fmla="*/ 595086 h 841828"/>
              <a:gd name="connsiteX3" fmla="*/ 3672115 w 4034972"/>
              <a:gd name="connsiteY3" fmla="*/ 478971 h 841828"/>
              <a:gd name="connsiteX4" fmla="*/ 3657600 w 4034972"/>
              <a:gd name="connsiteY4" fmla="*/ 406400 h 841828"/>
              <a:gd name="connsiteX5" fmla="*/ 3672115 w 4034972"/>
              <a:gd name="connsiteY5" fmla="*/ 159657 h 841828"/>
              <a:gd name="connsiteX6" fmla="*/ 3701143 w 4034972"/>
              <a:gd name="connsiteY6" fmla="*/ 43543 h 841828"/>
              <a:gd name="connsiteX7" fmla="*/ 3788229 w 4034972"/>
              <a:gd name="connsiteY7" fmla="*/ 0 h 841828"/>
              <a:gd name="connsiteX8" fmla="*/ 3889829 w 4034972"/>
              <a:gd name="connsiteY8" fmla="*/ 14514 h 841828"/>
              <a:gd name="connsiteX9" fmla="*/ 3976915 w 4034972"/>
              <a:gd name="connsiteY9" fmla="*/ 188686 h 841828"/>
              <a:gd name="connsiteX10" fmla="*/ 4005943 w 4034972"/>
              <a:gd name="connsiteY10" fmla="*/ 275771 h 841828"/>
              <a:gd name="connsiteX11" fmla="*/ 4020458 w 4034972"/>
              <a:gd name="connsiteY11" fmla="*/ 319314 h 841828"/>
              <a:gd name="connsiteX12" fmla="*/ 4034972 w 4034972"/>
              <a:gd name="connsiteY12" fmla="*/ 449943 h 841828"/>
              <a:gd name="connsiteX13" fmla="*/ 4020458 w 4034972"/>
              <a:gd name="connsiteY13" fmla="*/ 653143 h 841828"/>
              <a:gd name="connsiteX14" fmla="*/ 3947886 w 4034972"/>
              <a:gd name="connsiteY14" fmla="*/ 754743 h 841828"/>
              <a:gd name="connsiteX15" fmla="*/ 3483429 w 4034972"/>
              <a:gd name="connsiteY15" fmla="*/ 769257 h 841828"/>
              <a:gd name="connsiteX16" fmla="*/ 3381829 w 4034972"/>
              <a:gd name="connsiteY16" fmla="*/ 783771 h 841828"/>
              <a:gd name="connsiteX17" fmla="*/ 3236686 w 4034972"/>
              <a:gd name="connsiteY17" fmla="*/ 798286 h 841828"/>
              <a:gd name="connsiteX18" fmla="*/ 3178629 w 4034972"/>
              <a:gd name="connsiteY18" fmla="*/ 812800 h 841828"/>
              <a:gd name="connsiteX19" fmla="*/ 3018972 w 4034972"/>
              <a:gd name="connsiteY19" fmla="*/ 841828 h 841828"/>
              <a:gd name="connsiteX20" fmla="*/ 537029 w 4034972"/>
              <a:gd name="connsiteY20" fmla="*/ 827314 h 841828"/>
              <a:gd name="connsiteX21" fmla="*/ 319315 w 4034972"/>
              <a:gd name="connsiteY21" fmla="*/ 783771 h 841828"/>
              <a:gd name="connsiteX22" fmla="*/ 275772 w 4034972"/>
              <a:gd name="connsiteY22" fmla="*/ 769257 h 841828"/>
              <a:gd name="connsiteX23" fmla="*/ 232229 w 4034972"/>
              <a:gd name="connsiteY23" fmla="*/ 754743 h 841828"/>
              <a:gd name="connsiteX24" fmla="*/ 174172 w 4034972"/>
              <a:gd name="connsiteY24" fmla="*/ 667657 h 841828"/>
              <a:gd name="connsiteX25" fmla="*/ 145143 w 4034972"/>
              <a:gd name="connsiteY25" fmla="*/ 624114 h 841828"/>
              <a:gd name="connsiteX26" fmla="*/ 159658 w 4034972"/>
              <a:gd name="connsiteY26" fmla="*/ 493486 h 841828"/>
              <a:gd name="connsiteX27" fmla="*/ 145143 w 4034972"/>
              <a:gd name="connsiteY27" fmla="*/ 449943 h 841828"/>
              <a:gd name="connsiteX28" fmla="*/ 101600 w 4034972"/>
              <a:gd name="connsiteY28" fmla="*/ 464457 h 841828"/>
              <a:gd name="connsiteX29" fmla="*/ 72572 w 4034972"/>
              <a:gd name="connsiteY29" fmla="*/ 508000 h 841828"/>
              <a:gd name="connsiteX30" fmla="*/ 0 w 4034972"/>
              <a:gd name="connsiteY30" fmla="*/ 580571 h 841828"/>
              <a:gd name="connsiteX31" fmla="*/ 290286 w 4034972"/>
              <a:gd name="connsiteY31" fmla="*/ 609600 h 841828"/>
              <a:gd name="connsiteX32" fmla="*/ 362858 w 4034972"/>
              <a:gd name="connsiteY32" fmla="*/ 624114 h 841828"/>
              <a:gd name="connsiteX33" fmla="*/ 290286 w 4034972"/>
              <a:gd name="connsiteY33" fmla="*/ 537028 h 841828"/>
              <a:gd name="connsiteX34" fmla="*/ 232229 w 4034972"/>
              <a:gd name="connsiteY34" fmla="*/ 449943 h 841828"/>
              <a:gd name="connsiteX35" fmla="*/ 145143 w 4034972"/>
              <a:gd name="connsiteY35" fmla="*/ 406400 h 841828"/>
              <a:gd name="connsiteX36" fmla="*/ 101600 w 4034972"/>
              <a:gd name="connsiteY36" fmla="*/ 493486 h 841828"/>
              <a:gd name="connsiteX37" fmla="*/ 58058 w 4034972"/>
              <a:gd name="connsiteY37" fmla="*/ 522514 h 841828"/>
              <a:gd name="connsiteX38" fmla="*/ 246743 w 4034972"/>
              <a:gd name="connsiteY38" fmla="*/ 537028 h 8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34972" h="841828">
                <a:moveTo>
                  <a:pt x="3773715" y="769257"/>
                </a:moveTo>
                <a:cubicBezTo>
                  <a:pt x="3754363" y="745067"/>
                  <a:pt x="3732077" y="722956"/>
                  <a:pt x="3715658" y="696686"/>
                </a:cubicBezTo>
                <a:cubicBezTo>
                  <a:pt x="3706980" y="682802"/>
                  <a:pt x="3689018" y="604642"/>
                  <a:pt x="3686629" y="595086"/>
                </a:cubicBezTo>
                <a:cubicBezTo>
                  <a:pt x="3681791" y="556381"/>
                  <a:pt x="3678046" y="517524"/>
                  <a:pt x="3672115" y="478971"/>
                </a:cubicBezTo>
                <a:cubicBezTo>
                  <a:pt x="3668364" y="454588"/>
                  <a:pt x="3657600" y="431069"/>
                  <a:pt x="3657600" y="406400"/>
                </a:cubicBezTo>
                <a:cubicBezTo>
                  <a:pt x="3657600" y="324010"/>
                  <a:pt x="3664656" y="241708"/>
                  <a:pt x="3672115" y="159657"/>
                </a:cubicBezTo>
                <a:cubicBezTo>
                  <a:pt x="3672393" y="156599"/>
                  <a:pt x="3689518" y="58075"/>
                  <a:pt x="3701143" y="43543"/>
                </a:cubicBezTo>
                <a:cubicBezTo>
                  <a:pt x="3721606" y="17964"/>
                  <a:pt x="3759544" y="9561"/>
                  <a:pt x="3788229" y="0"/>
                </a:cubicBezTo>
                <a:cubicBezTo>
                  <a:pt x="3822096" y="4838"/>
                  <a:pt x="3860967" y="-3853"/>
                  <a:pt x="3889829" y="14514"/>
                </a:cubicBezTo>
                <a:cubicBezTo>
                  <a:pt x="3937444" y="44814"/>
                  <a:pt x="3960898" y="140637"/>
                  <a:pt x="3976915" y="188686"/>
                </a:cubicBezTo>
                <a:lnTo>
                  <a:pt x="4005943" y="275771"/>
                </a:lnTo>
                <a:lnTo>
                  <a:pt x="4020458" y="319314"/>
                </a:lnTo>
                <a:cubicBezTo>
                  <a:pt x="4025296" y="362857"/>
                  <a:pt x="4034972" y="406132"/>
                  <a:pt x="4034972" y="449943"/>
                </a:cubicBezTo>
                <a:cubicBezTo>
                  <a:pt x="4034972" y="517849"/>
                  <a:pt x="4030531" y="585988"/>
                  <a:pt x="4020458" y="653143"/>
                </a:cubicBezTo>
                <a:cubicBezTo>
                  <a:pt x="4011444" y="713234"/>
                  <a:pt x="4008030" y="751306"/>
                  <a:pt x="3947886" y="754743"/>
                </a:cubicBezTo>
                <a:cubicBezTo>
                  <a:pt x="3793244" y="763580"/>
                  <a:pt x="3638248" y="764419"/>
                  <a:pt x="3483429" y="769257"/>
                </a:cubicBezTo>
                <a:cubicBezTo>
                  <a:pt x="3449562" y="774095"/>
                  <a:pt x="3415805" y="779774"/>
                  <a:pt x="3381829" y="783771"/>
                </a:cubicBezTo>
                <a:cubicBezTo>
                  <a:pt x="3333540" y="789452"/>
                  <a:pt x="3284820" y="791410"/>
                  <a:pt x="3236686" y="798286"/>
                </a:cubicBezTo>
                <a:cubicBezTo>
                  <a:pt x="3216939" y="801107"/>
                  <a:pt x="3198255" y="809232"/>
                  <a:pt x="3178629" y="812800"/>
                </a:cubicBezTo>
                <a:cubicBezTo>
                  <a:pt x="2987940" y="847470"/>
                  <a:pt x="3150650" y="808909"/>
                  <a:pt x="3018972" y="841828"/>
                </a:cubicBezTo>
                <a:lnTo>
                  <a:pt x="537029" y="827314"/>
                </a:lnTo>
                <a:cubicBezTo>
                  <a:pt x="425962" y="826080"/>
                  <a:pt x="413060" y="815020"/>
                  <a:pt x="319315" y="783771"/>
                </a:cubicBezTo>
                <a:lnTo>
                  <a:pt x="275772" y="769257"/>
                </a:lnTo>
                <a:lnTo>
                  <a:pt x="232229" y="754743"/>
                </a:lnTo>
                <a:lnTo>
                  <a:pt x="174172" y="667657"/>
                </a:lnTo>
                <a:lnTo>
                  <a:pt x="145143" y="624114"/>
                </a:lnTo>
                <a:cubicBezTo>
                  <a:pt x="149981" y="580571"/>
                  <a:pt x="159658" y="537297"/>
                  <a:pt x="159658" y="493486"/>
                </a:cubicBezTo>
                <a:cubicBezTo>
                  <a:pt x="159658" y="478186"/>
                  <a:pt x="158827" y="456785"/>
                  <a:pt x="145143" y="449943"/>
                </a:cubicBezTo>
                <a:cubicBezTo>
                  <a:pt x="131459" y="443101"/>
                  <a:pt x="116114" y="459619"/>
                  <a:pt x="101600" y="464457"/>
                </a:cubicBezTo>
                <a:cubicBezTo>
                  <a:pt x="91924" y="478971"/>
                  <a:pt x="84907" y="495665"/>
                  <a:pt x="72572" y="508000"/>
                </a:cubicBezTo>
                <a:cubicBezTo>
                  <a:pt x="-24194" y="604766"/>
                  <a:pt x="77414" y="464452"/>
                  <a:pt x="0" y="580571"/>
                </a:cubicBezTo>
                <a:cubicBezTo>
                  <a:pt x="147019" y="617327"/>
                  <a:pt x="-15183" y="580508"/>
                  <a:pt x="290286" y="609600"/>
                </a:cubicBezTo>
                <a:cubicBezTo>
                  <a:pt x="314845" y="611939"/>
                  <a:pt x="338667" y="619276"/>
                  <a:pt x="362858" y="624114"/>
                </a:cubicBezTo>
                <a:cubicBezTo>
                  <a:pt x="259124" y="468515"/>
                  <a:pt x="420670" y="704664"/>
                  <a:pt x="290286" y="537028"/>
                </a:cubicBezTo>
                <a:cubicBezTo>
                  <a:pt x="268867" y="509489"/>
                  <a:pt x="265326" y="460976"/>
                  <a:pt x="232229" y="449943"/>
                </a:cubicBezTo>
                <a:cubicBezTo>
                  <a:pt x="172137" y="429912"/>
                  <a:pt x="201416" y="443915"/>
                  <a:pt x="145143" y="406400"/>
                </a:cubicBezTo>
                <a:cubicBezTo>
                  <a:pt x="133338" y="441816"/>
                  <a:pt x="129737" y="465349"/>
                  <a:pt x="101600" y="493486"/>
                </a:cubicBezTo>
                <a:cubicBezTo>
                  <a:pt x="89265" y="505821"/>
                  <a:pt x="72572" y="512838"/>
                  <a:pt x="58058" y="522514"/>
                </a:cubicBezTo>
                <a:cubicBezTo>
                  <a:pt x="147498" y="552327"/>
                  <a:pt x="86301" y="537028"/>
                  <a:pt x="246743" y="53702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861416" y="3140968"/>
            <a:ext cx="3326552" cy="830997"/>
          </a:xfrm>
          <a:prstGeom prst="rect">
            <a:avLst/>
          </a:prstGeom>
          <a:noFill/>
        </p:spPr>
        <p:txBody>
          <a:bodyPr wrap="none" rtlCol="0">
            <a:spAutoFit/>
          </a:bodyPr>
          <a:lstStyle/>
          <a:p>
            <a:r>
              <a:rPr kumimoji="1" lang="en-US" altLang="ja-JP" sz="2400" dirty="0"/>
              <a:t>(Point)</a:t>
            </a:r>
          </a:p>
          <a:p>
            <a:r>
              <a:rPr lang="ja-JP" altLang="en-US" sz="2400" dirty="0"/>
              <a:t>シグマ</a:t>
            </a:r>
            <a:r>
              <a:rPr kumimoji="1" lang="ja-JP" altLang="en-US" sz="2400" dirty="0"/>
              <a:t>の順番</a:t>
            </a:r>
            <a:r>
              <a:rPr lang="ja-JP" altLang="en-US" sz="2400" dirty="0"/>
              <a:t>を変える！</a:t>
            </a:r>
            <a:endParaRPr kumimoji="1" lang="ja-JP" altLang="en-US" sz="2400" dirty="0"/>
          </a:p>
        </p:txBody>
      </p:sp>
    </p:spTree>
    <p:extLst>
      <p:ext uri="{BB962C8B-B14F-4D97-AF65-F5344CB8AC3E}">
        <p14:creationId xmlns:p14="http://schemas.microsoft.com/office/powerpoint/2010/main" val="307354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分解し</a:t>
            </a:r>
            <a:r>
              <a:rPr lang="ja-JP" altLang="en-US" dirty="0"/>
              <a:t>た式の解釈</a:t>
            </a:r>
            <a:endParaRPr kumimoji="1"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23" y="5301208"/>
            <a:ext cx="3360373" cy="79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98451"/>
            <a:ext cx="4824535" cy="796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132856"/>
            <a:ext cx="5710187" cy="799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755576" y="3100318"/>
            <a:ext cx="6184706" cy="461665"/>
          </a:xfrm>
          <a:prstGeom prst="rect">
            <a:avLst/>
          </a:prstGeom>
          <a:noFill/>
        </p:spPr>
        <p:txBody>
          <a:bodyPr wrap="none" rtlCol="0">
            <a:spAutoFit/>
          </a:bodyPr>
          <a:lstStyle/>
          <a:p>
            <a:r>
              <a:rPr kumimoji="1" lang="en-US" altLang="ja-JP" sz="2400" dirty="0"/>
              <a:t>t-1</a:t>
            </a:r>
            <a:r>
              <a:rPr kumimoji="1" lang="ja-JP" altLang="en-US" sz="2400" dirty="0"/>
              <a:t>時刻の粒子</a:t>
            </a:r>
            <a:r>
              <a:rPr kumimoji="1" lang="en-US" altLang="ja-JP" sz="2400" dirty="0" err="1"/>
              <a:t>i</a:t>
            </a:r>
            <a:r>
              <a:rPr kumimoji="1" lang="ja-JP" altLang="en-US" sz="2400" dirty="0"/>
              <a:t>が状態遷移したものの確率分布</a:t>
            </a:r>
          </a:p>
        </p:txBody>
      </p:sp>
      <p:sp>
        <p:nvSpPr>
          <p:cNvPr id="18" name="正方形/長方形 17"/>
          <p:cNvSpPr/>
          <p:nvPr/>
        </p:nvSpPr>
        <p:spPr>
          <a:xfrm>
            <a:off x="6785017" y="1772045"/>
            <a:ext cx="432048"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6154839" y="1991126"/>
            <a:ext cx="30243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168942" y="2915459"/>
            <a:ext cx="30243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149" y="2687613"/>
            <a:ext cx="1339850" cy="23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線矢印コネクタ 11"/>
          <p:cNvCxnSpPr/>
          <p:nvPr/>
        </p:nvCxnSpPr>
        <p:spPr>
          <a:xfrm>
            <a:off x="7001041" y="2132856"/>
            <a:ext cx="0" cy="3995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902897" y="4653136"/>
            <a:ext cx="6947736" cy="461665"/>
          </a:xfrm>
          <a:prstGeom prst="rect">
            <a:avLst/>
          </a:prstGeom>
          <a:noFill/>
        </p:spPr>
        <p:txBody>
          <a:bodyPr wrap="none" rtlCol="0">
            <a:spAutoFit/>
          </a:bodyPr>
          <a:lstStyle/>
          <a:p>
            <a:r>
              <a:rPr kumimoji="1" lang="ja-JP" altLang="en-US" sz="2400" dirty="0"/>
              <a:t>粒子</a:t>
            </a:r>
            <a:r>
              <a:rPr kumimoji="1" lang="en-US" altLang="ja-JP" sz="2400" dirty="0" err="1"/>
              <a:t>i</a:t>
            </a:r>
            <a:r>
              <a:rPr lang="ja-JP" altLang="en-US" sz="2400" dirty="0"/>
              <a:t>が状態遷移後，観測を得て重み付けられたもの</a:t>
            </a:r>
            <a:endParaRPr kumimoji="1" lang="ja-JP" altLang="en-US" sz="2400" dirty="0"/>
          </a:p>
        </p:txBody>
      </p:sp>
      <p:sp>
        <p:nvSpPr>
          <p:cNvPr id="43" name="テキスト ボックス 42"/>
          <p:cNvSpPr txBox="1"/>
          <p:nvPr/>
        </p:nvSpPr>
        <p:spPr>
          <a:xfrm>
            <a:off x="902897" y="6120840"/>
            <a:ext cx="3427541" cy="461665"/>
          </a:xfrm>
          <a:prstGeom prst="rect">
            <a:avLst/>
          </a:prstGeom>
          <a:noFill/>
        </p:spPr>
        <p:txBody>
          <a:bodyPr wrap="none" rtlCol="0">
            <a:spAutoFit/>
          </a:bodyPr>
          <a:lstStyle/>
          <a:p>
            <a:r>
              <a:rPr kumimoji="1" lang="ja-JP" altLang="en-US" sz="2400" dirty="0"/>
              <a:t>全ての粒子についての和</a:t>
            </a:r>
          </a:p>
        </p:txBody>
      </p:sp>
      <p:sp>
        <p:nvSpPr>
          <p:cNvPr id="38" name="正方形/長方形 37"/>
          <p:cNvSpPr/>
          <p:nvPr/>
        </p:nvSpPr>
        <p:spPr>
          <a:xfrm>
            <a:off x="3779912" y="3698451"/>
            <a:ext cx="1440159" cy="796282"/>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69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SIR</a:t>
            </a:r>
            <a:r>
              <a:rPr lang="ja-JP" altLang="en-US" dirty="0"/>
              <a:t>の導出</a:t>
            </a:r>
            <a:r>
              <a:rPr lang="en-US" altLang="ja-JP" dirty="0"/>
              <a:t>(3)</a:t>
            </a:r>
            <a:br>
              <a:rPr lang="en-US" altLang="ja-JP" dirty="0"/>
            </a:br>
            <a:r>
              <a:rPr lang="ja-JP" altLang="en-US" dirty="0"/>
              <a:t>状態遷移後の確率分布の近似</a:t>
            </a:r>
            <a:endParaRPr kumimoji="1" lang="ja-JP" alt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74151"/>
            <a:ext cx="3497750" cy="1271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450" y="2223732"/>
            <a:ext cx="4587288" cy="3402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四角形吹き出し 3"/>
          <p:cNvSpPr/>
          <p:nvPr/>
        </p:nvSpPr>
        <p:spPr>
          <a:xfrm>
            <a:off x="395536" y="3825641"/>
            <a:ext cx="3312368" cy="555458"/>
          </a:xfrm>
          <a:prstGeom prst="wedgeRectCallout">
            <a:avLst>
              <a:gd name="adj1" fmla="val 15536"/>
              <a:gd name="adj2" fmla="val -9166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思い切ったモンテカルロ近似</a:t>
            </a:r>
          </a:p>
        </p:txBody>
      </p:sp>
      <p:sp>
        <p:nvSpPr>
          <p:cNvPr id="5" name="テキスト ボックス 4"/>
          <p:cNvSpPr txBox="1"/>
          <p:nvPr/>
        </p:nvSpPr>
        <p:spPr>
          <a:xfrm>
            <a:off x="1691680" y="6377407"/>
            <a:ext cx="3297698" cy="369332"/>
          </a:xfrm>
          <a:prstGeom prst="rect">
            <a:avLst/>
          </a:prstGeom>
          <a:noFill/>
        </p:spPr>
        <p:txBody>
          <a:bodyPr wrap="none" rtlCol="0">
            <a:spAutoFit/>
          </a:bodyPr>
          <a:lstStyle/>
          <a:p>
            <a:r>
              <a:rPr kumimoji="1" lang="en-US" altLang="ja-JP" dirty="0" err="1"/>
              <a:t>w</a:t>
            </a:r>
            <a:r>
              <a:rPr kumimoji="1" lang="en-US" altLang="ja-JP" baseline="-25000" dirty="0" err="1"/>
              <a:t>i</a:t>
            </a:r>
            <a:r>
              <a:rPr kumimoji="1" lang="ja-JP" altLang="en-US" dirty="0"/>
              <a:t>をサンプル点の</a:t>
            </a:r>
            <a:r>
              <a:rPr kumimoji="1" lang="en-US" altLang="ja-JP" dirty="0"/>
              <a:t>”</a:t>
            </a:r>
            <a:r>
              <a:rPr kumimoji="1" lang="ja-JP" altLang="en-US" dirty="0"/>
              <a:t>重み</a:t>
            </a:r>
            <a:r>
              <a:rPr kumimoji="1" lang="en-US" altLang="ja-JP" dirty="0"/>
              <a:t>”</a:t>
            </a:r>
            <a:r>
              <a:rPr kumimoji="1" lang="ja-JP" altLang="en-US" dirty="0"/>
              <a:t>と見る．</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3" y="3955504"/>
            <a:ext cx="45815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四角形吹き出し 7"/>
          <p:cNvSpPr/>
          <p:nvPr/>
        </p:nvSpPr>
        <p:spPr>
          <a:xfrm>
            <a:off x="362833" y="4725144"/>
            <a:ext cx="3312368" cy="1296144"/>
          </a:xfrm>
          <a:prstGeom prst="wedgeRectCallout">
            <a:avLst>
              <a:gd name="adj1" fmla="val 97477"/>
              <a:gd name="adj2" fmla="val -10661"/>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2400" dirty="0"/>
              <a:t>以上により</a:t>
            </a:r>
            <a:r>
              <a:rPr lang="en-US" altLang="ja-JP" sz="2400" dirty="0"/>
              <a:t>F</a:t>
            </a:r>
            <a:r>
              <a:rPr lang="en-US" altLang="ja-JP" sz="2400" baseline="-25000" dirty="0"/>
              <a:t>t</a:t>
            </a:r>
            <a:r>
              <a:rPr lang="ja-JP" altLang="en-US" sz="2400" dirty="0"/>
              <a:t>が重み付けられた粒子群の和として表される．</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44824"/>
            <a:ext cx="8340403" cy="59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8961" y="5333302"/>
            <a:ext cx="3187375" cy="103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矢印コネクタ 6"/>
          <p:cNvCxnSpPr/>
          <p:nvPr/>
        </p:nvCxnSpPr>
        <p:spPr>
          <a:xfrm flipV="1">
            <a:off x="5183214" y="6021288"/>
            <a:ext cx="819434" cy="652046"/>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823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01" y="3179864"/>
            <a:ext cx="4290919"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en-US" altLang="ja-JP" dirty="0"/>
              <a:t>SIR</a:t>
            </a:r>
            <a:r>
              <a:rPr lang="ja-JP" altLang="en-US" dirty="0"/>
              <a:t>の導出</a:t>
            </a:r>
            <a:r>
              <a:rPr lang="en-US" altLang="ja-JP" dirty="0"/>
              <a:t>(4) </a:t>
            </a:r>
            <a:r>
              <a:rPr kumimoji="1" lang="en-US" altLang="ja-JP" dirty="0"/>
              <a:t>resampling!!!</a:t>
            </a:r>
            <a:endParaRPr kumimoji="1" lang="ja-JP" altLang="en-US" dirty="0"/>
          </a:p>
        </p:txBody>
      </p:sp>
      <p:sp>
        <p:nvSpPr>
          <p:cNvPr id="3" name="コンテンツ プレースホルダー 2"/>
          <p:cNvSpPr>
            <a:spLocks noGrp="1"/>
          </p:cNvSpPr>
          <p:nvPr>
            <p:ph idx="1"/>
          </p:nvPr>
        </p:nvSpPr>
        <p:spPr>
          <a:xfrm>
            <a:off x="457200" y="5085184"/>
            <a:ext cx="8229600" cy="1772815"/>
          </a:xfrm>
        </p:spPr>
        <p:txBody>
          <a:bodyPr>
            <a:normAutofit fontScale="92500"/>
          </a:bodyPr>
          <a:lstStyle/>
          <a:p>
            <a:r>
              <a:rPr lang="ja-JP" altLang="en-US" b="1" dirty="0"/>
              <a:t>リサンプリング</a:t>
            </a:r>
            <a:r>
              <a:rPr lang="en-US" altLang="ja-JP" dirty="0"/>
              <a:t>(resampling) </a:t>
            </a:r>
            <a:r>
              <a:rPr lang="ja-JP" altLang="en-US" dirty="0"/>
              <a:t>するというアイデアにより，</a:t>
            </a:r>
            <a:r>
              <a:rPr lang="en-US" altLang="ja-JP" dirty="0"/>
              <a:t>SIR </a:t>
            </a:r>
            <a:r>
              <a:rPr lang="ja-JP" altLang="en-US" dirty="0"/>
              <a:t>では粒子群の効率的な更新のアルゴリズムを得ている．</a:t>
            </a:r>
            <a:endParaRPr lang="en-US" altLang="ja-JP" dirty="0"/>
          </a:p>
          <a:p>
            <a:r>
              <a:rPr lang="ja-JP" altLang="en-US" dirty="0"/>
              <a:t>サンプル点の集合は粒子群のように振る舞うため，各サンプル点のことを</a:t>
            </a:r>
            <a:r>
              <a:rPr lang="ja-JP" altLang="en-US" b="1" dirty="0"/>
              <a:t>粒子</a:t>
            </a:r>
            <a:r>
              <a:rPr lang="en-US" altLang="ja-JP" dirty="0"/>
              <a:t>(particle) </a:t>
            </a:r>
            <a:r>
              <a:rPr lang="ja-JP" altLang="en-US" dirty="0"/>
              <a:t>と呼ぶ．</a:t>
            </a:r>
            <a:endParaRPr kumimoji="1" lang="ja-JP" alt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274" y="1942299"/>
            <a:ext cx="1428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1916832"/>
            <a:ext cx="21717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下矢印 3"/>
          <p:cNvSpPr/>
          <p:nvPr/>
        </p:nvSpPr>
        <p:spPr>
          <a:xfrm>
            <a:off x="3203848" y="2802657"/>
            <a:ext cx="792088" cy="55433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5" name="テキスト ボックス 4"/>
          <p:cNvSpPr txBox="1"/>
          <p:nvPr/>
        </p:nvSpPr>
        <p:spPr>
          <a:xfrm>
            <a:off x="4139952" y="2810532"/>
            <a:ext cx="3974165" cy="369332"/>
          </a:xfrm>
          <a:prstGeom prst="rect">
            <a:avLst/>
          </a:prstGeom>
          <a:noFill/>
        </p:spPr>
        <p:txBody>
          <a:bodyPr wrap="none" rtlCol="0">
            <a:spAutoFit/>
          </a:bodyPr>
          <a:lstStyle/>
          <a:p>
            <a:r>
              <a:rPr lang="en-US" altLang="ja-JP" dirty="0" err="1"/>
              <a:t>s</a:t>
            </a:r>
            <a:r>
              <a:rPr lang="en-US" altLang="ja-JP" baseline="-25000" dirty="0" err="1"/>
              <a:t>t</a:t>
            </a:r>
            <a:r>
              <a:rPr lang="en-US" altLang="ja-JP" baseline="30000" dirty="0"/>
              <a:t>(</a:t>
            </a:r>
            <a:r>
              <a:rPr lang="en-US" altLang="ja-JP" baseline="30000" dirty="0" err="1"/>
              <a:t>i</a:t>
            </a:r>
            <a:r>
              <a:rPr lang="en-US" altLang="ja-JP" baseline="30000" dirty="0"/>
              <a:t>)</a:t>
            </a:r>
            <a:r>
              <a:rPr lang="ja-JP" altLang="en-US" dirty="0"/>
              <a:t>をサンプリングしてモンテカルロ近似</a:t>
            </a:r>
            <a:endParaRPr kumimoji="1" lang="ja-JP" altLang="en-US" dirty="0"/>
          </a:p>
        </p:txBody>
      </p:sp>
      <p:sp>
        <p:nvSpPr>
          <p:cNvPr id="6" name="正方形/長方形 5"/>
          <p:cNvSpPr/>
          <p:nvPr/>
        </p:nvSpPr>
        <p:spPr>
          <a:xfrm>
            <a:off x="467544" y="4404000"/>
            <a:ext cx="8064896" cy="6811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また，粒子群になった！アルゴリズミックな更新式が得られる！</a:t>
            </a:r>
          </a:p>
        </p:txBody>
      </p:sp>
    </p:spTree>
    <p:extLst>
      <p:ext uri="{BB962C8B-B14F-4D97-AF65-F5344CB8AC3E}">
        <p14:creationId xmlns:p14="http://schemas.microsoft.com/office/powerpoint/2010/main" val="1046737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2" y="0"/>
            <a:ext cx="7913690" cy="705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4860032" y="5782929"/>
            <a:ext cx="4104456" cy="1075071"/>
          </a:xfrm>
          <a:solidFill>
            <a:schemeClr val="bg1">
              <a:alpha val="53000"/>
            </a:schemeClr>
          </a:solidFill>
        </p:spPr>
        <p:txBody>
          <a:bodyPr>
            <a:normAutofit/>
          </a:bodyPr>
          <a:lstStyle/>
          <a:p>
            <a:r>
              <a:rPr kumimoji="1" lang="ja-JP" altLang="en-US" dirty="0"/>
              <a:t>簡単な実装！</a:t>
            </a:r>
            <a:br>
              <a:rPr kumimoji="1" lang="en-US" altLang="ja-JP" dirty="0"/>
            </a:br>
            <a:r>
              <a:rPr lang="ja-JP" altLang="en-US" dirty="0"/>
              <a:t>メモリ使用量も制御容易！</a:t>
            </a:r>
            <a:endParaRPr kumimoji="1" lang="ja-JP" altLang="en-US" dirty="0"/>
          </a:p>
        </p:txBody>
      </p:sp>
      <p:sp>
        <p:nvSpPr>
          <p:cNvPr id="2" name="タイトル 1"/>
          <p:cNvSpPr>
            <a:spLocks noGrp="1"/>
          </p:cNvSpPr>
          <p:nvPr>
            <p:ph type="title"/>
          </p:nvPr>
        </p:nvSpPr>
        <p:spPr>
          <a:xfrm>
            <a:off x="5220071" y="-4418"/>
            <a:ext cx="3906597" cy="1273178"/>
          </a:xfrm>
        </p:spPr>
        <p:style>
          <a:lnRef idx="2">
            <a:schemeClr val="accent3"/>
          </a:lnRef>
          <a:fillRef idx="1">
            <a:schemeClr val="lt1"/>
          </a:fillRef>
          <a:effectRef idx="0">
            <a:schemeClr val="accent3"/>
          </a:effectRef>
          <a:fontRef idx="minor">
            <a:schemeClr val="dk1"/>
          </a:fontRef>
        </p:style>
        <p:txBody>
          <a:bodyPr>
            <a:noAutofit/>
          </a:bodyPr>
          <a:lstStyle/>
          <a:p>
            <a:pPr algn="r"/>
            <a:r>
              <a:rPr lang="en-US" altLang="ja-JP" sz="4000" dirty="0"/>
              <a:t>9.3.2 </a:t>
            </a:r>
            <a:r>
              <a:rPr lang="ja-JP" altLang="en-US" sz="4000" dirty="0"/>
              <a:t>粒子フィルタ</a:t>
            </a:r>
            <a:br>
              <a:rPr lang="en-US" altLang="ja-JP" sz="4000" dirty="0"/>
            </a:br>
            <a:r>
              <a:rPr lang="ja-JP" altLang="en-US" sz="4000" dirty="0"/>
              <a:t>のアルゴリズム</a:t>
            </a:r>
            <a:endParaRPr kumimoji="1" lang="ja-JP" altLang="en-US" sz="4000" dirty="0"/>
          </a:p>
        </p:txBody>
      </p:sp>
    </p:spTree>
    <p:extLst>
      <p:ext uri="{BB962C8B-B14F-4D97-AF65-F5344CB8AC3E}">
        <p14:creationId xmlns:p14="http://schemas.microsoft.com/office/powerpoint/2010/main" val="2222076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9</a:t>
            </a:r>
            <a:r>
              <a:rPr kumimoji="1" lang="en-US" altLang="ja-JP" dirty="0"/>
              <a:t>.1 </a:t>
            </a:r>
            <a:r>
              <a:rPr kumimoji="1" lang="ja-JP" altLang="en-US" dirty="0"/>
              <a:t>ベイズフィルタの問題点</a:t>
            </a:r>
            <a:endParaRPr kumimoji="1" lang="en-US" altLang="ja-JP" dirty="0"/>
          </a:p>
          <a:p>
            <a:r>
              <a:rPr kumimoji="1" lang="en-US" altLang="ja-JP" dirty="0"/>
              <a:t>9.2 </a:t>
            </a:r>
            <a:r>
              <a:rPr kumimoji="1" lang="ja-JP" altLang="en-US" dirty="0"/>
              <a:t>モンテカルロ近似</a:t>
            </a:r>
            <a:endParaRPr kumimoji="1" lang="en-US" altLang="ja-JP" dirty="0"/>
          </a:p>
          <a:p>
            <a:r>
              <a:rPr lang="en-US" altLang="ja-JP" dirty="0"/>
              <a:t>9.3 </a:t>
            </a:r>
            <a:r>
              <a:rPr lang="ja-JP" altLang="en-US" dirty="0"/>
              <a:t>粒子フィルタ</a:t>
            </a:r>
            <a:endParaRPr lang="en-US" altLang="ja-JP" dirty="0"/>
          </a:p>
          <a:p>
            <a:r>
              <a:rPr lang="en-US" altLang="ja-JP" dirty="0"/>
              <a:t>9.4 </a:t>
            </a:r>
            <a:r>
              <a:rPr lang="ja-JP" altLang="en-US" dirty="0"/>
              <a:t>通路上のホイールダック２号の位置推定</a:t>
            </a:r>
            <a:br>
              <a:rPr lang="en-US" altLang="ja-JP" dirty="0"/>
            </a:br>
            <a:r>
              <a:rPr lang="ja-JP" altLang="en-US" dirty="0"/>
              <a:t>　　　（粒子フィルタ編）</a:t>
            </a:r>
            <a:endParaRPr lang="en-US" altLang="ja-JP" dirty="0"/>
          </a:p>
        </p:txBody>
      </p:sp>
      <p:sp>
        <p:nvSpPr>
          <p:cNvPr id="4" name="正方形/長方形 3"/>
          <p:cNvSpPr/>
          <p:nvPr/>
        </p:nvSpPr>
        <p:spPr>
          <a:xfrm>
            <a:off x="251520" y="3356992"/>
            <a:ext cx="734481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8995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977" y="908720"/>
            <a:ext cx="6264696" cy="559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332656"/>
            <a:ext cx="3826768" cy="1716800"/>
          </a:xfrm>
        </p:spPr>
        <p:txBody>
          <a:bodyPr>
            <a:noAutofit/>
          </a:bodyPr>
          <a:lstStyle/>
          <a:p>
            <a:r>
              <a:rPr lang="en-US" altLang="ja-JP" sz="3600" b="1" dirty="0"/>
              <a:t>9.5</a:t>
            </a:r>
            <a:r>
              <a:rPr lang="ja-JP" altLang="en-US" sz="3600" b="1" dirty="0"/>
              <a:t>　</a:t>
            </a:r>
            <a:r>
              <a:rPr lang="ja-JP" altLang="en-US" sz="3600" dirty="0"/>
              <a:t>例：通路上のホイールダック２号</a:t>
            </a:r>
            <a:r>
              <a:rPr lang="en-US" altLang="ja-JP" sz="3600" b="1" dirty="0"/>
              <a:t>(</a:t>
            </a:r>
            <a:r>
              <a:rPr lang="ja-JP" altLang="en-US" sz="3600" dirty="0"/>
              <a:t>粒子フィルタ編</a:t>
            </a:r>
            <a:r>
              <a:rPr lang="en-US" altLang="ja-JP" sz="3600" b="1" dirty="0"/>
              <a:t>)</a:t>
            </a:r>
            <a:endParaRPr kumimoji="1" lang="ja-JP" altLang="en-US" sz="3600" dirty="0"/>
          </a:p>
        </p:txBody>
      </p:sp>
      <p:sp>
        <p:nvSpPr>
          <p:cNvPr id="3" name="コンテンツ プレースホルダー 2"/>
          <p:cNvSpPr>
            <a:spLocks noGrp="1"/>
          </p:cNvSpPr>
          <p:nvPr>
            <p:ph idx="1"/>
          </p:nvPr>
        </p:nvSpPr>
        <p:spPr>
          <a:xfrm>
            <a:off x="107504" y="2132856"/>
            <a:ext cx="3240360" cy="4608512"/>
          </a:xfrm>
        </p:spPr>
        <p:txBody>
          <a:bodyPr>
            <a:normAutofit fontScale="92500" lnSpcReduction="10000"/>
          </a:bodyPr>
          <a:lstStyle/>
          <a:p>
            <a:r>
              <a:rPr kumimoji="1" lang="en-US" altLang="ja-JP" sz="2400" dirty="0"/>
              <a:t>8</a:t>
            </a:r>
            <a:r>
              <a:rPr kumimoji="1" lang="ja-JP" altLang="en-US" sz="2400" dirty="0"/>
              <a:t>章と同じ問題を考える．</a:t>
            </a:r>
            <a:endParaRPr kumimoji="1" lang="en-US" altLang="ja-JP" sz="2400" dirty="0"/>
          </a:p>
          <a:p>
            <a:r>
              <a:rPr lang="ja-JP" altLang="en-US" sz="2400" dirty="0"/>
              <a:t>ベイズフィルタと異なり，ロボットの位置についての確率分布を粒子の集合で表現される．</a:t>
            </a:r>
            <a:endParaRPr lang="en-US" altLang="ja-JP" sz="2400" dirty="0"/>
          </a:p>
          <a:p>
            <a:pPr marL="285750" indent="-285750">
              <a:buBlip>
                <a:blip r:embed="rId3"/>
              </a:buBlip>
            </a:pPr>
            <a:r>
              <a:rPr lang="ja-JP" altLang="en-US" sz="2400" dirty="0"/>
              <a:t>移動は</a:t>
            </a:r>
            <a:r>
              <a:rPr lang="en-US" altLang="ja-JP" sz="2400" dirty="0"/>
              <a:t>80%</a:t>
            </a:r>
            <a:r>
              <a:rPr lang="ja-JP" altLang="en-US" sz="2400" dirty="0"/>
              <a:t>の確率で成功する．</a:t>
            </a:r>
            <a:endParaRPr lang="en-US" altLang="ja-JP" sz="2400" dirty="0"/>
          </a:p>
          <a:p>
            <a:pPr marL="285750" indent="-285750">
              <a:buBlip>
                <a:blip r:embed="rId3"/>
              </a:buBlip>
            </a:pPr>
            <a:r>
              <a:rPr lang="en-US" altLang="ja-JP" sz="2400" dirty="0"/>
              <a:t>70% </a:t>
            </a:r>
            <a:r>
              <a:rPr lang="ja-JP" altLang="en-US" sz="2400" dirty="0"/>
              <a:t>の確率で正しい観測が得られるが，誤認識が発生した場合はそれぞれ</a:t>
            </a:r>
            <a:r>
              <a:rPr lang="en-US" altLang="ja-JP" sz="2400" dirty="0"/>
              <a:t>2% </a:t>
            </a:r>
            <a:r>
              <a:rPr lang="ja-JP" altLang="en-US" sz="2400" dirty="0"/>
              <a:t>の確率でのこり</a:t>
            </a:r>
            <a:r>
              <a:rPr lang="en-US" altLang="ja-JP" sz="2400" dirty="0"/>
              <a:t>15 </a:t>
            </a:r>
            <a:r>
              <a:rPr lang="ja-JP" altLang="en-US" sz="2400" dirty="0"/>
              <a:t>個の選択肢の中から誤った観測が得られるものとする．</a:t>
            </a:r>
          </a:p>
          <a:p>
            <a:endParaRPr lang="en-US" altLang="ja-JP" sz="2400" dirty="0"/>
          </a:p>
          <a:p>
            <a:endParaRPr kumimoji="1" lang="ja-JP" altLang="en-US" sz="2400" dirty="0"/>
          </a:p>
        </p:txBody>
      </p:sp>
      <p:sp>
        <p:nvSpPr>
          <p:cNvPr id="4" name="テキスト ボックス 3"/>
          <p:cNvSpPr txBox="1"/>
          <p:nvPr/>
        </p:nvSpPr>
        <p:spPr>
          <a:xfrm>
            <a:off x="5463640" y="3244334"/>
            <a:ext cx="504056" cy="369332"/>
          </a:xfrm>
          <a:prstGeom prst="rect">
            <a:avLst/>
          </a:prstGeom>
          <a:solidFill>
            <a:schemeClr val="bg1"/>
          </a:solidFill>
        </p:spPr>
        <p:txBody>
          <a:bodyPr wrap="square" rtlCol="0">
            <a:spAutoFit/>
          </a:bodyPr>
          <a:lstStyle/>
          <a:p>
            <a:r>
              <a:rPr lang="en-US" altLang="ja-JP" b="1">
                <a:solidFill>
                  <a:srgbClr val="FF0000"/>
                </a:solidFill>
              </a:rPr>
              <a:t>×</a:t>
            </a:r>
            <a:endParaRPr lang="ja-JP" altLang="en-US" b="1">
              <a:solidFill>
                <a:srgbClr val="FF0000"/>
              </a:solidFill>
            </a:endParaRPr>
          </a:p>
        </p:txBody>
      </p:sp>
      <p:sp>
        <p:nvSpPr>
          <p:cNvPr id="6" name="テキスト ボックス 5"/>
          <p:cNvSpPr txBox="1"/>
          <p:nvPr/>
        </p:nvSpPr>
        <p:spPr>
          <a:xfrm>
            <a:off x="6117903" y="3244334"/>
            <a:ext cx="504056" cy="369332"/>
          </a:xfrm>
          <a:prstGeom prst="rect">
            <a:avLst/>
          </a:prstGeom>
          <a:solidFill>
            <a:schemeClr val="bg1"/>
          </a:solidFill>
        </p:spPr>
        <p:txBody>
          <a:bodyPr wrap="square" rtlCol="0">
            <a:spAutoFit/>
          </a:bodyPr>
          <a:lstStyle/>
          <a:p>
            <a:r>
              <a:rPr lang="en-US" altLang="ja-JP" b="1">
                <a:solidFill>
                  <a:srgbClr val="FF0000"/>
                </a:solidFill>
              </a:rPr>
              <a:t>×</a:t>
            </a:r>
            <a:endParaRPr lang="ja-JP" altLang="en-US" b="1">
              <a:solidFill>
                <a:srgbClr val="FF0000"/>
              </a:solidFill>
            </a:endParaRPr>
          </a:p>
        </p:txBody>
      </p:sp>
      <p:sp>
        <p:nvSpPr>
          <p:cNvPr id="5" name="テキスト ボックス 4"/>
          <p:cNvSpPr txBox="1"/>
          <p:nvPr/>
        </p:nvSpPr>
        <p:spPr>
          <a:xfrm>
            <a:off x="7114433" y="2120823"/>
            <a:ext cx="2051720" cy="369332"/>
          </a:xfrm>
          <a:prstGeom prst="rect">
            <a:avLst/>
          </a:prstGeom>
          <a:solidFill>
            <a:schemeClr val="bg1"/>
          </a:solidFill>
          <a:ln>
            <a:solidFill>
              <a:schemeClr val="accent1"/>
            </a:solidFill>
          </a:ln>
        </p:spPr>
        <p:txBody>
          <a:bodyPr wrap="square" rtlCol="0">
            <a:spAutoFit/>
          </a:bodyPr>
          <a:lstStyle/>
          <a:p>
            <a:r>
              <a:rPr kumimoji="1" lang="ja-JP" altLang="en-US"/>
              <a:t>サンプリング（乱数）</a:t>
            </a:r>
          </a:p>
        </p:txBody>
      </p:sp>
      <p:sp>
        <p:nvSpPr>
          <p:cNvPr id="8" name="テキスト ボックス 7"/>
          <p:cNvSpPr txBox="1"/>
          <p:nvPr/>
        </p:nvSpPr>
        <p:spPr>
          <a:xfrm>
            <a:off x="6841497" y="3244334"/>
            <a:ext cx="504056" cy="369332"/>
          </a:xfrm>
          <a:prstGeom prst="rect">
            <a:avLst/>
          </a:prstGeom>
          <a:solidFill>
            <a:schemeClr val="bg1"/>
          </a:solidFill>
        </p:spPr>
        <p:txBody>
          <a:bodyPr wrap="square" rtlCol="0">
            <a:spAutoFit/>
          </a:bodyPr>
          <a:lstStyle/>
          <a:p>
            <a:r>
              <a:rPr lang="en-US" altLang="ja-JP" b="1">
                <a:solidFill>
                  <a:srgbClr val="FF0000"/>
                </a:solidFill>
              </a:rPr>
              <a:t>×</a:t>
            </a:r>
            <a:endParaRPr lang="ja-JP" altLang="en-US" b="1">
              <a:solidFill>
                <a:srgbClr val="FF0000"/>
              </a:solidFill>
            </a:endParaRPr>
          </a:p>
        </p:txBody>
      </p:sp>
      <p:sp>
        <p:nvSpPr>
          <p:cNvPr id="9" name="テキスト ボックス 8"/>
          <p:cNvSpPr txBox="1"/>
          <p:nvPr/>
        </p:nvSpPr>
        <p:spPr>
          <a:xfrm>
            <a:off x="7550288" y="3244334"/>
            <a:ext cx="504056" cy="369332"/>
          </a:xfrm>
          <a:prstGeom prst="rect">
            <a:avLst/>
          </a:prstGeom>
          <a:solidFill>
            <a:schemeClr val="bg1"/>
          </a:solidFill>
        </p:spPr>
        <p:txBody>
          <a:bodyPr wrap="square" rtlCol="0">
            <a:spAutoFit/>
          </a:bodyPr>
          <a:lstStyle/>
          <a:p>
            <a:r>
              <a:rPr lang="en-US" altLang="ja-JP" b="1">
                <a:solidFill>
                  <a:srgbClr val="FF0000"/>
                </a:solidFill>
              </a:rPr>
              <a:t>×</a:t>
            </a:r>
            <a:endParaRPr lang="ja-JP" altLang="en-US" b="1">
              <a:solidFill>
                <a:srgbClr val="FF0000"/>
              </a:solidFill>
            </a:endParaRPr>
          </a:p>
        </p:txBody>
      </p:sp>
      <p:sp>
        <p:nvSpPr>
          <p:cNvPr id="7" name="下矢印 6"/>
          <p:cNvSpPr/>
          <p:nvPr/>
        </p:nvSpPr>
        <p:spPr>
          <a:xfrm>
            <a:off x="5580112" y="4365104"/>
            <a:ext cx="288032"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6245325" y="4367218"/>
            <a:ext cx="288032"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6970417" y="4354647"/>
            <a:ext cx="288032"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7658300" y="4356761"/>
            <a:ext cx="288032"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258449" y="5420082"/>
            <a:ext cx="2051720" cy="369332"/>
          </a:xfrm>
          <a:prstGeom prst="rect">
            <a:avLst/>
          </a:prstGeom>
          <a:solidFill>
            <a:schemeClr val="bg1"/>
          </a:solidFill>
          <a:ln>
            <a:solidFill>
              <a:schemeClr val="accent1"/>
            </a:solidFill>
          </a:ln>
        </p:spPr>
        <p:txBody>
          <a:bodyPr wrap="square" rtlCol="0">
            <a:spAutoFit/>
          </a:bodyPr>
          <a:lstStyle/>
          <a:p>
            <a:r>
              <a:rPr kumimoji="1" lang="ja-JP" altLang="en-US"/>
              <a:t>サンプリング（乱数）</a:t>
            </a:r>
          </a:p>
        </p:txBody>
      </p:sp>
      <p:sp>
        <p:nvSpPr>
          <p:cNvPr id="10" name="テキスト ボックス 9"/>
          <p:cNvSpPr txBox="1"/>
          <p:nvPr/>
        </p:nvSpPr>
        <p:spPr>
          <a:xfrm>
            <a:off x="7057005" y="1834840"/>
            <a:ext cx="2165978" cy="369332"/>
          </a:xfrm>
          <a:prstGeom prst="rect">
            <a:avLst/>
          </a:prstGeom>
          <a:noFill/>
        </p:spPr>
        <p:txBody>
          <a:bodyPr wrap="none" rtlCol="0">
            <a:spAutoFit/>
          </a:bodyPr>
          <a:lstStyle/>
          <a:p>
            <a:r>
              <a:rPr kumimoji="1" lang="ja-JP" altLang="en-US"/>
              <a:t>移動確率</a:t>
            </a:r>
            <a:r>
              <a:rPr lang="ja-JP" altLang="en-US"/>
              <a:t>を考慮した</a:t>
            </a:r>
            <a:endParaRPr kumimoji="1" lang="en-US" altLang="ja-JP"/>
          </a:p>
        </p:txBody>
      </p:sp>
      <p:sp>
        <p:nvSpPr>
          <p:cNvPr id="16" name="テキスト ボックス 15"/>
          <p:cNvSpPr txBox="1"/>
          <p:nvPr/>
        </p:nvSpPr>
        <p:spPr>
          <a:xfrm>
            <a:off x="7206886" y="5180763"/>
            <a:ext cx="1866217" cy="369332"/>
          </a:xfrm>
          <a:prstGeom prst="rect">
            <a:avLst/>
          </a:prstGeom>
          <a:noFill/>
        </p:spPr>
        <p:txBody>
          <a:bodyPr wrap="none" rtlCol="0">
            <a:spAutoFit/>
          </a:bodyPr>
          <a:lstStyle/>
          <a:p>
            <a:r>
              <a:rPr lang="ja-JP" altLang="en-US"/>
              <a:t>重み付けによって</a:t>
            </a:r>
            <a:endParaRPr kumimoji="1" lang="en-US" altLang="ja-JP"/>
          </a:p>
        </p:txBody>
      </p:sp>
      <p:sp>
        <p:nvSpPr>
          <p:cNvPr id="17" name="テキスト ボックス 16"/>
          <p:cNvSpPr txBox="1"/>
          <p:nvPr/>
        </p:nvSpPr>
        <p:spPr>
          <a:xfrm>
            <a:off x="4711597" y="3244334"/>
            <a:ext cx="504056" cy="369332"/>
          </a:xfrm>
          <a:prstGeom prst="rect">
            <a:avLst/>
          </a:prstGeom>
          <a:solidFill>
            <a:schemeClr val="bg1"/>
          </a:solidFill>
        </p:spPr>
        <p:txBody>
          <a:bodyPr wrap="square" rtlCol="0">
            <a:spAutoFit/>
          </a:bodyPr>
          <a:lstStyle/>
          <a:p>
            <a:r>
              <a:rPr lang="en-US" altLang="ja-JP" b="1">
                <a:solidFill>
                  <a:srgbClr val="FF0000"/>
                </a:solidFill>
              </a:rPr>
              <a:t>×</a:t>
            </a:r>
            <a:endParaRPr lang="ja-JP" altLang="en-US" b="1">
              <a:solidFill>
                <a:srgbClr val="FF0000"/>
              </a:solidFill>
            </a:endParaRPr>
          </a:p>
        </p:txBody>
      </p:sp>
      <p:sp>
        <p:nvSpPr>
          <p:cNvPr id="18" name="下矢印 17"/>
          <p:cNvSpPr/>
          <p:nvPr/>
        </p:nvSpPr>
        <p:spPr>
          <a:xfrm>
            <a:off x="4828069" y="4365104"/>
            <a:ext cx="288032"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992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9" grpId="0" animBg="1"/>
      <p:bldP spid="7" grpId="0" animBg="1"/>
      <p:bldP spid="11" grpId="0" animBg="1"/>
      <p:bldP spid="12" grpId="0" animBg="1"/>
      <p:bldP spid="13" grpId="0" animBg="1"/>
      <p:bldP spid="14"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6624736" cy="606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a:t>続き</a:t>
            </a:r>
          </a:p>
        </p:txBody>
      </p:sp>
      <p:sp>
        <p:nvSpPr>
          <p:cNvPr id="4" name="テキスト ボックス 3"/>
          <p:cNvSpPr txBox="1"/>
          <p:nvPr/>
        </p:nvSpPr>
        <p:spPr>
          <a:xfrm>
            <a:off x="3266667" y="3184574"/>
            <a:ext cx="504056" cy="369332"/>
          </a:xfrm>
          <a:prstGeom prst="rect">
            <a:avLst/>
          </a:prstGeom>
          <a:solidFill>
            <a:schemeClr val="bg1"/>
          </a:solidFill>
        </p:spPr>
        <p:txBody>
          <a:bodyPr wrap="square" rtlCol="0">
            <a:spAutoFit/>
          </a:bodyPr>
          <a:lstStyle/>
          <a:p>
            <a:r>
              <a:rPr lang="en-US" altLang="ja-JP" b="1">
                <a:solidFill>
                  <a:srgbClr val="FF0000"/>
                </a:solidFill>
              </a:rPr>
              <a:t>×</a:t>
            </a:r>
            <a:endParaRPr lang="ja-JP" altLang="en-US" b="1">
              <a:solidFill>
                <a:srgbClr val="FF0000"/>
              </a:solidFill>
            </a:endParaRPr>
          </a:p>
        </p:txBody>
      </p:sp>
      <p:sp>
        <p:nvSpPr>
          <p:cNvPr id="5" name="テキスト ボックス 4"/>
          <p:cNvSpPr txBox="1"/>
          <p:nvPr/>
        </p:nvSpPr>
        <p:spPr>
          <a:xfrm>
            <a:off x="3920930" y="3184574"/>
            <a:ext cx="504056" cy="369332"/>
          </a:xfrm>
          <a:prstGeom prst="rect">
            <a:avLst/>
          </a:prstGeom>
          <a:solidFill>
            <a:schemeClr val="bg1"/>
          </a:solidFill>
        </p:spPr>
        <p:txBody>
          <a:bodyPr wrap="square" rtlCol="0">
            <a:spAutoFit/>
          </a:bodyPr>
          <a:lstStyle/>
          <a:p>
            <a:r>
              <a:rPr lang="en-US" altLang="ja-JP" b="1">
                <a:solidFill>
                  <a:srgbClr val="FF0000"/>
                </a:solidFill>
              </a:rPr>
              <a:t>×</a:t>
            </a:r>
            <a:endParaRPr lang="ja-JP" altLang="en-US" b="1">
              <a:solidFill>
                <a:srgbClr val="FF0000"/>
              </a:solidFill>
            </a:endParaRPr>
          </a:p>
        </p:txBody>
      </p:sp>
      <p:sp>
        <p:nvSpPr>
          <p:cNvPr id="6" name="テキスト ボックス 5"/>
          <p:cNvSpPr txBox="1"/>
          <p:nvPr/>
        </p:nvSpPr>
        <p:spPr>
          <a:xfrm>
            <a:off x="6577951" y="2143656"/>
            <a:ext cx="2051720" cy="369332"/>
          </a:xfrm>
          <a:prstGeom prst="rect">
            <a:avLst/>
          </a:prstGeom>
          <a:solidFill>
            <a:schemeClr val="bg1"/>
          </a:solidFill>
          <a:ln>
            <a:solidFill>
              <a:schemeClr val="accent1"/>
            </a:solidFill>
          </a:ln>
        </p:spPr>
        <p:txBody>
          <a:bodyPr wrap="square" rtlCol="0">
            <a:spAutoFit/>
          </a:bodyPr>
          <a:lstStyle/>
          <a:p>
            <a:r>
              <a:rPr kumimoji="1" lang="ja-JP" altLang="en-US"/>
              <a:t>サンプリング（乱数）</a:t>
            </a:r>
          </a:p>
        </p:txBody>
      </p:sp>
      <p:sp>
        <p:nvSpPr>
          <p:cNvPr id="7" name="テキスト ボックス 6"/>
          <p:cNvSpPr txBox="1"/>
          <p:nvPr/>
        </p:nvSpPr>
        <p:spPr>
          <a:xfrm>
            <a:off x="4644524" y="3184574"/>
            <a:ext cx="504056" cy="369332"/>
          </a:xfrm>
          <a:prstGeom prst="rect">
            <a:avLst/>
          </a:prstGeom>
          <a:solidFill>
            <a:schemeClr val="bg1"/>
          </a:solidFill>
        </p:spPr>
        <p:txBody>
          <a:bodyPr wrap="square" rtlCol="0">
            <a:spAutoFit/>
          </a:bodyPr>
          <a:lstStyle/>
          <a:p>
            <a:r>
              <a:rPr lang="en-US" altLang="ja-JP" b="1">
                <a:solidFill>
                  <a:srgbClr val="FF0000"/>
                </a:solidFill>
              </a:rPr>
              <a:t>×</a:t>
            </a:r>
            <a:endParaRPr lang="ja-JP" altLang="en-US" b="1">
              <a:solidFill>
                <a:srgbClr val="FF0000"/>
              </a:solidFill>
            </a:endParaRPr>
          </a:p>
        </p:txBody>
      </p:sp>
      <p:sp>
        <p:nvSpPr>
          <p:cNvPr id="8" name="テキスト ボックス 7"/>
          <p:cNvSpPr txBox="1"/>
          <p:nvPr/>
        </p:nvSpPr>
        <p:spPr>
          <a:xfrm>
            <a:off x="5353315" y="3184574"/>
            <a:ext cx="504056" cy="369332"/>
          </a:xfrm>
          <a:prstGeom prst="rect">
            <a:avLst/>
          </a:prstGeom>
          <a:solidFill>
            <a:schemeClr val="bg1"/>
          </a:solidFill>
        </p:spPr>
        <p:txBody>
          <a:bodyPr wrap="square" rtlCol="0">
            <a:spAutoFit/>
          </a:bodyPr>
          <a:lstStyle/>
          <a:p>
            <a:r>
              <a:rPr lang="en-US" altLang="ja-JP" b="1">
                <a:solidFill>
                  <a:srgbClr val="FF0000"/>
                </a:solidFill>
              </a:rPr>
              <a:t>×</a:t>
            </a:r>
            <a:endParaRPr lang="ja-JP" altLang="en-US" b="1">
              <a:solidFill>
                <a:srgbClr val="FF0000"/>
              </a:solidFill>
            </a:endParaRPr>
          </a:p>
        </p:txBody>
      </p:sp>
      <p:sp>
        <p:nvSpPr>
          <p:cNvPr id="9" name="下矢印 8"/>
          <p:cNvSpPr/>
          <p:nvPr/>
        </p:nvSpPr>
        <p:spPr>
          <a:xfrm>
            <a:off x="3383139" y="4305344"/>
            <a:ext cx="288032"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4048352" y="4307458"/>
            <a:ext cx="288032"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4773444" y="4294887"/>
            <a:ext cx="288032"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5461327" y="4297001"/>
            <a:ext cx="288032"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635080" y="5683425"/>
            <a:ext cx="2051720" cy="369332"/>
          </a:xfrm>
          <a:prstGeom prst="rect">
            <a:avLst/>
          </a:prstGeom>
          <a:solidFill>
            <a:schemeClr val="bg1"/>
          </a:solidFill>
          <a:ln>
            <a:solidFill>
              <a:schemeClr val="accent1"/>
            </a:solidFill>
          </a:ln>
        </p:spPr>
        <p:txBody>
          <a:bodyPr wrap="square" rtlCol="0">
            <a:spAutoFit/>
          </a:bodyPr>
          <a:lstStyle/>
          <a:p>
            <a:r>
              <a:rPr kumimoji="1" lang="ja-JP" altLang="en-US"/>
              <a:t>サンプリング（乱数）</a:t>
            </a:r>
          </a:p>
        </p:txBody>
      </p:sp>
      <p:sp>
        <p:nvSpPr>
          <p:cNvPr id="14" name="テキスト ボックス 13"/>
          <p:cNvSpPr txBox="1"/>
          <p:nvPr/>
        </p:nvSpPr>
        <p:spPr>
          <a:xfrm>
            <a:off x="6520822" y="1847088"/>
            <a:ext cx="2165978" cy="369332"/>
          </a:xfrm>
          <a:prstGeom prst="rect">
            <a:avLst/>
          </a:prstGeom>
          <a:noFill/>
        </p:spPr>
        <p:txBody>
          <a:bodyPr wrap="none" rtlCol="0">
            <a:spAutoFit/>
          </a:bodyPr>
          <a:lstStyle/>
          <a:p>
            <a:r>
              <a:rPr kumimoji="1" lang="ja-JP" altLang="en-US"/>
              <a:t>移動確率</a:t>
            </a:r>
            <a:r>
              <a:rPr lang="ja-JP" altLang="en-US"/>
              <a:t>を考慮した</a:t>
            </a:r>
            <a:endParaRPr kumimoji="1" lang="en-US" altLang="ja-JP"/>
          </a:p>
        </p:txBody>
      </p:sp>
      <p:sp>
        <p:nvSpPr>
          <p:cNvPr id="15" name="テキスト ボックス 14"/>
          <p:cNvSpPr txBox="1"/>
          <p:nvPr/>
        </p:nvSpPr>
        <p:spPr>
          <a:xfrm>
            <a:off x="6583517" y="5349921"/>
            <a:ext cx="1866217" cy="369332"/>
          </a:xfrm>
          <a:prstGeom prst="rect">
            <a:avLst/>
          </a:prstGeom>
          <a:noFill/>
        </p:spPr>
        <p:txBody>
          <a:bodyPr wrap="none" rtlCol="0">
            <a:spAutoFit/>
          </a:bodyPr>
          <a:lstStyle/>
          <a:p>
            <a:r>
              <a:rPr lang="ja-JP" altLang="en-US"/>
              <a:t>重み付けによって</a:t>
            </a:r>
            <a:endParaRPr kumimoji="1" lang="en-US" altLang="ja-JP"/>
          </a:p>
        </p:txBody>
      </p:sp>
      <p:sp>
        <p:nvSpPr>
          <p:cNvPr id="16" name="テキスト ボックス 15"/>
          <p:cNvSpPr txBox="1"/>
          <p:nvPr/>
        </p:nvSpPr>
        <p:spPr>
          <a:xfrm>
            <a:off x="2579975" y="3184574"/>
            <a:ext cx="504056" cy="369332"/>
          </a:xfrm>
          <a:prstGeom prst="rect">
            <a:avLst/>
          </a:prstGeom>
          <a:solidFill>
            <a:schemeClr val="bg1"/>
          </a:solidFill>
        </p:spPr>
        <p:txBody>
          <a:bodyPr wrap="square" rtlCol="0">
            <a:spAutoFit/>
          </a:bodyPr>
          <a:lstStyle/>
          <a:p>
            <a:r>
              <a:rPr lang="en-US" altLang="ja-JP" b="1">
                <a:solidFill>
                  <a:srgbClr val="FF0000"/>
                </a:solidFill>
              </a:rPr>
              <a:t>×</a:t>
            </a:r>
            <a:endParaRPr lang="ja-JP" altLang="en-US" b="1">
              <a:solidFill>
                <a:srgbClr val="FF0000"/>
              </a:solidFill>
            </a:endParaRPr>
          </a:p>
        </p:txBody>
      </p:sp>
      <p:sp>
        <p:nvSpPr>
          <p:cNvPr id="17" name="下矢印 16"/>
          <p:cNvSpPr/>
          <p:nvPr/>
        </p:nvSpPr>
        <p:spPr>
          <a:xfrm>
            <a:off x="2696447" y="4305344"/>
            <a:ext cx="288032"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009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9.4.2 </a:t>
            </a:r>
            <a:r>
              <a:rPr lang="ja-JP" altLang="en-US" dirty="0"/>
              <a:t>粒子フィルタの応用</a:t>
            </a:r>
            <a:endParaRPr kumimoji="1" lang="ja-JP" altLang="en-US" dirty="0"/>
          </a:p>
        </p:txBody>
      </p:sp>
      <p:sp>
        <p:nvSpPr>
          <p:cNvPr id="3" name="コンテンツ プレースホルダー 2"/>
          <p:cNvSpPr>
            <a:spLocks noGrp="1"/>
          </p:cNvSpPr>
          <p:nvPr>
            <p:ph idx="1"/>
          </p:nvPr>
        </p:nvSpPr>
        <p:spPr>
          <a:xfrm>
            <a:off x="457200" y="1935480"/>
            <a:ext cx="8229600" cy="4589864"/>
          </a:xfrm>
        </p:spPr>
        <p:txBody>
          <a:bodyPr/>
          <a:lstStyle/>
          <a:p>
            <a:r>
              <a:rPr lang="ja-JP" altLang="en-US" dirty="0"/>
              <a:t>移動ロボットの自己位置推定には粒子フィルタは</a:t>
            </a:r>
            <a:r>
              <a:rPr lang="en-US" altLang="ja-JP" dirty="0"/>
              <a:t>MCL (Monte Carlo Localization</a:t>
            </a:r>
            <a:r>
              <a:rPr lang="ja-JP" altLang="en-US" dirty="0" err="1"/>
              <a:t>，</a:t>
            </a:r>
            <a:r>
              <a:rPr lang="ja-JP" altLang="en-US" dirty="0"/>
              <a:t>モンテカルロ位置推定</a:t>
            </a:r>
            <a:r>
              <a:rPr lang="en-US" altLang="ja-JP" dirty="0"/>
              <a:t>) </a:t>
            </a:r>
            <a:r>
              <a:rPr lang="ja-JP" altLang="en-US" dirty="0"/>
              <a:t>と呼ばれ，大変よく用いられている方法である．</a:t>
            </a:r>
            <a:endParaRPr lang="en-US" altLang="ja-JP" dirty="0"/>
          </a:p>
          <a:p>
            <a:r>
              <a:rPr lang="ja-JP" altLang="en-US" dirty="0"/>
              <a:t>実際には，連続の確率システムの状態方程式に置き換え，確率分布は離散分布ではなく，システムノイズにガウス分布を仮定することが多い．</a:t>
            </a:r>
          </a:p>
          <a:p>
            <a:r>
              <a:rPr lang="ja-JP" altLang="en-US" dirty="0"/>
              <a:t>また，コンピュータビジョンの研究では，古くから物体追跡（オブジェクト・トラッキング）に粒子フィルタが用いられている．</a:t>
            </a:r>
            <a:endParaRPr kumimoji="1" lang="ja-JP" altLang="en-US" dirty="0"/>
          </a:p>
        </p:txBody>
      </p:sp>
      <p:sp>
        <p:nvSpPr>
          <p:cNvPr id="4" name="正方形/長方形 3"/>
          <p:cNvSpPr/>
          <p:nvPr/>
        </p:nvSpPr>
        <p:spPr>
          <a:xfrm>
            <a:off x="2051720" y="6021288"/>
            <a:ext cx="6192688" cy="646331"/>
          </a:xfrm>
          <a:prstGeom prst="rect">
            <a:avLst/>
          </a:prstGeom>
        </p:spPr>
        <p:txBody>
          <a:bodyPr wrap="square">
            <a:spAutoFit/>
          </a:bodyPr>
          <a:lstStyle/>
          <a:p>
            <a:r>
              <a:rPr lang="ja-JP" altLang="en-US" dirty="0"/>
              <a:t>（動画の例）</a:t>
            </a:r>
            <a:r>
              <a:rPr lang="en-US" altLang="ja-JP" dirty="0"/>
              <a:t>Monte Carlo Localization demo. (</a:t>
            </a:r>
            <a:r>
              <a:rPr lang="en-US" altLang="ja-JP" dirty="0" err="1"/>
              <a:t>Youtube</a:t>
            </a:r>
            <a:r>
              <a:rPr lang="ja-JP" altLang="en-US" dirty="0"/>
              <a:t>より</a:t>
            </a:r>
            <a:r>
              <a:rPr lang="en-US" altLang="ja-JP" dirty="0"/>
              <a:t>)</a:t>
            </a:r>
          </a:p>
          <a:p>
            <a:r>
              <a:rPr lang="en-US" altLang="ja-JP" dirty="0">
                <a:hlinkClick r:id="rId2"/>
              </a:rPr>
              <a:t>https://www.youtube.com/watch?v=10tvdmZ7OqU</a:t>
            </a:r>
            <a:endParaRPr lang="ja-JP" altLang="en-US" dirty="0"/>
          </a:p>
        </p:txBody>
      </p:sp>
    </p:spTree>
    <p:extLst>
      <p:ext uri="{BB962C8B-B14F-4D97-AF65-F5344CB8AC3E}">
        <p14:creationId xmlns:p14="http://schemas.microsoft.com/office/powerpoint/2010/main" val="805054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lang="ja-JP" altLang="en-US" dirty="0"/>
              <a:t>位置推定の問題においてベイズフィルタが持つ問題点をメモリ管理と関連して理解した．</a:t>
            </a:r>
          </a:p>
          <a:p>
            <a:r>
              <a:rPr lang="ja-JP" altLang="en-US" dirty="0"/>
              <a:t>モンテカルロ法とモンテカルロ近似について学んだ．</a:t>
            </a:r>
          </a:p>
          <a:p>
            <a:r>
              <a:rPr lang="en-US" altLang="ja-JP" dirty="0"/>
              <a:t>SIR </a:t>
            </a:r>
            <a:r>
              <a:rPr lang="ja-JP" altLang="en-US" dirty="0"/>
              <a:t>のアルゴリズムを数学的に導出し，その近似の仕組みについて理解した．</a:t>
            </a:r>
          </a:p>
          <a:p>
            <a:r>
              <a:rPr lang="ja-JP" altLang="en-US" dirty="0"/>
              <a:t>粒子フィルタのアルゴリズムについて学んだ．</a:t>
            </a:r>
          </a:p>
          <a:p>
            <a:r>
              <a:rPr lang="ja-JP" altLang="en-US" dirty="0"/>
              <a:t>例を通して粒子フィルタの実行時の基本的な手続きについて確認した．</a:t>
            </a:r>
            <a:endParaRPr kumimoji="1" lang="ja-JP" altLang="en-US" dirty="0"/>
          </a:p>
        </p:txBody>
      </p:sp>
    </p:spTree>
    <p:extLst>
      <p:ext uri="{BB962C8B-B14F-4D97-AF65-F5344CB8AC3E}">
        <p14:creationId xmlns:p14="http://schemas.microsoft.com/office/powerpoint/2010/main" val="241047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仮定</a:t>
            </a:r>
            <a:r>
              <a:rPr lang="en-US" altLang="ja-JP" dirty="0"/>
              <a:t> </a:t>
            </a:r>
            <a:r>
              <a:rPr lang="ja-JP" altLang="en-US" dirty="0"/>
              <a:t>位置推定</a:t>
            </a:r>
            <a:r>
              <a:rPr lang="en-US" altLang="ja-JP" dirty="0"/>
              <a:t>(2)</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ホイールダック２号は迷路の完全な地図を持っているものとする．</a:t>
            </a:r>
          </a:p>
          <a:p>
            <a:r>
              <a:rPr lang="ja-JP" altLang="en-US" dirty="0"/>
              <a:t>ホイールダック２号は自分がどこにいればどんな観測が得られるか知っているものとする（ただし確率的に）．</a:t>
            </a:r>
          </a:p>
          <a:p>
            <a:r>
              <a:rPr lang="ja-JP" altLang="en-US" dirty="0"/>
              <a:t>ホイールダック２号はそれぞれの状態で自分がどんな行動をとれば，どの状態へ移動するのかを知っているものとする（ただし確率的に）．</a:t>
            </a:r>
          </a:p>
        </p:txBody>
      </p:sp>
    </p:spTree>
    <p:extLst>
      <p:ext uri="{BB962C8B-B14F-4D97-AF65-F5344CB8AC3E}">
        <p14:creationId xmlns:p14="http://schemas.microsoft.com/office/powerpoint/2010/main" val="2325796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章末問題３，４の解説</a:t>
            </a:r>
          </a:p>
        </p:txBody>
      </p:sp>
      <p:sp>
        <p:nvSpPr>
          <p:cNvPr id="3" name="コンテンツ プレースホルダー 2"/>
          <p:cNvSpPr>
            <a:spLocks noGrp="1"/>
          </p:cNvSpPr>
          <p:nvPr>
            <p:ph idx="1"/>
          </p:nvPr>
        </p:nvSpPr>
        <p:spPr/>
        <p:txBody>
          <a:bodyPr/>
          <a:lstStyle/>
          <a:p>
            <a:pPr marL="0" indent="0">
              <a:buNone/>
            </a:pPr>
            <a:r>
              <a:rPr kumimoji="1" lang="ja-JP" altLang="en-US" dirty="0"/>
              <a:t>まずは自分で取り組んでみよう</a:t>
            </a:r>
            <a:endParaRPr kumimoji="1" lang="en-US" altLang="ja-JP" dirty="0"/>
          </a:p>
          <a:p>
            <a:pPr marL="0" indent="0">
              <a:buNone/>
            </a:pPr>
            <a:r>
              <a:rPr lang="ja-JP" altLang="en-US"/>
              <a:t>（解答が巻末にあることはある）</a:t>
            </a:r>
            <a:endParaRPr lang="en-US" altLang="ja-JP" dirty="0"/>
          </a:p>
          <a:p>
            <a:pPr marL="0" indent="0">
              <a:buNone/>
            </a:pPr>
            <a:endParaRPr lang="en-US" altLang="ja-JP" dirty="0"/>
          </a:p>
          <a:p>
            <a:pPr marL="0" indent="0">
              <a:buNone/>
            </a:pPr>
            <a:r>
              <a:rPr kumimoji="1" lang="ja-JP" altLang="en-US" dirty="0"/>
              <a:t>しばらくしたら解説する</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806558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演習</a:t>
            </a:r>
            <a:r>
              <a:rPr kumimoji="1" lang="en-US" altLang="ja-JP" dirty="0"/>
              <a:t>9-2</a:t>
            </a:r>
            <a:endParaRPr kumimoji="1" lang="ja-JP" altLang="en-US" dirty="0"/>
          </a:p>
        </p:txBody>
      </p:sp>
      <p:sp>
        <p:nvSpPr>
          <p:cNvPr id="7" name="正方形/長方形 6"/>
          <p:cNvSpPr/>
          <p:nvPr/>
        </p:nvSpPr>
        <p:spPr>
          <a:xfrm>
            <a:off x="205172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1196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51720" y="3865889"/>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131840" y="386104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08709" y="3865889"/>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9208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051720" y="2132856"/>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051720" y="2132856"/>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2051720" y="4729985"/>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292080" y="2999372"/>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372200" y="2128015"/>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288829" y="2989384"/>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 name="Picture 2" descr="C:\Users\user\Dropbox\8_lecture\13講義\人工知能概論\tex\img\ホイールダック２号\ホイールダック2号\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140323"/>
            <a:ext cx="720725" cy="720725"/>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611560" y="5373216"/>
            <a:ext cx="7641836" cy="1200329"/>
          </a:xfrm>
          <a:prstGeom prst="rect">
            <a:avLst/>
          </a:prstGeom>
          <a:noFill/>
        </p:spPr>
        <p:txBody>
          <a:bodyPr wrap="none" rtlCol="0">
            <a:spAutoFit/>
          </a:bodyPr>
          <a:lstStyle/>
          <a:p>
            <a:r>
              <a:rPr lang="ja-JP" altLang="en-US" sz="2400" dirty="0"/>
              <a:t>ホイールダック２号はスタート時</a:t>
            </a:r>
            <a:r>
              <a:rPr lang="ja-JP" altLang="en-US" sz="2400" b="1" dirty="0"/>
              <a:t>無情報</a:t>
            </a:r>
            <a:r>
              <a:rPr lang="ja-JP" altLang="en-US" sz="2400" dirty="0"/>
              <a:t>である．</a:t>
            </a:r>
            <a:endParaRPr lang="en-US" altLang="ja-JP" sz="2400" dirty="0"/>
          </a:p>
          <a:p>
            <a:r>
              <a:rPr kumimoji="1" lang="ja-JP" altLang="en-US" sz="2400" dirty="0"/>
              <a:t>それぞれのマスにある粒子（パーティクル）の分布の一例を</a:t>
            </a:r>
            <a:endParaRPr kumimoji="1" lang="en-US" altLang="ja-JP" sz="2400" dirty="0"/>
          </a:p>
          <a:p>
            <a:r>
              <a:rPr kumimoji="1" lang="ja-JP" altLang="en-US" sz="2400" dirty="0"/>
              <a:t>上記のセル内に書け．粒子の合計数は</a:t>
            </a:r>
            <a:r>
              <a:rPr kumimoji="1" lang="en-US" altLang="ja-JP" sz="2400" dirty="0"/>
              <a:t>20</a:t>
            </a:r>
            <a:r>
              <a:rPr kumimoji="1" lang="ja-JP" altLang="en-US" sz="2400" dirty="0"/>
              <a:t>とする．</a:t>
            </a:r>
          </a:p>
        </p:txBody>
      </p:sp>
    </p:spTree>
    <p:extLst>
      <p:ext uri="{BB962C8B-B14F-4D97-AF65-F5344CB8AC3E}">
        <p14:creationId xmlns:p14="http://schemas.microsoft.com/office/powerpoint/2010/main" val="3612508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kumimoji="1" lang="ja-JP" altLang="en-US" dirty="0"/>
              <a:t>演習</a:t>
            </a:r>
            <a:r>
              <a:rPr kumimoji="1" lang="en-US" altLang="ja-JP" dirty="0"/>
              <a:t>9-3</a:t>
            </a:r>
            <a:endParaRPr kumimoji="1" lang="ja-JP" altLang="en-US" dirty="0"/>
          </a:p>
        </p:txBody>
      </p:sp>
      <p:sp>
        <p:nvSpPr>
          <p:cNvPr id="7" name="正方形/長方形 6"/>
          <p:cNvSpPr/>
          <p:nvPr/>
        </p:nvSpPr>
        <p:spPr>
          <a:xfrm>
            <a:off x="2051720" y="125736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125736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125736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2121464"/>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2121464"/>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11960" y="2121464"/>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51720" y="2990401"/>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131840" y="2985560"/>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08709" y="2990401"/>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92080" y="125736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051720" y="1257368"/>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051720" y="1257368"/>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2051720" y="3854497"/>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292080" y="2123884"/>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372200" y="1252527"/>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288829" y="2113896"/>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 name="Picture 2" descr="C:\Users\user\Dropbox\8_lecture\13講義\人工知能概論\tex\img\ホイールダック２号\ホイールダック2号\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2264835"/>
            <a:ext cx="720725" cy="720725"/>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491184" y="4509120"/>
            <a:ext cx="7435049" cy="1938992"/>
          </a:xfrm>
          <a:prstGeom prst="rect">
            <a:avLst/>
          </a:prstGeom>
          <a:noFill/>
        </p:spPr>
        <p:txBody>
          <a:bodyPr wrap="none" rtlCol="0">
            <a:spAutoFit/>
          </a:bodyPr>
          <a:lstStyle/>
          <a:p>
            <a:r>
              <a:rPr lang="ja-JP" altLang="en-US" sz="2400" dirty="0"/>
              <a:t>演習</a:t>
            </a:r>
            <a:r>
              <a:rPr lang="en-US" altLang="ja-JP" sz="2400" dirty="0"/>
              <a:t>9-2</a:t>
            </a:r>
            <a:r>
              <a:rPr lang="ja-JP" altLang="en-US" sz="2400" dirty="0"/>
              <a:t>の状況の後にホイールダック２号が「停止行動」を</a:t>
            </a:r>
            <a:endParaRPr lang="en-US" altLang="ja-JP" sz="2400" dirty="0"/>
          </a:p>
          <a:p>
            <a:r>
              <a:rPr lang="ja-JP" altLang="en-US" sz="2400" dirty="0"/>
              <a:t>とった後に観測を行ったところ</a:t>
            </a:r>
            <a:r>
              <a:rPr kumimoji="1" lang="ja-JP" altLang="en-US" sz="2400" dirty="0"/>
              <a:t>右のような観測を得た．</a:t>
            </a:r>
            <a:endParaRPr kumimoji="1" lang="en-US" altLang="ja-JP" sz="2400" dirty="0"/>
          </a:p>
          <a:p>
            <a:r>
              <a:rPr kumimoji="1" lang="ja-JP" altLang="en-US" sz="2400" dirty="0"/>
              <a:t>こ</a:t>
            </a:r>
            <a:r>
              <a:rPr lang="ja-JP" altLang="en-US" sz="2400" dirty="0"/>
              <a:t>の観測を得た後に，ホイールダック２号がいる場所を</a:t>
            </a:r>
            <a:endParaRPr lang="en-US" altLang="ja-JP" sz="2400" dirty="0"/>
          </a:p>
          <a:p>
            <a:r>
              <a:rPr lang="ja-JP" altLang="en-US" sz="2400" dirty="0"/>
              <a:t>リサンプリングした結果の粒子数の一例を各セルに書け</a:t>
            </a:r>
            <a:endParaRPr lang="en-US" altLang="ja-JP" sz="2400" dirty="0"/>
          </a:p>
          <a:p>
            <a:r>
              <a:rPr lang="ja-JP" altLang="en-US" sz="2400" dirty="0"/>
              <a:t>（乱数は適宜，各自で生成するものとする．）</a:t>
            </a:r>
          </a:p>
        </p:txBody>
      </p:sp>
      <p:cxnSp>
        <p:nvCxnSpPr>
          <p:cNvPr id="21" name="直線コネクタ 20"/>
          <p:cNvCxnSpPr/>
          <p:nvPr/>
        </p:nvCxnSpPr>
        <p:spPr>
          <a:xfrm>
            <a:off x="6946041" y="2891541"/>
            <a:ext cx="0" cy="706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372200" y="2949976"/>
            <a:ext cx="564281" cy="655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形吹き出し 2"/>
          <p:cNvSpPr/>
          <p:nvPr/>
        </p:nvSpPr>
        <p:spPr>
          <a:xfrm>
            <a:off x="5830514" y="2625197"/>
            <a:ext cx="1765822" cy="1296467"/>
          </a:xfrm>
          <a:prstGeom prst="wedgeEllipseCallout">
            <a:avLst>
              <a:gd name="adj1" fmla="val -159179"/>
              <a:gd name="adj2" fmla="val -459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4026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演習</a:t>
            </a:r>
            <a:r>
              <a:rPr kumimoji="1" lang="en-US" altLang="ja-JP" dirty="0"/>
              <a:t>9-4</a:t>
            </a:r>
            <a:endParaRPr kumimoji="1" lang="ja-JP" altLang="en-US" dirty="0"/>
          </a:p>
        </p:txBody>
      </p:sp>
      <p:sp>
        <p:nvSpPr>
          <p:cNvPr id="7" name="正方形/長方形 6"/>
          <p:cNvSpPr/>
          <p:nvPr/>
        </p:nvSpPr>
        <p:spPr>
          <a:xfrm>
            <a:off x="205172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1196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51720" y="3865889"/>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131840" y="386104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08709" y="3865889"/>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9208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051720" y="2132856"/>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051720" y="2132856"/>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2051720" y="4729985"/>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292080" y="2999372"/>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372200" y="2128015"/>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288829" y="2989384"/>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 name="Picture 2" descr="C:\Users\user\Dropbox\8_lecture\13講義\人工知能概論\tex\img\ホイールダック２号\ホイールダック2号\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140323"/>
            <a:ext cx="720725" cy="720725"/>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611560" y="5414188"/>
            <a:ext cx="7582525" cy="1200329"/>
          </a:xfrm>
          <a:prstGeom prst="rect">
            <a:avLst/>
          </a:prstGeom>
          <a:noFill/>
        </p:spPr>
        <p:txBody>
          <a:bodyPr wrap="none" rtlCol="0">
            <a:spAutoFit/>
          </a:bodyPr>
          <a:lstStyle/>
          <a:p>
            <a:r>
              <a:rPr lang="en-US" altLang="ja-JP" sz="2400"/>
              <a:t>9-3</a:t>
            </a:r>
            <a:r>
              <a:rPr lang="ja-JP" altLang="en-US" sz="2400" dirty="0"/>
              <a:t>の後にホイールダック２号は左に移動し，　を観測した．</a:t>
            </a:r>
            <a:endParaRPr lang="en-US" altLang="ja-JP" sz="2400" dirty="0"/>
          </a:p>
          <a:p>
            <a:r>
              <a:rPr kumimoji="1" lang="ja-JP" altLang="en-US" sz="2400" dirty="0"/>
              <a:t>その後の自己位置をリサンプリングした場合の粒子の分布</a:t>
            </a:r>
            <a:endParaRPr kumimoji="1" lang="en-US" altLang="ja-JP" sz="2400" dirty="0"/>
          </a:p>
          <a:p>
            <a:r>
              <a:rPr lang="ja-JP" altLang="en-US" sz="2400" dirty="0"/>
              <a:t>として妥当な数字を各セルに記入せよ</a:t>
            </a:r>
            <a:endParaRPr kumimoji="1" lang="ja-JP" altLang="en-US" sz="2400" dirty="0"/>
          </a:p>
        </p:txBody>
      </p:sp>
      <p:sp>
        <p:nvSpPr>
          <p:cNvPr id="27" name="正方形/長方形 26"/>
          <p:cNvSpPr/>
          <p:nvPr/>
        </p:nvSpPr>
        <p:spPr>
          <a:xfrm>
            <a:off x="6026440" y="4111328"/>
            <a:ext cx="585134" cy="65478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形吹き出し 28"/>
          <p:cNvSpPr/>
          <p:nvPr/>
        </p:nvSpPr>
        <p:spPr>
          <a:xfrm>
            <a:off x="5436096" y="3858629"/>
            <a:ext cx="1765822" cy="1296467"/>
          </a:xfrm>
          <a:prstGeom prst="wedgeEllipseCallout">
            <a:avLst>
              <a:gd name="adj1" fmla="val -10012"/>
              <a:gd name="adj2" fmla="val 8144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2035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予習問題</a:t>
            </a:r>
            <a:r>
              <a:rPr lang="en-US" altLang="ja-JP"/>
              <a:t>	</a:t>
            </a:r>
            <a:endParaRPr kumimoji="1" lang="ja-JP" altLang="en-US"/>
          </a:p>
        </p:txBody>
      </p:sp>
      <p:sp>
        <p:nvSpPr>
          <p:cNvPr id="3" name="コンテンツ プレースホルダー 2"/>
          <p:cNvSpPr>
            <a:spLocks noGrp="1"/>
          </p:cNvSpPr>
          <p:nvPr>
            <p:ph idx="1"/>
          </p:nvPr>
        </p:nvSpPr>
        <p:spPr/>
        <p:txBody>
          <a:bodyPr/>
          <a:lstStyle/>
          <a:p>
            <a:r>
              <a:rPr kumimoji="1" lang="en-US" altLang="ja-JP"/>
              <a:t>K-means</a:t>
            </a:r>
            <a:r>
              <a:rPr kumimoji="1" lang="ja-JP" altLang="en-US"/>
              <a:t>法に従って図</a:t>
            </a:r>
            <a:r>
              <a:rPr kumimoji="1" lang="en-US" altLang="ja-JP"/>
              <a:t>10.6</a:t>
            </a:r>
            <a:r>
              <a:rPr kumimoji="1" lang="ja-JP" altLang="en-US"/>
              <a:t>のクラスタリングの過程を確認してみよう</a:t>
            </a:r>
            <a:endParaRPr kumimoji="1" lang="en-US" altLang="ja-JP"/>
          </a:p>
          <a:p>
            <a:endParaRPr lang="en-US" altLang="ja-JP"/>
          </a:p>
          <a:p>
            <a:r>
              <a:rPr lang="ja-JP" altLang="en-US"/>
              <a:t>深層</a:t>
            </a:r>
            <a:r>
              <a:rPr kumimoji="1" lang="ja-JP" altLang="en-US"/>
              <a:t>学習（ディープラーニング）について</a:t>
            </a:r>
            <a:r>
              <a:rPr lang="ja-JP" altLang="en-US"/>
              <a:t>知っていることを書こう</a:t>
            </a:r>
            <a:endParaRPr kumimoji="1" lang="ja-JP" altLang="en-US"/>
          </a:p>
        </p:txBody>
      </p:sp>
    </p:spTree>
    <p:extLst>
      <p:ext uri="{BB962C8B-B14F-4D97-AF65-F5344CB8AC3E}">
        <p14:creationId xmlns:p14="http://schemas.microsoft.com/office/powerpoint/2010/main" val="176276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9</a:t>
            </a:r>
            <a:r>
              <a:rPr kumimoji="1" lang="en-US" altLang="ja-JP" dirty="0"/>
              <a:t>.1 </a:t>
            </a:r>
            <a:r>
              <a:rPr kumimoji="1" lang="ja-JP" altLang="en-US" dirty="0"/>
              <a:t>ベイズフィルタの問題点</a:t>
            </a:r>
            <a:endParaRPr kumimoji="1" lang="en-US" altLang="ja-JP" dirty="0"/>
          </a:p>
          <a:p>
            <a:r>
              <a:rPr kumimoji="1" lang="en-US" altLang="ja-JP" dirty="0"/>
              <a:t>9.2 </a:t>
            </a:r>
            <a:r>
              <a:rPr kumimoji="1" lang="ja-JP" altLang="en-US" dirty="0"/>
              <a:t>モンテカルロ近似</a:t>
            </a:r>
            <a:endParaRPr kumimoji="1" lang="en-US" altLang="ja-JP" dirty="0"/>
          </a:p>
          <a:p>
            <a:r>
              <a:rPr lang="en-US" altLang="ja-JP" dirty="0"/>
              <a:t>9.3 </a:t>
            </a:r>
            <a:r>
              <a:rPr lang="ja-JP" altLang="en-US" dirty="0"/>
              <a:t>粒子フィルタ</a:t>
            </a:r>
            <a:endParaRPr lang="en-US" altLang="ja-JP" dirty="0"/>
          </a:p>
          <a:p>
            <a:r>
              <a:rPr lang="en-US" altLang="ja-JP" dirty="0"/>
              <a:t>9.4 </a:t>
            </a:r>
            <a:r>
              <a:rPr lang="ja-JP" altLang="en-US" dirty="0"/>
              <a:t>通路上のホイールダック２号の位置推定</a:t>
            </a:r>
            <a:br>
              <a:rPr lang="en-US" altLang="ja-JP" dirty="0"/>
            </a:br>
            <a:r>
              <a:rPr lang="ja-JP" altLang="en-US" dirty="0"/>
              <a:t>　　　（粒子フィルタ編）</a:t>
            </a:r>
            <a:endParaRPr lang="en-US" altLang="ja-JP" dirty="0"/>
          </a:p>
        </p:txBody>
      </p:sp>
      <p:sp>
        <p:nvSpPr>
          <p:cNvPr id="4" name="正方形/長方形 3"/>
          <p:cNvSpPr/>
          <p:nvPr/>
        </p:nvSpPr>
        <p:spPr>
          <a:xfrm>
            <a:off x="251520" y="1844824"/>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384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ベイズフィルタの復習</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13" y="1196752"/>
            <a:ext cx="9011287"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3563888" y="3933056"/>
            <a:ext cx="3960440" cy="100811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940152" y="4560404"/>
            <a:ext cx="2723823" cy="369332"/>
          </a:xfrm>
          <a:prstGeom prst="rect">
            <a:avLst/>
          </a:prstGeom>
          <a:solidFill>
            <a:schemeClr val="bg1"/>
          </a:solidFill>
        </p:spPr>
        <p:txBody>
          <a:bodyPr wrap="none" rtlCol="0">
            <a:spAutoFit/>
          </a:bodyPr>
          <a:lstStyle/>
          <a:p>
            <a:r>
              <a:rPr kumimoji="1" lang="ja-JP" altLang="en-US" dirty="0"/>
              <a:t>状態</a:t>
            </a:r>
            <a:r>
              <a:rPr kumimoji="1" lang="en-US" altLang="ja-JP" dirty="0" err="1"/>
              <a:t>s</a:t>
            </a:r>
            <a:r>
              <a:rPr kumimoji="1" lang="en-US" altLang="ja-JP" baseline="-25000" dirty="0" err="1"/>
              <a:t>t</a:t>
            </a:r>
            <a:r>
              <a:rPr kumimoji="1" lang="ja-JP" altLang="en-US" dirty="0"/>
              <a:t>に</a:t>
            </a:r>
            <a:r>
              <a:rPr lang="ja-JP" altLang="en-US" dirty="0"/>
              <a:t>移動してい</a:t>
            </a:r>
            <a:r>
              <a:rPr kumimoji="1" lang="ja-JP" altLang="en-US" dirty="0"/>
              <a:t>る確率</a:t>
            </a:r>
          </a:p>
        </p:txBody>
      </p:sp>
      <p:sp>
        <p:nvSpPr>
          <p:cNvPr id="7" name="テキスト ボックス 6"/>
          <p:cNvSpPr txBox="1"/>
          <p:nvPr/>
        </p:nvSpPr>
        <p:spPr>
          <a:xfrm>
            <a:off x="769594" y="4539664"/>
            <a:ext cx="2770310" cy="369332"/>
          </a:xfrm>
          <a:prstGeom prst="rect">
            <a:avLst/>
          </a:prstGeom>
          <a:solidFill>
            <a:schemeClr val="bg1"/>
          </a:solidFill>
        </p:spPr>
        <p:txBody>
          <a:bodyPr wrap="none" rtlCol="0">
            <a:spAutoFit/>
          </a:bodyPr>
          <a:lstStyle/>
          <a:p>
            <a:r>
              <a:rPr kumimoji="1" lang="ja-JP" altLang="en-US" dirty="0"/>
              <a:t>状態</a:t>
            </a:r>
            <a:r>
              <a:rPr kumimoji="1" lang="en-US" altLang="ja-JP" dirty="0" err="1"/>
              <a:t>s</a:t>
            </a:r>
            <a:r>
              <a:rPr kumimoji="1" lang="en-US" altLang="ja-JP" baseline="-25000" dirty="0" err="1"/>
              <a:t>t</a:t>
            </a:r>
            <a:r>
              <a:rPr lang="ja-JP" altLang="en-US" dirty="0"/>
              <a:t>で観測</a:t>
            </a:r>
            <a:r>
              <a:rPr lang="en-US" altLang="ja-JP" dirty="0" err="1"/>
              <a:t>o</a:t>
            </a:r>
            <a:r>
              <a:rPr lang="en-US" altLang="ja-JP" baseline="-25000" dirty="0" err="1"/>
              <a:t>t</a:t>
            </a:r>
            <a:r>
              <a:rPr lang="ja-JP" altLang="en-US" dirty="0"/>
              <a:t>を得る</a:t>
            </a:r>
            <a:r>
              <a:rPr kumimoji="1" lang="ja-JP" altLang="en-US" dirty="0"/>
              <a:t>確率</a:t>
            </a:r>
          </a:p>
        </p:txBody>
      </p:sp>
      <p:sp>
        <p:nvSpPr>
          <p:cNvPr id="8" name="角丸四角形 7"/>
          <p:cNvSpPr/>
          <p:nvPr/>
        </p:nvSpPr>
        <p:spPr>
          <a:xfrm>
            <a:off x="2555776" y="4005064"/>
            <a:ext cx="1008112" cy="534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562632" y="5600672"/>
            <a:ext cx="4357283" cy="646331"/>
          </a:xfrm>
          <a:prstGeom prst="rect">
            <a:avLst/>
          </a:prstGeom>
          <a:solidFill>
            <a:schemeClr val="bg1"/>
          </a:solidFill>
        </p:spPr>
        <p:txBody>
          <a:bodyPr wrap="none" rtlCol="0">
            <a:spAutoFit/>
          </a:bodyPr>
          <a:lstStyle/>
          <a:p>
            <a:r>
              <a:rPr kumimoji="1" lang="ja-JP" altLang="en-US" dirty="0"/>
              <a:t>あらゆる状態を考慮</a:t>
            </a:r>
            <a:r>
              <a:rPr kumimoji="1" lang="en-US" altLang="ja-JP" dirty="0"/>
              <a:t>(</a:t>
            </a:r>
            <a:r>
              <a:rPr lang="ja-JP" altLang="en-US" dirty="0"/>
              <a:t>全部の確率の和が</a:t>
            </a:r>
            <a:r>
              <a:rPr lang="en-US" altLang="ja-JP" dirty="0"/>
              <a:t>1.0)</a:t>
            </a:r>
          </a:p>
          <a:p>
            <a:r>
              <a:rPr kumimoji="1" lang="ja-JP" altLang="en-US" dirty="0"/>
              <a:t>し</a:t>
            </a:r>
            <a:r>
              <a:rPr lang="ja-JP" altLang="en-US" dirty="0"/>
              <a:t>た後で、</a:t>
            </a:r>
            <a:r>
              <a:rPr kumimoji="1" lang="en-US" altLang="ja-JP" dirty="0" err="1"/>
              <a:t>s</a:t>
            </a:r>
            <a:r>
              <a:rPr kumimoji="1" lang="en-US" altLang="ja-JP" baseline="-25000" dirty="0" err="1"/>
              <a:t>t</a:t>
            </a:r>
            <a:r>
              <a:rPr kumimoji="1" lang="ja-JP" altLang="en-US" dirty="0"/>
              <a:t>にいる確率</a:t>
            </a:r>
          </a:p>
        </p:txBody>
      </p:sp>
      <p:sp>
        <p:nvSpPr>
          <p:cNvPr id="10" name="正方形/長方形 9"/>
          <p:cNvSpPr/>
          <p:nvPr/>
        </p:nvSpPr>
        <p:spPr>
          <a:xfrm>
            <a:off x="683568" y="3356992"/>
            <a:ext cx="8064896" cy="17281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972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ベイズフィルタの復習</a:t>
            </a:r>
          </a:p>
        </p:txBody>
      </p:sp>
      <p:sp>
        <p:nvSpPr>
          <p:cNvPr id="3" name="コンテンツ プレースホルダー 2"/>
          <p:cNvSpPr>
            <a:spLocks noGrp="1"/>
          </p:cNvSpPr>
          <p:nvPr>
            <p:ph idx="1"/>
          </p:nvPr>
        </p:nvSpPr>
        <p:spPr/>
        <p:txBody>
          <a:bodyPr/>
          <a:lstStyle/>
          <a:p>
            <a:pPr marL="0" indent="0">
              <a:buNone/>
            </a:pPr>
            <a:r>
              <a:rPr kumimoji="1" lang="ja-JP" altLang="en-US"/>
              <a:t>問</a:t>
            </a:r>
            <a:r>
              <a:rPr kumimoji="1" lang="en-US" altLang="ja-JP"/>
              <a:t>1</a:t>
            </a:r>
            <a:r>
              <a:rPr kumimoji="1" lang="ja-JP" altLang="en-US"/>
              <a:t>．章</a:t>
            </a:r>
            <a:r>
              <a:rPr kumimoji="1" lang="ja-JP" altLang="en-US" dirty="0"/>
              <a:t>末問題２を考えてみよう</a:t>
            </a:r>
            <a:endParaRPr kumimoji="1" lang="en-US" altLang="ja-JP" dirty="0"/>
          </a:p>
          <a:p>
            <a:pPr marL="0" indent="0">
              <a:buNone/>
            </a:pPr>
            <a:r>
              <a:rPr lang="ja-JP" altLang="en-US"/>
              <a:t>問</a:t>
            </a:r>
            <a:r>
              <a:rPr lang="en-US" altLang="ja-JP"/>
              <a:t>2</a:t>
            </a:r>
            <a:r>
              <a:rPr lang="ja-JP" altLang="en-US"/>
              <a:t>．</a:t>
            </a:r>
            <a:r>
              <a:rPr lang="en-US" altLang="ja-JP"/>
              <a:t> A</a:t>
            </a:r>
            <a:r>
              <a:rPr lang="en-US" altLang="ja-JP" dirty="0"/>
              <a:t>, B, C, D </a:t>
            </a:r>
            <a:r>
              <a:rPr lang="ja-JP" altLang="en-US" dirty="0"/>
              <a:t>という</a:t>
            </a:r>
            <a:r>
              <a:rPr lang="en-US" altLang="ja-JP" dirty="0"/>
              <a:t>4</a:t>
            </a:r>
            <a:r>
              <a:rPr lang="ja-JP" altLang="en-US" err="1"/>
              <a:t>つの</a:t>
            </a:r>
            <a:r>
              <a:rPr lang="ja-JP" altLang="en-US"/>
              <a:t>状態があり、初めに</a:t>
            </a:r>
            <a:r>
              <a:rPr lang="en-US" altLang="ja-JP"/>
              <a:t>A</a:t>
            </a:r>
            <a:r>
              <a:rPr lang="ja-JP" altLang="en-US"/>
              <a:t>にいる</a:t>
            </a:r>
            <a:endParaRPr lang="en-US" altLang="ja-JP" dirty="0"/>
          </a:p>
          <a:p>
            <a:pPr marL="0" indent="0">
              <a:buNone/>
            </a:pPr>
            <a:r>
              <a:rPr kumimoji="1" lang="ja-JP" altLang="en-US" dirty="0"/>
              <a:t>　　行動では確率</a:t>
            </a:r>
            <a:r>
              <a:rPr lang="en-US" altLang="ja-JP" dirty="0"/>
              <a:t> ½ </a:t>
            </a:r>
            <a:r>
              <a:rPr lang="ja-JP" altLang="en-US" dirty="0"/>
              <a:t>で停留、</a:t>
            </a:r>
            <a:r>
              <a:rPr lang="en-US" altLang="ja-JP" dirty="0"/>
              <a:t>1/6 </a:t>
            </a:r>
            <a:r>
              <a:rPr lang="ja-JP" altLang="en-US" dirty="0"/>
              <a:t>で別の部屋</a:t>
            </a:r>
            <a:endParaRPr lang="en-US" altLang="ja-JP" dirty="0"/>
          </a:p>
          <a:p>
            <a:pPr marL="0" indent="0">
              <a:buNone/>
            </a:pPr>
            <a:r>
              <a:rPr kumimoji="1" lang="en-US" altLang="ja-JP" dirty="0"/>
              <a:t>    </a:t>
            </a:r>
            <a:r>
              <a:rPr kumimoji="1" lang="ja-JP" altLang="en-US" dirty="0"/>
              <a:t>光が見える確率</a:t>
            </a:r>
            <a:r>
              <a:rPr lang="en-US" altLang="ja-JP" dirty="0"/>
              <a:t>(A-D</a:t>
            </a:r>
            <a:r>
              <a:rPr lang="ja-JP" altLang="en-US" dirty="0"/>
              <a:t>の順</a:t>
            </a:r>
            <a:r>
              <a:rPr lang="en-US" altLang="ja-JP" dirty="0"/>
              <a:t>): 1/10, 1/5, 2/5, 1/10</a:t>
            </a:r>
          </a:p>
          <a:p>
            <a:pPr marL="0" indent="0">
              <a:buNone/>
            </a:pPr>
            <a:endParaRPr kumimoji="1" lang="en-US" altLang="ja-JP" dirty="0"/>
          </a:p>
          <a:p>
            <a:pPr marL="514350" indent="-514350">
              <a:buAutoNum type="arabicParenBoth"/>
            </a:pPr>
            <a:r>
              <a:rPr lang="ja-JP" altLang="en-US" dirty="0"/>
              <a:t>一度目の行動後にロボットが</a:t>
            </a:r>
            <a:r>
              <a:rPr lang="en-US" altLang="ja-JP" dirty="0"/>
              <a:t>A</a:t>
            </a:r>
            <a:r>
              <a:rPr lang="ja-JP" altLang="en-US" dirty="0"/>
              <a:t>にいる確率</a:t>
            </a:r>
            <a:endParaRPr lang="en-US" altLang="ja-JP" dirty="0"/>
          </a:p>
          <a:p>
            <a:pPr marL="514350" indent="-514350">
              <a:buAutoNum type="arabicParenBoth"/>
            </a:pPr>
            <a:r>
              <a:rPr kumimoji="1" lang="ja-JP" altLang="en-US" dirty="0"/>
              <a:t>その時光が見えたとする。</a:t>
            </a:r>
            <a:r>
              <a:rPr kumimoji="1" lang="en-US" altLang="ja-JP" dirty="0"/>
              <a:t>C</a:t>
            </a:r>
            <a:r>
              <a:rPr kumimoji="1" lang="ja-JP" altLang="en-US"/>
              <a:t>にいる確率</a:t>
            </a:r>
            <a:endParaRPr kumimoji="1" lang="ja-JP" altLang="en-US" dirty="0"/>
          </a:p>
        </p:txBody>
      </p:sp>
    </p:spTree>
    <p:extLst>
      <p:ext uri="{BB962C8B-B14F-4D97-AF65-F5344CB8AC3E}">
        <p14:creationId xmlns:p14="http://schemas.microsoft.com/office/powerpoint/2010/main" val="95832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a:t>9.1.1</a:t>
            </a:r>
            <a:r>
              <a:rPr lang="ja-JP" altLang="en-US" b="1" dirty="0"/>
              <a:t>位置推定とメモリ管理</a:t>
            </a:r>
            <a:endParaRPr kumimoji="1" lang="ja-JP" altLang="en-US" dirty="0"/>
          </a:p>
        </p:txBody>
      </p:sp>
      <p:sp>
        <p:nvSpPr>
          <p:cNvPr id="3" name="コンテンツ プレースホルダー 2"/>
          <p:cNvSpPr>
            <a:spLocks noGrp="1"/>
          </p:cNvSpPr>
          <p:nvPr>
            <p:ph idx="1"/>
          </p:nvPr>
        </p:nvSpPr>
        <p:spPr/>
        <p:txBody>
          <a:bodyPr/>
          <a:lstStyle/>
          <a:p>
            <a:r>
              <a:rPr lang="ja-JP" altLang="en-US" dirty="0"/>
              <a:t>前章であつかったベイズフィルタでは，実装上の非効率な点がある．それは「全ての状態に関する存在確率を常に保持しなければならない」という点である．</a:t>
            </a:r>
            <a:endParaRPr lang="en-US" altLang="ja-JP" dirty="0"/>
          </a:p>
          <a:p>
            <a:r>
              <a:rPr lang="ja-JP" altLang="en-US" dirty="0"/>
              <a:t>膨大な状態空間が存在する場合には，ロボットが絶対に存在しないであろう場所における存在確率も含めて，その状態空間全てにおいて存在確率</a:t>
            </a:r>
            <a:r>
              <a:rPr lang="en-US" altLang="ja-JP" i="1" dirty="0"/>
              <a:t>P</a:t>
            </a:r>
            <a:r>
              <a:rPr lang="en-US" altLang="ja-JP" dirty="0"/>
              <a:t>(</a:t>
            </a:r>
            <a:r>
              <a:rPr lang="en-US" altLang="ja-JP" i="1" dirty="0" err="1"/>
              <a:t>s</a:t>
            </a:r>
            <a:r>
              <a:rPr lang="en-US" altLang="ja-JP" i="1" baseline="-25000" dirty="0" err="1"/>
              <a:t>t</a:t>
            </a:r>
            <a:r>
              <a:rPr lang="en-US" altLang="ja-JP" i="1" dirty="0"/>
              <a:t> |o</a:t>
            </a:r>
            <a:r>
              <a:rPr lang="en-US" altLang="ja-JP" baseline="-25000" dirty="0"/>
              <a:t>1:</a:t>
            </a:r>
            <a:r>
              <a:rPr lang="en-US" altLang="ja-JP" i="1" baseline="-25000" dirty="0"/>
              <a:t>t</a:t>
            </a:r>
            <a:r>
              <a:rPr lang="en-US" altLang="ja-JP" i="1" dirty="0"/>
              <a:t> , a</a:t>
            </a:r>
            <a:r>
              <a:rPr lang="en-US" altLang="ja-JP" baseline="-25000" dirty="0"/>
              <a:t>1:</a:t>
            </a:r>
            <a:r>
              <a:rPr lang="en-US" altLang="ja-JP" i="1" baseline="-25000" dirty="0"/>
              <a:t>t-1</a:t>
            </a:r>
            <a:r>
              <a:rPr lang="en-US" altLang="ja-JP" i="1" dirty="0"/>
              <a:t> </a:t>
            </a:r>
            <a:r>
              <a:rPr lang="en-US" altLang="ja-JP" dirty="0"/>
              <a:t>) </a:t>
            </a:r>
            <a:r>
              <a:rPr lang="ja-JP" altLang="en-US" dirty="0"/>
              <a:t>の更新を行う必要がある．これは非効率である．</a:t>
            </a:r>
            <a:endParaRPr kumimoji="1" lang="ja-JP" altLang="en-US" dirty="0"/>
          </a:p>
        </p:txBody>
      </p:sp>
      <p:sp>
        <p:nvSpPr>
          <p:cNvPr id="4" name="正方形/長方形 3"/>
          <p:cNvSpPr/>
          <p:nvPr/>
        </p:nvSpPr>
        <p:spPr>
          <a:xfrm>
            <a:off x="1403648" y="5085184"/>
            <a:ext cx="712879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確率がゼロのところを陽に表現しない</a:t>
            </a:r>
            <a:endParaRPr lang="en-US" altLang="ja-JP" sz="2800" dirty="0"/>
          </a:p>
          <a:p>
            <a:pPr algn="ctr"/>
            <a:r>
              <a:rPr lang="ja-JP" altLang="en-US" sz="2800" dirty="0"/>
              <a:t>効率的データ表現を！</a:t>
            </a:r>
            <a:endParaRPr kumimoji="1" lang="ja-JP" altLang="en-US" sz="2800" dirty="0"/>
          </a:p>
        </p:txBody>
      </p:sp>
    </p:spTree>
    <p:extLst>
      <p:ext uri="{BB962C8B-B14F-4D97-AF65-F5344CB8AC3E}">
        <p14:creationId xmlns:p14="http://schemas.microsoft.com/office/powerpoint/2010/main" val="275651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粒子フィルタのコンセプト</a:t>
            </a:r>
          </a:p>
        </p:txBody>
      </p:sp>
      <p:sp>
        <p:nvSpPr>
          <p:cNvPr id="4" name="コンテンツ プレースホルダー 3"/>
          <p:cNvSpPr>
            <a:spLocks noGrp="1"/>
          </p:cNvSpPr>
          <p:nvPr>
            <p:ph sz="half" idx="1"/>
          </p:nvPr>
        </p:nvSpPr>
        <p:spPr>
          <a:xfrm>
            <a:off x="457200" y="1920085"/>
            <a:ext cx="4038600" cy="2669492"/>
          </a:xfrm>
        </p:spPr>
        <p:txBody>
          <a:bodyPr/>
          <a:lstStyle/>
          <a:p>
            <a:r>
              <a:rPr lang="ja-JP" altLang="en-US" dirty="0"/>
              <a:t>これに対して，「ロボットはここにいるかもしれない」という仮説（候補）をいくつか持って，これを更新することで，自己位置推定を進めるのが</a:t>
            </a:r>
            <a:r>
              <a:rPr lang="ja-JP" altLang="en-US" b="1" dirty="0"/>
              <a:t>粒子フィルタ</a:t>
            </a:r>
            <a:endParaRPr kumimoji="1" lang="ja-JP" altLang="en-US" b="1" dirty="0"/>
          </a:p>
        </p:txBody>
      </p:sp>
      <p:sp>
        <p:nvSpPr>
          <p:cNvPr id="53" name="正方形/長方形 52"/>
          <p:cNvSpPr/>
          <p:nvPr/>
        </p:nvSpPr>
        <p:spPr>
          <a:xfrm>
            <a:off x="4932040" y="2204864"/>
            <a:ext cx="3600400" cy="3384376"/>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3880" y="2861320"/>
            <a:ext cx="655461" cy="6556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1610" y="2861320"/>
            <a:ext cx="655461" cy="65569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8419" y="3933885"/>
            <a:ext cx="655461" cy="65569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1374" y="4077072"/>
            <a:ext cx="655461" cy="65569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050553"/>
            <a:ext cx="655461" cy="65569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527" y="3050553"/>
            <a:ext cx="655461" cy="655692"/>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5508104" y="2204864"/>
            <a:ext cx="2935419" cy="369332"/>
          </a:xfrm>
          <a:prstGeom prst="rect">
            <a:avLst/>
          </a:prstGeom>
          <a:noFill/>
        </p:spPr>
        <p:txBody>
          <a:bodyPr wrap="none" rtlCol="0">
            <a:spAutoFit/>
          </a:bodyPr>
          <a:lstStyle/>
          <a:p>
            <a:r>
              <a:rPr kumimoji="1" lang="ja-JP" altLang="en-US" dirty="0"/>
              <a:t>だいたいこのへんにいる・・・・</a:t>
            </a:r>
          </a:p>
        </p:txBody>
      </p:sp>
      <p:sp>
        <p:nvSpPr>
          <p:cNvPr id="61" name="正方形/長方形 60"/>
          <p:cNvSpPr/>
          <p:nvPr/>
        </p:nvSpPr>
        <p:spPr>
          <a:xfrm>
            <a:off x="467544" y="4589577"/>
            <a:ext cx="3168352" cy="783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粒子フィルタ</a:t>
            </a:r>
          </a:p>
        </p:txBody>
      </p:sp>
      <p:sp>
        <p:nvSpPr>
          <p:cNvPr id="63" name="正方形/長方形 62"/>
          <p:cNvSpPr/>
          <p:nvPr/>
        </p:nvSpPr>
        <p:spPr>
          <a:xfrm>
            <a:off x="1619672" y="5805264"/>
            <a:ext cx="3280657" cy="7836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3200" dirty="0"/>
              <a:t>モンテカルロ近似</a:t>
            </a:r>
          </a:p>
        </p:txBody>
      </p:sp>
      <p:sp>
        <p:nvSpPr>
          <p:cNvPr id="64" name="正方形/長方形 63"/>
          <p:cNvSpPr/>
          <p:nvPr/>
        </p:nvSpPr>
        <p:spPr>
          <a:xfrm>
            <a:off x="5555165" y="5805263"/>
            <a:ext cx="3168352" cy="7836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3200" dirty="0"/>
              <a:t>SIR</a:t>
            </a:r>
          </a:p>
        </p:txBody>
      </p:sp>
      <p:sp>
        <p:nvSpPr>
          <p:cNvPr id="62" name="等号 61"/>
          <p:cNvSpPr/>
          <p:nvPr/>
        </p:nvSpPr>
        <p:spPr>
          <a:xfrm>
            <a:off x="827584" y="5913275"/>
            <a:ext cx="648072" cy="567615"/>
          </a:xfrm>
          <a:prstGeom prst="mathEqua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65" name="加算記号 64"/>
          <p:cNvSpPr/>
          <p:nvPr/>
        </p:nvSpPr>
        <p:spPr>
          <a:xfrm>
            <a:off x="4956987" y="5877272"/>
            <a:ext cx="479109" cy="567615"/>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6" name="テキスト ボックス 65"/>
          <p:cNvSpPr txBox="1"/>
          <p:nvPr/>
        </p:nvSpPr>
        <p:spPr>
          <a:xfrm>
            <a:off x="827584" y="71626"/>
            <a:ext cx="5219121" cy="954107"/>
          </a:xfrm>
          <a:prstGeom prst="rect">
            <a:avLst/>
          </a:prstGeom>
          <a:noFill/>
        </p:spPr>
        <p:txBody>
          <a:bodyPr wrap="none" rtlCol="0">
            <a:spAutoFit/>
          </a:bodyPr>
          <a:lstStyle/>
          <a:p>
            <a:r>
              <a:rPr kumimoji="1" lang="en-US" altLang="ja-JP" sz="2800" dirty="0"/>
              <a:t>Monte Carlo Localization (MCL)</a:t>
            </a:r>
          </a:p>
          <a:p>
            <a:r>
              <a:rPr lang="en-US" altLang="ja-JP" sz="2800" dirty="0"/>
              <a:t>Particle Filter</a:t>
            </a:r>
            <a:endParaRPr kumimoji="1" lang="ja-JP" altLang="en-US" sz="2800" dirty="0"/>
          </a:p>
        </p:txBody>
      </p:sp>
    </p:spTree>
    <p:extLst>
      <p:ext uri="{BB962C8B-B14F-4D97-AF65-F5344CB8AC3E}">
        <p14:creationId xmlns:p14="http://schemas.microsoft.com/office/powerpoint/2010/main" val="178580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9</a:t>
            </a:r>
            <a:r>
              <a:rPr kumimoji="1" lang="en-US" altLang="ja-JP" dirty="0"/>
              <a:t>.1 </a:t>
            </a:r>
            <a:r>
              <a:rPr kumimoji="1" lang="ja-JP" altLang="en-US" dirty="0"/>
              <a:t>ベイズフィルタの問題点</a:t>
            </a:r>
            <a:endParaRPr kumimoji="1" lang="en-US" altLang="ja-JP" dirty="0"/>
          </a:p>
          <a:p>
            <a:r>
              <a:rPr kumimoji="1" lang="en-US" altLang="ja-JP" dirty="0"/>
              <a:t>9.2 </a:t>
            </a:r>
            <a:r>
              <a:rPr kumimoji="1" lang="ja-JP" altLang="en-US" dirty="0"/>
              <a:t>モンテカルロ近似</a:t>
            </a:r>
            <a:endParaRPr kumimoji="1" lang="en-US" altLang="ja-JP" dirty="0"/>
          </a:p>
          <a:p>
            <a:r>
              <a:rPr lang="en-US" altLang="ja-JP" dirty="0"/>
              <a:t>9.3 </a:t>
            </a:r>
            <a:r>
              <a:rPr lang="ja-JP" altLang="en-US" dirty="0"/>
              <a:t>粒子フィルタ</a:t>
            </a:r>
            <a:endParaRPr lang="en-US" altLang="ja-JP" dirty="0"/>
          </a:p>
          <a:p>
            <a:r>
              <a:rPr lang="en-US" altLang="ja-JP" dirty="0"/>
              <a:t>9.4 </a:t>
            </a:r>
            <a:r>
              <a:rPr lang="ja-JP" altLang="en-US" dirty="0"/>
              <a:t>通路上のホイールダック２号の位置推定</a:t>
            </a:r>
            <a:br>
              <a:rPr lang="en-US" altLang="ja-JP" dirty="0"/>
            </a:br>
            <a:r>
              <a:rPr lang="ja-JP" altLang="en-US" dirty="0"/>
              <a:t>　　　（粒子フィルタ編）</a:t>
            </a:r>
            <a:endParaRPr lang="en-US" altLang="ja-JP" dirty="0"/>
          </a:p>
        </p:txBody>
      </p:sp>
      <p:sp>
        <p:nvSpPr>
          <p:cNvPr id="4" name="正方形/長方形 3"/>
          <p:cNvSpPr/>
          <p:nvPr/>
        </p:nvSpPr>
        <p:spPr>
          <a:xfrm>
            <a:off x="251520" y="2348880"/>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2172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5354</TotalTime>
  <Words>1861</Words>
  <Application>Microsoft Office PowerPoint</Application>
  <PresentationFormat>画面に合わせる (4:3)</PresentationFormat>
  <Paragraphs>198</Paragraphs>
  <Slides>34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34</vt:i4>
      </vt:variant>
    </vt:vector>
  </HeadingPairs>
  <TitlesOfParts>
    <vt:vector size="40" baseType="lpstr">
      <vt:lpstr>HGP明朝E</vt:lpstr>
      <vt:lpstr>ＭＳ Ｐゴシック</vt:lpstr>
      <vt:lpstr>Calibri</vt:lpstr>
      <vt:lpstr>Constantia</vt:lpstr>
      <vt:lpstr>Wingdings 2</vt:lpstr>
      <vt:lpstr>リゾート</vt:lpstr>
      <vt:lpstr>人工知能概論 第9回 位置推定(2) 粒子フィルタ</vt:lpstr>
      <vt:lpstr>STORY 位置推定（2）</vt:lpstr>
      <vt:lpstr>仮定 位置推定(2)</vt:lpstr>
      <vt:lpstr>Contents</vt:lpstr>
      <vt:lpstr>ベイズフィルタの復習</vt:lpstr>
      <vt:lpstr>ベイズフィルタの復習</vt:lpstr>
      <vt:lpstr>9.1.1位置推定とメモリ管理</vt:lpstr>
      <vt:lpstr>粒子フィルタのコンセプト</vt:lpstr>
      <vt:lpstr>Contents</vt:lpstr>
      <vt:lpstr>9.2.1サンプル点の集合による 確率分布の近似</vt:lpstr>
      <vt:lpstr>“サンプリング”とは？</vt:lpstr>
      <vt:lpstr>9.2.3 モンテカルロ法</vt:lpstr>
      <vt:lpstr>例)図形の面積を求める話</vt:lpstr>
      <vt:lpstr>9.2.2 モンテカルロ近似</vt:lpstr>
      <vt:lpstr>イカサマサイコロのモンテカルロ近似</vt:lpstr>
      <vt:lpstr>演習9-1 モンテカルロ法</vt:lpstr>
      <vt:lpstr>Contents</vt:lpstr>
      <vt:lpstr>9.3 Sampling Importance Resampling (SIR)</vt:lpstr>
      <vt:lpstr>SIRの導出(1)</vt:lpstr>
      <vt:lpstr>SIRの導出(2) 粒子iごとに式を分解してみる．</vt:lpstr>
      <vt:lpstr>分解した式の解釈</vt:lpstr>
      <vt:lpstr>SIRの導出(3) 状態遷移後の確率分布の近似</vt:lpstr>
      <vt:lpstr>SIRの導出(4) resampling!!!</vt:lpstr>
      <vt:lpstr>9.3.2 粒子フィルタ のアルゴリズム</vt:lpstr>
      <vt:lpstr>Contents</vt:lpstr>
      <vt:lpstr>9.5　例：通路上のホイールダック２号(粒子フィルタ編)</vt:lpstr>
      <vt:lpstr>続き</vt:lpstr>
      <vt:lpstr>9.4.2 粒子フィルタの応用</vt:lpstr>
      <vt:lpstr>まとめ</vt:lpstr>
      <vt:lpstr>章末問題３，４の解説</vt:lpstr>
      <vt:lpstr>演習9-2</vt:lpstr>
      <vt:lpstr>演習9-3</vt:lpstr>
      <vt:lpstr>演習9-4</vt:lpstr>
      <vt:lpstr>予習問題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白井　英俊</cp:lastModifiedBy>
  <cp:revision>153</cp:revision>
  <cp:lastPrinted>2018-06-14T05:08:32Z</cp:lastPrinted>
  <dcterms:created xsi:type="dcterms:W3CDTF">2013-09-10T05:02:22Z</dcterms:created>
  <dcterms:modified xsi:type="dcterms:W3CDTF">2018-06-14T05:10:03Z</dcterms:modified>
</cp:coreProperties>
</file>