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472" r:id="rId3"/>
    <p:sldId id="408" r:id="rId4"/>
    <p:sldId id="409" r:id="rId5"/>
    <p:sldId id="447" r:id="rId6"/>
    <p:sldId id="451" r:id="rId7"/>
    <p:sldId id="452" r:id="rId8"/>
    <p:sldId id="453" r:id="rId9"/>
    <p:sldId id="455" r:id="rId10"/>
    <p:sldId id="456" r:id="rId11"/>
    <p:sldId id="448" r:id="rId12"/>
    <p:sldId id="457" r:id="rId13"/>
    <p:sldId id="458" r:id="rId14"/>
    <p:sldId id="459" r:id="rId15"/>
    <p:sldId id="471" r:id="rId16"/>
    <p:sldId id="449" r:id="rId17"/>
    <p:sldId id="460" r:id="rId18"/>
    <p:sldId id="461" r:id="rId19"/>
    <p:sldId id="474" r:id="rId20"/>
    <p:sldId id="462" r:id="rId21"/>
    <p:sldId id="463" r:id="rId22"/>
    <p:sldId id="475" r:id="rId23"/>
    <p:sldId id="469" r:id="rId24"/>
    <p:sldId id="473" r:id="rId25"/>
    <p:sldId id="464" r:id="rId26"/>
    <p:sldId id="465" r:id="rId27"/>
    <p:sldId id="476" r:id="rId28"/>
    <p:sldId id="470" r:id="rId29"/>
    <p:sldId id="450" r:id="rId30"/>
    <p:sldId id="466" r:id="rId31"/>
    <p:sldId id="467" r:id="rId32"/>
    <p:sldId id="468" r:id="rId33"/>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8" autoAdjust="0"/>
  </p:normalViewPr>
  <p:slideViewPr>
    <p:cSldViewPr>
      <p:cViewPr varScale="1">
        <p:scale>
          <a:sx n="73" d="100"/>
          <a:sy n="73" d="100"/>
        </p:scale>
        <p:origin x="36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0" cy="501015"/>
          </a:xfrm>
          <a:prstGeom prst="rect">
            <a:avLst/>
          </a:prstGeom>
        </p:spPr>
        <p:txBody>
          <a:bodyPr vert="horz" lIns="93049" tIns="46525" rIns="93049" bIns="4652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699" y="0"/>
            <a:ext cx="2984870" cy="501015"/>
          </a:xfrm>
          <a:prstGeom prst="rect">
            <a:avLst/>
          </a:prstGeom>
        </p:spPr>
        <p:txBody>
          <a:bodyPr vert="horz" lIns="93049" tIns="46525" rIns="93049" bIns="46525" rtlCol="0"/>
          <a:lstStyle>
            <a:lvl1pPr algn="r">
              <a:defRPr sz="1200"/>
            </a:lvl1pPr>
          </a:lstStyle>
          <a:p>
            <a:fld id="{3132063F-5B66-4DE5-B723-E7B075FE503A}" type="datetimeFigureOut">
              <a:rPr kumimoji="1" lang="ja-JP" altLang="en-US" smtClean="0"/>
              <a:t>2019/4/18</a:t>
            </a:fld>
            <a:endParaRPr kumimoji="1" lang="ja-JP" altLang="en-US"/>
          </a:p>
        </p:txBody>
      </p:sp>
      <p:sp>
        <p:nvSpPr>
          <p:cNvPr id="4" name="フッター プレースホルダー 3"/>
          <p:cNvSpPr>
            <a:spLocks noGrp="1"/>
          </p:cNvSpPr>
          <p:nvPr>
            <p:ph type="ftr" sz="quarter" idx="2"/>
          </p:nvPr>
        </p:nvSpPr>
        <p:spPr>
          <a:xfrm>
            <a:off x="0" y="9517546"/>
            <a:ext cx="2984870" cy="501015"/>
          </a:xfrm>
          <a:prstGeom prst="rect">
            <a:avLst/>
          </a:prstGeom>
        </p:spPr>
        <p:txBody>
          <a:bodyPr vert="horz" lIns="93049" tIns="46525" rIns="93049" bIns="4652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699" y="9517546"/>
            <a:ext cx="2984870" cy="501015"/>
          </a:xfrm>
          <a:prstGeom prst="rect">
            <a:avLst/>
          </a:prstGeom>
        </p:spPr>
        <p:txBody>
          <a:bodyPr vert="horz" lIns="93049" tIns="46525" rIns="93049" bIns="46525" rtlCol="0" anchor="b"/>
          <a:lstStyle>
            <a:lvl1pPr algn="r">
              <a:defRPr sz="1200"/>
            </a:lvl1pPr>
          </a:lstStyle>
          <a:p>
            <a:fld id="{DFEEBE2F-0215-46CF-AC68-46A001918027}" type="slidenum">
              <a:rPr kumimoji="1" lang="ja-JP" altLang="en-US" smtClean="0"/>
              <a:t>‹#›</a:t>
            </a:fld>
            <a:endParaRPr kumimoji="1" lang="ja-JP" altLang="en-US"/>
          </a:p>
        </p:txBody>
      </p:sp>
    </p:spTree>
    <p:extLst>
      <p:ext uri="{BB962C8B-B14F-4D97-AF65-F5344CB8AC3E}">
        <p14:creationId xmlns:p14="http://schemas.microsoft.com/office/powerpoint/2010/main" val="1915517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0" cy="501015"/>
          </a:xfrm>
          <a:prstGeom prst="rect">
            <a:avLst/>
          </a:prstGeom>
        </p:spPr>
        <p:txBody>
          <a:bodyPr vert="horz" lIns="93049" tIns="46525" rIns="93049" bIns="46525"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699" y="0"/>
            <a:ext cx="2984870" cy="501015"/>
          </a:xfrm>
          <a:prstGeom prst="rect">
            <a:avLst/>
          </a:prstGeom>
        </p:spPr>
        <p:txBody>
          <a:bodyPr vert="horz" lIns="93049" tIns="46525" rIns="93049" bIns="46525" rtlCol="0"/>
          <a:lstStyle>
            <a:lvl1pPr algn="r">
              <a:defRPr sz="1200"/>
            </a:lvl1pPr>
          </a:lstStyle>
          <a:p>
            <a:fld id="{397290CC-E165-4975-A2DF-AB660994BD7B}" type="datetimeFigureOut">
              <a:rPr kumimoji="1" lang="ja-JP" altLang="en-US" smtClean="0"/>
              <a:t>2019/4/18</a:t>
            </a:fld>
            <a:endParaRPr kumimoji="1" lang="ja-JP" altLang="en-US"/>
          </a:p>
        </p:txBody>
      </p:sp>
      <p:sp>
        <p:nvSpPr>
          <p:cNvPr id="4" name="スライド イメージ プレースホルダー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3049" tIns="46525" rIns="93049" bIns="46525" rtlCol="0" anchor="ctr"/>
          <a:lstStyle/>
          <a:p>
            <a:endParaRPr lang="ja-JP" altLang="en-US"/>
          </a:p>
        </p:txBody>
      </p:sp>
      <p:sp>
        <p:nvSpPr>
          <p:cNvPr id="5" name="ノート プレースホルダー 4"/>
          <p:cNvSpPr>
            <a:spLocks noGrp="1"/>
          </p:cNvSpPr>
          <p:nvPr>
            <p:ph type="body" sz="quarter" idx="3"/>
          </p:nvPr>
        </p:nvSpPr>
        <p:spPr>
          <a:xfrm>
            <a:off x="688817" y="4759642"/>
            <a:ext cx="5510530" cy="4509135"/>
          </a:xfrm>
          <a:prstGeom prst="rect">
            <a:avLst/>
          </a:prstGeom>
        </p:spPr>
        <p:txBody>
          <a:bodyPr vert="horz" lIns="93049" tIns="46525" rIns="93049" bIns="465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546"/>
            <a:ext cx="2984870" cy="501015"/>
          </a:xfrm>
          <a:prstGeom prst="rect">
            <a:avLst/>
          </a:prstGeom>
        </p:spPr>
        <p:txBody>
          <a:bodyPr vert="horz" lIns="93049" tIns="46525" rIns="93049" bIns="4652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699" y="9517546"/>
            <a:ext cx="2984870" cy="501015"/>
          </a:xfrm>
          <a:prstGeom prst="rect">
            <a:avLst/>
          </a:prstGeom>
        </p:spPr>
        <p:txBody>
          <a:bodyPr vert="horz" lIns="93049" tIns="46525" rIns="93049" bIns="46525" rtlCol="0" anchor="b"/>
          <a:lstStyle>
            <a:lvl1pPr algn="r">
              <a:defRPr sz="1200"/>
            </a:lvl1pPr>
          </a:lstStyle>
          <a:p>
            <a:fld id="{A363144C-85AE-4336-A6C0-89584B52731E}" type="slidenum">
              <a:rPr kumimoji="1" lang="ja-JP" altLang="en-US" smtClean="0"/>
              <a:t>‹#›</a:t>
            </a:fld>
            <a:endParaRPr kumimoji="1" lang="ja-JP" altLang="en-US"/>
          </a:p>
        </p:txBody>
      </p:sp>
    </p:spTree>
    <p:extLst>
      <p:ext uri="{BB962C8B-B14F-4D97-AF65-F5344CB8AC3E}">
        <p14:creationId xmlns:p14="http://schemas.microsoft.com/office/powerpoint/2010/main" val="14968998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eaLnBrk="1" hangingPunct="1"/>
            <a:fld id="{7F4F0EBE-A568-413E-B1E0-17B8C59C6BBC}" type="slidenum">
              <a:rPr lang="en-US" altLang="ja-JP">
                <a:latin typeface="Arial" panose="020B0604020202020204" pitchFamily="34" charset="0"/>
              </a:rPr>
              <a:pPr eaLnBrk="1" hangingPunct="1"/>
              <a:t>19</a:t>
            </a:fld>
            <a:endParaRPr lang="en-US" altLang="ja-JP">
              <a:latin typeface="Arial" panose="020B0604020202020204"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66102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63144C-85AE-4336-A6C0-89584B52731E}" type="slidenum">
              <a:rPr kumimoji="1" lang="ja-JP" altLang="en-US" smtClean="0"/>
              <a:t>23</a:t>
            </a:fld>
            <a:endParaRPr kumimoji="1" lang="ja-JP" altLang="en-US"/>
          </a:p>
        </p:txBody>
      </p:sp>
    </p:spTree>
    <p:extLst>
      <p:ext uri="{BB962C8B-B14F-4D97-AF65-F5344CB8AC3E}">
        <p14:creationId xmlns:p14="http://schemas.microsoft.com/office/powerpoint/2010/main" val="69352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eaLnBrk="1" hangingPunct="1"/>
            <a:fld id="{24A7CD83-02B6-4BCE-AFD9-6C09D596E1F8}" type="slidenum">
              <a:rPr lang="en-US" altLang="ja-JP">
                <a:latin typeface="Arial" panose="020B0604020202020204" pitchFamily="34" charset="0"/>
              </a:rPr>
              <a:pPr eaLnBrk="1" hangingPunct="1"/>
              <a:t>24</a:t>
            </a:fld>
            <a:endParaRPr lang="en-US" altLang="ja-JP">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32207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63144C-85AE-4336-A6C0-89584B52731E}" type="slidenum">
              <a:rPr kumimoji="1" lang="ja-JP" altLang="en-US" smtClean="0"/>
              <a:t>28</a:t>
            </a:fld>
            <a:endParaRPr kumimoji="1" lang="ja-JP" altLang="en-US"/>
          </a:p>
        </p:txBody>
      </p:sp>
    </p:spTree>
    <p:extLst>
      <p:ext uri="{BB962C8B-B14F-4D97-AF65-F5344CB8AC3E}">
        <p14:creationId xmlns:p14="http://schemas.microsoft.com/office/powerpoint/2010/main" val="69352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2019/4/18</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2019/4/18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2019/4/18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2019/4/18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2019/4/18</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mazon.co.jp/gp/product/4061538233/ref=as_li_ss_tl?ie=UTF8&amp;camp=247&amp;creative=7399&amp;creativeASIN=4061538233&amp;linkCode=as2&amp;tag=tanichustudio-22"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人工知能概論</a:t>
            </a:r>
            <a:br>
              <a:rPr lang="en-US" altLang="ja-JP" dirty="0"/>
            </a:br>
            <a:r>
              <a:rPr lang="ja-JP" altLang="en-US" sz="2400" dirty="0"/>
              <a:t>第</a:t>
            </a:r>
            <a:r>
              <a:rPr lang="en-US" altLang="ja-JP" sz="2400" dirty="0"/>
              <a:t>2</a:t>
            </a:r>
            <a:r>
              <a:rPr lang="ja-JP" altLang="en-US" sz="2400" dirty="0"/>
              <a:t>回 探索</a:t>
            </a:r>
            <a:r>
              <a:rPr lang="en-US" altLang="ja-JP" sz="2400" dirty="0"/>
              <a:t>(1)</a:t>
            </a:r>
            <a:br>
              <a:rPr lang="en-US" altLang="ja-JP" sz="2400" dirty="0"/>
            </a:br>
            <a:r>
              <a:rPr lang="ja-JP" altLang="en-US" sz="2000" dirty="0"/>
              <a:t>状態空間モデル，基本的な探索</a:t>
            </a:r>
            <a:endParaRPr kumimoji="1" lang="ja-JP" altLang="en-US"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221088"/>
            <a:ext cx="2432050"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3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a:t>2.1.5 </a:t>
            </a:r>
            <a:r>
              <a:rPr lang="ja-JP" altLang="en-US" b="1" dirty="0"/>
              <a:t>離散システムとグラフ表現</a:t>
            </a:r>
            <a:endParaRPr kumimoji="1" lang="ja-JP" altLang="en-US" dirty="0"/>
          </a:p>
        </p:txBody>
      </p:sp>
      <p:sp>
        <p:nvSpPr>
          <p:cNvPr id="3" name="コンテンツ プレースホルダー 2"/>
          <p:cNvSpPr>
            <a:spLocks noGrp="1"/>
          </p:cNvSpPr>
          <p:nvPr>
            <p:ph idx="1"/>
          </p:nvPr>
        </p:nvSpPr>
        <p:spPr>
          <a:xfrm>
            <a:off x="457200" y="1935480"/>
            <a:ext cx="8229600" cy="1277496"/>
          </a:xfrm>
        </p:spPr>
        <p:txBody>
          <a:bodyPr>
            <a:normAutofit lnSpcReduction="10000"/>
          </a:bodyPr>
          <a:lstStyle/>
          <a:p>
            <a:r>
              <a:rPr kumimoji="1" lang="ja-JP" altLang="en-US" dirty="0"/>
              <a:t>状態を</a:t>
            </a:r>
            <a:r>
              <a:rPr kumimoji="1" lang="ja-JP" altLang="en-US" b="1" dirty="0"/>
              <a:t>ノード</a:t>
            </a:r>
            <a:r>
              <a:rPr kumimoji="1" lang="ja-JP" altLang="en-US" dirty="0"/>
              <a:t>，行動を</a:t>
            </a:r>
            <a:r>
              <a:rPr kumimoji="1" lang="ja-JP" altLang="en-US" b="1" dirty="0"/>
              <a:t>有向辺</a:t>
            </a:r>
            <a:r>
              <a:rPr kumimoji="1" lang="ja-JP" altLang="en-US" dirty="0"/>
              <a:t>で示す．</a:t>
            </a:r>
            <a:endParaRPr kumimoji="1" lang="en-US" altLang="ja-JP" dirty="0"/>
          </a:p>
          <a:p>
            <a:r>
              <a:rPr lang="ja-JP" altLang="en-US" dirty="0"/>
              <a:t>（例）感情の状態を「うれしい」「ふつう」「かなしい」の三状態で定義</a:t>
            </a:r>
            <a:endParaRPr lang="en-US" altLang="ja-JP" dirty="0"/>
          </a:p>
          <a:p>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852936"/>
            <a:ext cx="4399298" cy="40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a:extLst>
              <a:ext uri="{FF2B5EF4-FFF2-40B4-BE49-F238E27FC236}">
                <a16:creationId xmlns:a16="http://schemas.microsoft.com/office/drawing/2014/main" id="{F61293C0-00F2-4CC0-ABB1-5EB19B8ACC09}"/>
              </a:ext>
            </a:extLst>
          </p:cNvPr>
          <p:cNvSpPr txBox="1"/>
          <p:nvPr/>
        </p:nvSpPr>
        <p:spPr>
          <a:xfrm>
            <a:off x="6084168" y="5476231"/>
            <a:ext cx="2232248" cy="646331"/>
          </a:xfrm>
          <a:prstGeom prst="rect">
            <a:avLst/>
          </a:prstGeom>
          <a:noFill/>
        </p:spPr>
        <p:txBody>
          <a:bodyPr wrap="square" rtlCol="0">
            <a:spAutoFit/>
          </a:bodyPr>
          <a:lstStyle/>
          <a:p>
            <a:r>
              <a:rPr lang="ja-JP" altLang="en-US" dirty="0"/>
              <a:t>関連</a:t>
            </a:r>
            <a:r>
              <a:rPr lang="en-US" altLang="ja-JP" dirty="0"/>
              <a:t>: FSA (</a:t>
            </a:r>
            <a:r>
              <a:rPr lang="ja-JP" altLang="en-US" dirty="0"/>
              <a:t>有限状態オートマトン</a:t>
            </a:r>
            <a:r>
              <a:rPr lang="en-US" altLang="ja-JP" dirty="0"/>
              <a:t>)</a:t>
            </a:r>
            <a:endParaRPr kumimoji="1" lang="ja-JP" altLang="en-US" dirty="0"/>
          </a:p>
        </p:txBody>
      </p:sp>
    </p:spTree>
    <p:extLst>
      <p:ext uri="{BB962C8B-B14F-4D97-AF65-F5344CB8AC3E}">
        <p14:creationId xmlns:p14="http://schemas.microsoft.com/office/powerpoint/2010/main" val="377050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2.1 </a:t>
            </a:r>
            <a:r>
              <a:rPr kumimoji="1" lang="ja-JP" altLang="en-US" dirty="0"/>
              <a:t>状態空間表現</a:t>
            </a:r>
            <a:endParaRPr kumimoji="1" lang="en-US" altLang="ja-JP" dirty="0"/>
          </a:p>
          <a:p>
            <a:r>
              <a:rPr lang="en-US" altLang="ja-JP" dirty="0"/>
              <a:t>2</a:t>
            </a:r>
            <a:r>
              <a:rPr kumimoji="1" lang="en-US" altLang="ja-JP" dirty="0"/>
              <a:t>.2 </a:t>
            </a:r>
            <a:r>
              <a:rPr kumimoji="1" lang="ja-JP" altLang="en-US" dirty="0"/>
              <a:t>迷路からの状態空間構成</a:t>
            </a:r>
            <a:endParaRPr kumimoji="1" lang="en-US" altLang="ja-JP" dirty="0"/>
          </a:p>
          <a:p>
            <a:r>
              <a:rPr lang="en-US" altLang="ja-JP" dirty="0"/>
              <a:t>2.3 </a:t>
            </a:r>
            <a:r>
              <a:rPr lang="ja-JP" altLang="en-US" dirty="0"/>
              <a:t>基本的な探索</a:t>
            </a:r>
            <a:endParaRPr lang="en-US" altLang="ja-JP" dirty="0"/>
          </a:p>
          <a:p>
            <a:r>
              <a:rPr lang="en-US" altLang="ja-JP" dirty="0"/>
              <a:t>2</a:t>
            </a:r>
            <a:r>
              <a:rPr kumimoji="1" lang="en-US" altLang="ja-JP" dirty="0"/>
              <a:t>.4 </a:t>
            </a:r>
            <a:r>
              <a:rPr kumimoji="1" lang="ja-JP" altLang="en-US" dirty="0"/>
              <a:t>ホイールダック２号の迷路探索</a:t>
            </a:r>
          </a:p>
        </p:txBody>
      </p:sp>
      <p:sp>
        <p:nvSpPr>
          <p:cNvPr id="4" name="正方形/長方形 3"/>
          <p:cNvSpPr/>
          <p:nvPr/>
        </p:nvSpPr>
        <p:spPr>
          <a:xfrm>
            <a:off x="251520" y="2420888"/>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9493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b="1" dirty="0"/>
              <a:t>2.2.1 </a:t>
            </a:r>
            <a:r>
              <a:rPr lang="ja-JP" altLang="en-US" sz="3600" b="1" dirty="0"/>
              <a:t>マスごとに状態をおく状態空間構成</a:t>
            </a:r>
            <a:endParaRPr kumimoji="1" lang="ja-JP" altLang="en-US" sz="3600" dirty="0"/>
          </a:p>
        </p:txBody>
      </p:sp>
      <p:sp>
        <p:nvSpPr>
          <p:cNvPr id="3" name="コンテンツ プレースホルダー 2"/>
          <p:cNvSpPr>
            <a:spLocks noGrp="1"/>
          </p:cNvSpPr>
          <p:nvPr>
            <p:ph idx="1"/>
          </p:nvPr>
        </p:nvSpPr>
        <p:spPr>
          <a:xfrm>
            <a:off x="457200" y="1935480"/>
            <a:ext cx="8363272" cy="917456"/>
          </a:xfrm>
        </p:spPr>
        <p:txBody>
          <a:bodyPr>
            <a:normAutofit lnSpcReduction="10000"/>
          </a:bodyPr>
          <a:lstStyle/>
          <a:p>
            <a:r>
              <a:rPr lang="en-US" altLang="ja-JP" dirty="0"/>
              <a:t>1 </a:t>
            </a:r>
            <a:r>
              <a:rPr lang="ja-JP" altLang="en-US" dirty="0"/>
              <a:t>マス</a:t>
            </a:r>
            <a:r>
              <a:rPr lang="en-US" altLang="ja-JP" dirty="0"/>
              <a:t>1 </a:t>
            </a:r>
            <a:r>
              <a:rPr lang="ja-JP" altLang="en-US" dirty="0"/>
              <a:t>マスを一つの状態として捉える</a:t>
            </a:r>
            <a:endParaRPr lang="en-US" altLang="ja-JP" dirty="0"/>
          </a:p>
          <a:p>
            <a:r>
              <a:rPr lang="ja-JP" altLang="en-US" dirty="0"/>
              <a:t>ノード間は</a:t>
            </a:r>
            <a:r>
              <a:rPr lang="ja-JP" altLang="en-US" b="1" dirty="0"/>
              <a:t>無向辺</a:t>
            </a:r>
            <a:r>
              <a:rPr lang="ja-JP" altLang="en-US" dirty="0"/>
              <a:t>で結ばれている．</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6952"/>
            <a:ext cx="4788024" cy="319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852936"/>
            <a:ext cx="4032448" cy="3210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2051720" y="6309320"/>
            <a:ext cx="525658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非効率な表現になっている？</a:t>
            </a:r>
            <a:endParaRPr kumimoji="1" lang="ja-JP" altLang="en-US" sz="2400" dirty="0"/>
          </a:p>
        </p:txBody>
      </p:sp>
      <p:sp>
        <p:nvSpPr>
          <p:cNvPr id="7" name="テキスト ボックス 6">
            <a:extLst>
              <a:ext uri="{FF2B5EF4-FFF2-40B4-BE49-F238E27FC236}">
                <a16:creationId xmlns:a16="http://schemas.microsoft.com/office/drawing/2014/main" id="{639AF5F8-F407-435E-9A70-69BEEF8F450A}"/>
              </a:ext>
            </a:extLst>
          </p:cNvPr>
          <p:cNvSpPr txBox="1"/>
          <p:nvPr/>
        </p:nvSpPr>
        <p:spPr>
          <a:xfrm>
            <a:off x="6060994" y="2483605"/>
            <a:ext cx="2625806" cy="369332"/>
          </a:xfrm>
          <a:prstGeom prst="rect">
            <a:avLst/>
          </a:prstGeom>
          <a:noFill/>
          <a:ln>
            <a:solidFill>
              <a:srgbClr val="C00000"/>
            </a:solidFill>
          </a:ln>
        </p:spPr>
        <p:txBody>
          <a:bodyPr wrap="square" rtlCol="0">
            <a:spAutoFit/>
          </a:bodyPr>
          <a:lstStyle/>
          <a:p>
            <a:r>
              <a:rPr lang="ja-JP" altLang="en-US" dirty="0"/>
              <a:t>グラフ理論の用語を使用</a:t>
            </a:r>
            <a:endParaRPr kumimoji="1" lang="ja-JP" altLang="en-US" dirty="0"/>
          </a:p>
        </p:txBody>
      </p:sp>
    </p:spTree>
    <p:extLst>
      <p:ext uri="{BB962C8B-B14F-4D97-AF65-F5344CB8AC3E}">
        <p14:creationId xmlns:p14="http://schemas.microsoft.com/office/powerpoint/2010/main" val="2066076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b="1" dirty="0"/>
              <a:t>2.2.2 </a:t>
            </a:r>
            <a:r>
              <a:rPr lang="ja-JP" altLang="en-US" sz="3600" b="1" dirty="0"/>
              <a:t>分岐と行き止まりに</a:t>
            </a:r>
            <a:br>
              <a:rPr lang="en-US" altLang="ja-JP" sz="3600" b="1" dirty="0"/>
            </a:br>
            <a:r>
              <a:rPr lang="ja-JP" altLang="en-US" sz="3600" b="1" dirty="0"/>
              <a:t>状態をおく状態空間構成</a:t>
            </a:r>
            <a:endParaRPr kumimoji="1" lang="ja-JP" altLang="en-US" sz="3600" dirty="0"/>
          </a:p>
        </p:txBody>
      </p:sp>
      <p:sp>
        <p:nvSpPr>
          <p:cNvPr id="3" name="コンテンツ プレースホルダー 2"/>
          <p:cNvSpPr>
            <a:spLocks noGrp="1"/>
          </p:cNvSpPr>
          <p:nvPr>
            <p:ph idx="1"/>
          </p:nvPr>
        </p:nvSpPr>
        <p:spPr/>
        <p:txBody>
          <a:bodyPr/>
          <a:lstStyle/>
          <a:p>
            <a:r>
              <a:rPr lang="ja-JP" altLang="en-US" dirty="0"/>
              <a:t>「分岐」と「行き止まり」についてのみ状態をおいて状態空間を構成してみる．</a:t>
            </a:r>
            <a:endParaRPr kumimoji="1" lang="ja-JP" alt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924944"/>
            <a:ext cx="6768752" cy="3917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357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7424"/>
            <a:ext cx="8229600" cy="1143000"/>
          </a:xfrm>
          <a:solidFill>
            <a:schemeClr val="bg1">
              <a:alpha val="49000"/>
            </a:schemeClr>
          </a:solidFill>
        </p:spPr>
        <p:txBody>
          <a:bodyPr>
            <a:noAutofit/>
          </a:bodyPr>
          <a:lstStyle/>
          <a:p>
            <a:r>
              <a:rPr lang="en-US" altLang="ja-JP" sz="4000" b="1" dirty="0"/>
              <a:t>2.2.3 </a:t>
            </a:r>
            <a:r>
              <a:rPr lang="ja-JP" altLang="en-US" sz="4000" b="1" dirty="0"/>
              <a:t>物体操作タスクの状態空間構成</a:t>
            </a:r>
            <a:endParaRPr kumimoji="1" lang="ja-JP" altLang="en-US" sz="4000" dirty="0"/>
          </a:p>
        </p:txBody>
      </p:sp>
      <p:sp>
        <p:nvSpPr>
          <p:cNvPr id="3" name="コンテンツ プレースホルダー 2"/>
          <p:cNvSpPr>
            <a:spLocks noGrp="1"/>
          </p:cNvSpPr>
          <p:nvPr>
            <p:ph idx="1"/>
          </p:nvPr>
        </p:nvSpPr>
        <p:spPr>
          <a:xfrm>
            <a:off x="35496" y="980728"/>
            <a:ext cx="9145016" cy="4389120"/>
          </a:xfrm>
        </p:spPr>
        <p:txBody>
          <a:bodyPr/>
          <a:lstStyle/>
          <a:p>
            <a:r>
              <a:rPr kumimoji="1" lang="ja-JP" altLang="en-US" dirty="0"/>
              <a:t>例）物体操作タスク</a:t>
            </a:r>
            <a:endParaRPr kumimoji="1" lang="en-US" altLang="ja-JP" dirty="0"/>
          </a:p>
          <a:p>
            <a:pPr lvl="1"/>
            <a:r>
              <a:rPr lang="ja-JP" altLang="en-US" dirty="0"/>
              <a:t>箱とぬいぐるみがあり，これらをおく場所が三箇所あるとする．</a:t>
            </a:r>
            <a:endParaRPr lang="en-US" altLang="ja-JP" dirty="0"/>
          </a:p>
          <a:p>
            <a:pPr lvl="1"/>
            <a:r>
              <a:rPr lang="ja-JP" altLang="en-US" dirty="0"/>
              <a:t>箱の上にぬいぐるみは乗るが，ぬいぐるみの上には箱は乗らない．</a:t>
            </a:r>
            <a:endParaRPr lang="en-US" altLang="ja-JP" dirty="0"/>
          </a:p>
          <a:p>
            <a:pPr lvl="1"/>
            <a:r>
              <a:rPr lang="ja-JP" altLang="en-US" dirty="0"/>
              <a:t>ロボットは箱かぬいぐるみ，一方のみを持ち上げて任意の場所に移動させることができる．両方を同時に動かすことはできない．</a:t>
            </a:r>
            <a:endParaRPr kumimoji="1" lang="ja-JP"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311" y="3239340"/>
            <a:ext cx="6912768" cy="372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203848" y="796062"/>
            <a:ext cx="5745484" cy="369332"/>
          </a:xfrm>
          <a:prstGeom prst="rect">
            <a:avLst/>
          </a:prstGeom>
          <a:noFill/>
          <a:ln>
            <a:solidFill>
              <a:srgbClr val="00B0F0"/>
            </a:solidFill>
          </a:ln>
        </p:spPr>
        <p:txBody>
          <a:bodyPr wrap="none" rtlCol="0">
            <a:spAutoFit/>
          </a:bodyPr>
          <a:lstStyle/>
          <a:p>
            <a:r>
              <a:rPr kumimoji="1" lang="ja-JP" altLang="en-US"/>
              <a:t>初期状態から目標状態にシステムを移動させるタスクの例</a:t>
            </a:r>
          </a:p>
        </p:txBody>
      </p:sp>
      <p:sp>
        <p:nvSpPr>
          <p:cNvPr id="5" name="フリーフォーム 4"/>
          <p:cNvSpPr/>
          <p:nvPr/>
        </p:nvSpPr>
        <p:spPr>
          <a:xfrm>
            <a:off x="862565" y="3075787"/>
            <a:ext cx="7277813" cy="2410613"/>
          </a:xfrm>
          <a:custGeom>
            <a:avLst/>
            <a:gdLst>
              <a:gd name="connsiteX0" fmla="*/ 571599 w 7277813"/>
              <a:gd name="connsiteY0" fmla="*/ 2410613 h 2410613"/>
              <a:gd name="connsiteX1" fmla="*/ 610100 w 7277813"/>
              <a:gd name="connsiteY1" fmla="*/ 225678 h 2410613"/>
              <a:gd name="connsiteX2" fmla="*/ 6818395 w 7277813"/>
              <a:gd name="connsiteY2" fmla="*/ 196802 h 2410613"/>
              <a:gd name="connsiteX3" fmla="*/ 6337132 w 7277813"/>
              <a:gd name="connsiteY3" fmla="*/ 1351834 h 2410613"/>
            </a:gdLst>
            <a:ahLst/>
            <a:cxnLst>
              <a:cxn ang="0">
                <a:pos x="connsiteX0" y="connsiteY0"/>
              </a:cxn>
              <a:cxn ang="0">
                <a:pos x="connsiteX1" y="connsiteY1"/>
              </a:cxn>
              <a:cxn ang="0">
                <a:pos x="connsiteX2" y="connsiteY2"/>
              </a:cxn>
              <a:cxn ang="0">
                <a:pos x="connsiteX3" y="connsiteY3"/>
              </a:cxn>
            </a:cxnLst>
            <a:rect l="l" t="t" r="r" b="b"/>
            <a:pathLst>
              <a:path w="7277813" h="2410613">
                <a:moveTo>
                  <a:pt x="571599" y="2410613"/>
                </a:moveTo>
                <a:cubicBezTo>
                  <a:pt x="70283" y="1502629"/>
                  <a:pt x="-431033" y="594646"/>
                  <a:pt x="610100" y="225678"/>
                </a:cubicBezTo>
                <a:cubicBezTo>
                  <a:pt x="1651233" y="-143291"/>
                  <a:pt x="5863890" y="9109"/>
                  <a:pt x="6818395" y="196802"/>
                </a:cubicBezTo>
                <a:cubicBezTo>
                  <a:pt x="7772900" y="384495"/>
                  <a:pt x="7055016" y="868164"/>
                  <a:pt x="6337132" y="135183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1113351" y="3239340"/>
            <a:ext cx="6552728" cy="2247060"/>
          </a:xfrm>
          <a:custGeom>
            <a:avLst/>
            <a:gdLst>
              <a:gd name="connsiteX0" fmla="*/ 571599 w 7277813"/>
              <a:gd name="connsiteY0" fmla="*/ 2410613 h 2410613"/>
              <a:gd name="connsiteX1" fmla="*/ 610100 w 7277813"/>
              <a:gd name="connsiteY1" fmla="*/ 225678 h 2410613"/>
              <a:gd name="connsiteX2" fmla="*/ 6818395 w 7277813"/>
              <a:gd name="connsiteY2" fmla="*/ 196802 h 2410613"/>
              <a:gd name="connsiteX3" fmla="*/ 6337132 w 7277813"/>
              <a:gd name="connsiteY3" fmla="*/ 1351834 h 2410613"/>
            </a:gdLst>
            <a:ahLst/>
            <a:cxnLst>
              <a:cxn ang="0">
                <a:pos x="connsiteX0" y="connsiteY0"/>
              </a:cxn>
              <a:cxn ang="0">
                <a:pos x="connsiteX1" y="connsiteY1"/>
              </a:cxn>
              <a:cxn ang="0">
                <a:pos x="connsiteX2" y="connsiteY2"/>
              </a:cxn>
              <a:cxn ang="0">
                <a:pos x="connsiteX3" y="connsiteY3"/>
              </a:cxn>
            </a:cxnLst>
            <a:rect l="l" t="t" r="r" b="b"/>
            <a:pathLst>
              <a:path w="7277813" h="2410613">
                <a:moveTo>
                  <a:pt x="571599" y="2410613"/>
                </a:moveTo>
                <a:cubicBezTo>
                  <a:pt x="70283" y="1502629"/>
                  <a:pt x="-431033" y="594646"/>
                  <a:pt x="610100" y="225678"/>
                </a:cubicBezTo>
                <a:cubicBezTo>
                  <a:pt x="1651233" y="-143291"/>
                  <a:pt x="5863890" y="9109"/>
                  <a:pt x="6818395" y="196802"/>
                </a:cubicBezTo>
                <a:cubicBezTo>
                  <a:pt x="7772900" y="384495"/>
                  <a:pt x="7055016" y="868164"/>
                  <a:pt x="6337132" y="1351834"/>
                </a:cubicBezTo>
              </a:path>
            </a:pathLst>
          </a:custGeom>
          <a:noFill/>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995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演習</a:t>
            </a:r>
            <a:r>
              <a:rPr kumimoji="1" lang="en-US" altLang="ja-JP" dirty="0"/>
              <a:t>2-1 </a:t>
            </a:r>
            <a:r>
              <a:rPr kumimoji="1" lang="ja-JP" altLang="en-US" dirty="0"/>
              <a:t>迷路からの状態空間構成</a:t>
            </a:r>
          </a:p>
        </p:txBody>
      </p:sp>
      <p:sp>
        <p:nvSpPr>
          <p:cNvPr id="3" name="コンテンツ プレースホルダー 2"/>
          <p:cNvSpPr>
            <a:spLocks noGrp="1"/>
          </p:cNvSpPr>
          <p:nvPr>
            <p:ph idx="1"/>
          </p:nvPr>
        </p:nvSpPr>
        <p:spPr>
          <a:xfrm>
            <a:off x="457200" y="1935480"/>
            <a:ext cx="8229600" cy="1061472"/>
          </a:xfrm>
        </p:spPr>
        <p:txBody>
          <a:bodyPr/>
          <a:lstStyle/>
          <a:p>
            <a:r>
              <a:rPr lang="ja-JP" altLang="en-US" dirty="0"/>
              <a:t>下記の迷路において「分岐」と「行き止まり」についてのみ状態をおいて状態空間を構成</a:t>
            </a:r>
            <a:r>
              <a:rPr lang="ja-JP" altLang="en-US"/>
              <a:t>し，グラフ表現せよ．</a:t>
            </a:r>
            <a:endParaRPr lang="ja-JP" altLang="en-US" dirty="0"/>
          </a:p>
          <a:p>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241244432"/>
              </p:ext>
            </p:extLst>
          </p:nvPr>
        </p:nvGraphicFramePr>
        <p:xfrm>
          <a:off x="2195736" y="3284984"/>
          <a:ext cx="4032448" cy="3096344"/>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774086">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00"/>
                  </a:ext>
                </a:extLst>
              </a:tr>
              <a:tr h="774086">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01"/>
                  </a:ext>
                </a:extLst>
              </a:tr>
              <a:tr h="774086">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02"/>
                  </a:ext>
                </a:extLst>
              </a:tr>
              <a:tr h="774086">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03"/>
                  </a:ext>
                </a:extLst>
              </a:tr>
            </a:tbl>
          </a:graphicData>
        </a:graphic>
      </p:graphicFrame>
      <p:sp>
        <p:nvSpPr>
          <p:cNvPr id="6" name="正方形/長方形 5"/>
          <p:cNvSpPr/>
          <p:nvPr/>
        </p:nvSpPr>
        <p:spPr>
          <a:xfrm>
            <a:off x="1835696" y="3356992"/>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915816" y="3356992"/>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923928" y="3356992"/>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004048" y="3366187"/>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313925" y="3860006"/>
            <a:ext cx="834137"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313926" y="4578165"/>
            <a:ext cx="834137"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313926" y="5296026"/>
            <a:ext cx="834137"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300463" y="4540840"/>
            <a:ext cx="834137"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309525" y="5154229"/>
            <a:ext cx="834137"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580112" y="5681800"/>
            <a:ext cx="834137"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730993" y="5730293"/>
            <a:ext cx="834137"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794891" y="5730293"/>
            <a:ext cx="834137"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246219" y="5393768"/>
            <a:ext cx="834137"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246219" y="4625519"/>
            <a:ext cx="834137"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835812" y="4148038"/>
            <a:ext cx="834137"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267744" y="4540840"/>
            <a:ext cx="834137"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267744" y="5296026"/>
            <a:ext cx="834137"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059" y="3085438"/>
            <a:ext cx="1036637"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755576" y="4180186"/>
            <a:ext cx="990977" cy="400110"/>
          </a:xfrm>
          <a:prstGeom prst="rect">
            <a:avLst/>
          </a:prstGeom>
          <a:noFill/>
        </p:spPr>
        <p:txBody>
          <a:bodyPr wrap="none" rtlCol="0">
            <a:spAutoFit/>
          </a:bodyPr>
          <a:lstStyle/>
          <a:p>
            <a:r>
              <a:rPr kumimoji="1" lang="ja-JP" altLang="en-US" sz="2000" dirty="0"/>
              <a:t>スタート</a:t>
            </a:r>
          </a:p>
        </p:txBody>
      </p:sp>
      <p:sp>
        <p:nvSpPr>
          <p:cNvPr id="27" name="テキスト ボックス 26"/>
          <p:cNvSpPr txBox="1"/>
          <p:nvPr/>
        </p:nvSpPr>
        <p:spPr>
          <a:xfrm>
            <a:off x="6684836" y="5958742"/>
            <a:ext cx="893193" cy="400110"/>
          </a:xfrm>
          <a:prstGeom prst="rect">
            <a:avLst/>
          </a:prstGeom>
          <a:noFill/>
        </p:spPr>
        <p:txBody>
          <a:bodyPr wrap="none" rtlCol="0">
            <a:spAutoFit/>
          </a:bodyPr>
          <a:lstStyle/>
          <a:p>
            <a:r>
              <a:rPr kumimoji="1" lang="ja-JP" altLang="en-US" sz="2000" dirty="0"/>
              <a:t>ゴール</a:t>
            </a:r>
          </a:p>
        </p:txBody>
      </p:sp>
      <p:sp>
        <p:nvSpPr>
          <p:cNvPr id="5" name="テキスト ボックス 4"/>
          <p:cNvSpPr txBox="1"/>
          <p:nvPr/>
        </p:nvSpPr>
        <p:spPr>
          <a:xfrm>
            <a:off x="1737054" y="3469553"/>
            <a:ext cx="328936" cy="369332"/>
          </a:xfrm>
          <a:prstGeom prst="rect">
            <a:avLst/>
          </a:prstGeom>
          <a:noFill/>
          <a:ln>
            <a:solidFill>
              <a:srgbClr val="0070C0"/>
            </a:solidFill>
          </a:ln>
        </p:spPr>
        <p:txBody>
          <a:bodyPr wrap="none" rtlCol="0">
            <a:spAutoFit/>
          </a:bodyPr>
          <a:lstStyle/>
          <a:p>
            <a:r>
              <a:rPr kumimoji="1" lang="ja-JP" altLang="en-US"/>
              <a:t>Ｓ</a:t>
            </a:r>
          </a:p>
        </p:txBody>
      </p:sp>
      <p:sp>
        <p:nvSpPr>
          <p:cNvPr id="26" name="テキスト ボックス 25"/>
          <p:cNvSpPr txBox="1"/>
          <p:nvPr/>
        </p:nvSpPr>
        <p:spPr>
          <a:xfrm>
            <a:off x="2493273" y="3490674"/>
            <a:ext cx="401072" cy="369332"/>
          </a:xfrm>
          <a:prstGeom prst="rect">
            <a:avLst/>
          </a:prstGeom>
          <a:noFill/>
          <a:ln>
            <a:solidFill>
              <a:srgbClr val="0070C0"/>
            </a:solidFill>
          </a:ln>
        </p:spPr>
        <p:txBody>
          <a:bodyPr wrap="none" rtlCol="0">
            <a:spAutoFit/>
          </a:bodyPr>
          <a:lstStyle/>
          <a:p>
            <a:r>
              <a:rPr kumimoji="1" lang="ja-JP" altLang="en-US"/>
              <a:t>Ｓ</a:t>
            </a:r>
            <a:r>
              <a:rPr kumimoji="1" lang="en-US" altLang="ja-JP"/>
              <a:t>1</a:t>
            </a:r>
            <a:endParaRPr kumimoji="1" lang="ja-JP" altLang="en-US"/>
          </a:p>
        </p:txBody>
      </p:sp>
      <p:sp>
        <p:nvSpPr>
          <p:cNvPr id="28" name="テキスト ボックス 27"/>
          <p:cNvSpPr txBox="1"/>
          <p:nvPr/>
        </p:nvSpPr>
        <p:spPr>
          <a:xfrm>
            <a:off x="3515854" y="3494703"/>
            <a:ext cx="441146" cy="369332"/>
          </a:xfrm>
          <a:prstGeom prst="rect">
            <a:avLst/>
          </a:prstGeom>
          <a:noFill/>
          <a:ln>
            <a:solidFill>
              <a:srgbClr val="0070C0"/>
            </a:solidFill>
          </a:ln>
        </p:spPr>
        <p:txBody>
          <a:bodyPr wrap="none" rtlCol="0">
            <a:spAutoFit/>
          </a:bodyPr>
          <a:lstStyle/>
          <a:p>
            <a:r>
              <a:rPr kumimoji="1" lang="ja-JP" altLang="en-US"/>
              <a:t>Ｓ</a:t>
            </a:r>
            <a:r>
              <a:rPr kumimoji="1" lang="en-US" altLang="ja-JP"/>
              <a:t>2</a:t>
            </a:r>
            <a:endParaRPr kumimoji="1" lang="ja-JP" altLang="en-US"/>
          </a:p>
        </p:txBody>
      </p:sp>
      <p:sp>
        <p:nvSpPr>
          <p:cNvPr id="29" name="テキスト ボックス 28"/>
          <p:cNvSpPr txBox="1"/>
          <p:nvPr/>
        </p:nvSpPr>
        <p:spPr>
          <a:xfrm>
            <a:off x="4461056" y="3507078"/>
            <a:ext cx="441146" cy="369332"/>
          </a:xfrm>
          <a:prstGeom prst="rect">
            <a:avLst/>
          </a:prstGeom>
          <a:noFill/>
          <a:ln>
            <a:solidFill>
              <a:srgbClr val="0070C0"/>
            </a:solidFill>
          </a:ln>
        </p:spPr>
        <p:txBody>
          <a:bodyPr wrap="none" rtlCol="0">
            <a:spAutoFit/>
          </a:bodyPr>
          <a:lstStyle/>
          <a:p>
            <a:r>
              <a:rPr kumimoji="1" lang="ja-JP" altLang="en-US"/>
              <a:t>Ｓ</a:t>
            </a:r>
            <a:r>
              <a:rPr kumimoji="1" lang="en-US" altLang="ja-JP"/>
              <a:t>3</a:t>
            </a:r>
            <a:endParaRPr kumimoji="1" lang="ja-JP" altLang="en-US"/>
          </a:p>
        </p:txBody>
      </p:sp>
      <p:sp>
        <p:nvSpPr>
          <p:cNvPr id="30" name="テキスト ボックス 29"/>
          <p:cNvSpPr txBox="1"/>
          <p:nvPr/>
        </p:nvSpPr>
        <p:spPr>
          <a:xfrm>
            <a:off x="5528044" y="3507078"/>
            <a:ext cx="450764" cy="369332"/>
          </a:xfrm>
          <a:prstGeom prst="rect">
            <a:avLst/>
          </a:prstGeom>
          <a:noFill/>
          <a:ln>
            <a:solidFill>
              <a:srgbClr val="0070C0"/>
            </a:solidFill>
          </a:ln>
        </p:spPr>
        <p:txBody>
          <a:bodyPr wrap="none" rtlCol="0">
            <a:spAutoFit/>
          </a:bodyPr>
          <a:lstStyle/>
          <a:p>
            <a:r>
              <a:rPr kumimoji="1" lang="ja-JP" altLang="en-US"/>
              <a:t>Ｓ</a:t>
            </a:r>
            <a:r>
              <a:rPr kumimoji="1" lang="en-US" altLang="ja-JP"/>
              <a:t>4</a:t>
            </a:r>
            <a:endParaRPr kumimoji="1" lang="ja-JP" altLang="en-US"/>
          </a:p>
        </p:txBody>
      </p:sp>
      <p:sp>
        <p:nvSpPr>
          <p:cNvPr id="31" name="テキスト ボックス 30"/>
          <p:cNvSpPr txBox="1"/>
          <p:nvPr/>
        </p:nvSpPr>
        <p:spPr>
          <a:xfrm>
            <a:off x="2468427" y="4293096"/>
            <a:ext cx="450764" cy="369332"/>
          </a:xfrm>
          <a:prstGeom prst="rect">
            <a:avLst/>
          </a:prstGeom>
          <a:noFill/>
          <a:ln>
            <a:solidFill>
              <a:srgbClr val="0070C0"/>
            </a:solidFill>
          </a:ln>
        </p:spPr>
        <p:txBody>
          <a:bodyPr wrap="none" rtlCol="0">
            <a:spAutoFit/>
          </a:bodyPr>
          <a:lstStyle/>
          <a:p>
            <a:r>
              <a:rPr kumimoji="1" lang="ja-JP" altLang="en-US"/>
              <a:t>Ｓ</a:t>
            </a:r>
            <a:r>
              <a:rPr kumimoji="1" lang="en-US" altLang="ja-JP"/>
              <a:t>5</a:t>
            </a:r>
            <a:endParaRPr kumimoji="1" lang="ja-JP" altLang="en-US"/>
          </a:p>
        </p:txBody>
      </p:sp>
      <p:sp>
        <p:nvSpPr>
          <p:cNvPr id="32" name="テキスト ボックス 31"/>
          <p:cNvSpPr txBox="1"/>
          <p:nvPr/>
        </p:nvSpPr>
        <p:spPr>
          <a:xfrm>
            <a:off x="3491880" y="4281720"/>
            <a:ext cx="453970" cy="369332"/>
          </a:xfrm>
          <a:prstGeom prst="rect">
            <a:avLst/>
          </a:prstGeom>
          <a:noFill/>
          <a:ln>
            <a:solidFill>
              <a:srgbClr val="0070C0"/>
            </a:solidFill>
          </a:ln>
        </p:spPr>
        <p:txBody>
          <a:bodyPr wrap="none" rtlCol="0">
            <a:spAutoFit/>
          </a:bodyPr>
          <a:lstStyle/>
          <a:p>
            <a:r>
              <a:rPr kumimoji="1" lang="ja-JP" altLang="en-US"/>
              <a:t>Ｓ</a:t>
            </a:r>
            <a:r>
              <a:rPr kumimoji="1" lang="en-US" altLang="ja-JP"/>
              <a:t>6</a:t>
            </a:r>
            <a:endParaRPr kumimoji="1" lang="ja-JP" altLang="en-US"/>
          </a:p>
        </p:txBody>
      </p:sp>
      <p:sp>
        <p:nvSpPr>
          <p:cNvPr id="33" name="テキスト ボックス 32"/>
          <p:cNvSpPr txBox="1"/>
          <p:nvPr/>
        </p:nvSpPr>
        <p:spPr>
          <a:xfrm>
            <a:off x="4437082" y="4294095"/>
            <a:ext cx="441146" cy="369332"/>
          </a:xfrm>
          <a:prstGeom prst="rect">
            <a:avLst/>
          </a:prstGeom>
          <a:noFill/>
          <a:ln>
            <a:solidFill>
              <a:srgbClr val="0070C0"/>
            </a:solidFill>
          </a:ln>
        </p:spPr>
        <p:txBody>
          <a:bodyPr wrap="none" rtlCol="0">
            <a:spAutoFit/>
          </a:bodyPr>
          <a:lstStyle/>
          <a:p>
            <a:r>
              <a:rPr kumimoji="1" lang="ja-JP" altLang="en-US"/>
              <a:t>Ｓ</a:t>
            </a:r>
            <a:r>
              <a:rPr kumimoji="1" lang="en-US" altLang="ja-JP"/>
              <a:t>7</a:t>
            </a:r>
            <a:endParaRPr kumimoji="1" lang="ja-JP" altLang="en-US"/>
          </a:p>
        </p:txBody>
      </p:sp>
      <p:sp>
        <p:nvSpPr>
          <p:cNvPr id="34" name="テキスト ボックス 33"/>
          <p:cNvSpPr txBox="1"/>
          <p:nvPr/>
        </p:nvSpPr>
        <p:spPr>
          <a:xfrm>
            <a:off x="5504070" y="4294095"/>
            <a:ext cx="450764" cy="369332"/>
          </a:xfrm>
          <a:prstGeom prst="rect">
            <a:avLst/>
          </a:prstGeom>
          <a:noFill/>
          <a:ln>
            <a:solidFill>
              <a:srgbClr val="0070C0"/>
            </a:solidFill>
          </a:ln>
        </p:spPr>
        <p:txBody>
          <a:bodyPr wrap="none" rtlCol="0">
            <a:spAutoFit/>
          </a:bodyPr>
          <a:lstStyle/>
          <a:p>
            <a:r>
              <a:rPr kumimoji="1" lang="ja-JP" altLang="en-US"/>
              <a:t>Ｓ</a:t>
            </a:r>
            <a:r>
              <a:rPr kumimoji="1" lang="en-US" altLang="ja-JP"/>
              <a:t>8</a:t>
            </a:r>
            <a:endParaRPr kumimoji="1" lang="ja-JP" altLang="en-US"/>
          </a:p>
        </p:txBody>
      </p:sp>
      <p:sp>
        <p:nvSpPr>
          <p:cNvPr id="35" name="テキスト ボックス 34"/>
          <p:cNvSpPr txBox="1"/>
          <p:nvPr/>
        </p:nvSpPr>
        <p:spPr>
          <a:xfrm>
            <a:off x="2444453" y="5080113"/>
            <a:ext cx="455574" cy="369332"/>
          </a:xfrm>
          <a:prstGeom prst="rect">
            <a:avLst/>
          </a:prstGeom>
          <a:noFill/>
          <a:ln>
            <a:solidFill>
              <a:srgbClr val="0070C0"/>
            </a:solidFill>
          </a:ln>
        </p:spPr>
        <p:txBody>
          <a:bodyPr wrap="none" rtlCol="0">
            <a:spAutoFit/>
          </a:bodyPr>
          <a:lstStyle/>
          <a:p>
            <a:r>
              <a:rPr kumimoji="1" lang="ja-JP" altLang="en-US"/>
              <a:t>Ｓ</a:t>
            </a:r>
            <a:r>
              <a:rPr kumimoji="1" lang="en-US" altLang="ja-JP"/>
              <a:t>9</a:t>
            </a:r>
            <a:endParaRPr kumimoji="1" lang="ja-JP" altLang="en-US"/>
          </a:p>
        </p:txBody>
      </p:sp>
      <p:sp>
        <p:nvSpPr>
          <p:cNvPr id="36" name="テキスト ボックス 35"/>
          <p:cNvSpPr txBox="1"/>
          <p:nvPr/>
        </p:nvSpPr>
        <p:spPr>
          <a:xfrm>
            <a:off x="3504704" y="5039246"/>
            <a:ext cx="526106" cy="369332"/>
          </a:xfrm>
          <a:prstGeom prst="rect">
            <a:avLst/>
          </a:prstGeom>
          <a:noFill/>
          <a:ln>
            <a:solidFill>
              <a:srgbClr val="0070C0"/>
            </a:solidFill>
          </a:ln>
        </p:spPr>
        <p:txBody>
          <a:bodyPr wrap="none" rtlCol="0">
            <a:spAutoFit/>
          </a:bodyPr>
          <a:lstStyle/>
          <a:p>
            <a:r>
              <a:rPr kumimoji="1" lang="ja-JP" altLang="en-US"/>
              <a:t>Ｓ</a:t>
            </a:r>
            <a:r>
              <a:rPr kumimoji="1" lang="en-US" altLang="ja-JP"/>
              <a:t>10</a:t>
            </a:r>
            <a:endParaRPr kumimoji="1" lang="ja-JP" altLang="en-US"/>
          </a:p>
        </p:txBody>
      </p:sp>
      <p:sp>
        <p:nvSpPr>
          <p:cNvPr id="37" name="テキスト ボックス 36"/>
          <p:cNvSpPr txBox="1"/>
          <p:nvPr/>
        </p:nvSpPr>
        <p:spPr>
          <a:xfrm>
            <a:off x="4449906" y="5051621"/>
            <a:ext cx="473206" cy="369332"/>
          </a:xfrm>
          <a:prstGeom prst="rect">
            <a:avLst/>
          </a:prstGeom>
          <a:noFill/>
          <a:ln>
            <a:solidFill>
              <a:srgbClr val="0070C0"/>
            </a:solidFill>
          </a:ln>
        </p:spPr>
        <p:txBody>
          <a:bodyPr wrap="none" rtlCol="0">
            <a:spAutoFit/>
          </a:bodyPr>
          <a:lstStyle/>
          <a:p>
            <a:r>
              <a:rPr kumimoji="1" lang="ja-JP" altLang="en-US"/>
              <a:t>Ｓ</a:t>
            </a:r>
            <a:r>
              <a:rPr kumimoji="1" lang="en-US" altLang="ja-JP"/>
              <a:t>11</a:t>
            </a:r>
            <a:endParaRPr kumimoji="1" lang="ja-JP" altLang="en-US"/>
          </a:p>
        </p:txBody>
      </p:sp>
      <p:sp>
        <p:nvSpPr>
          <p:cNvPr id="38" name="テキスト ボックス 37"/>
          <p:cNvSpPr txBox="1"/>
          <p:nvPr/>
        </p:nvSpPr>
        <p:spPr>
          <a:xfrm>
            <a:off x="5516894" y="5051621"/>
            <a:ext cx="513282" cy="369332"/>
          </a:xfrm>
          <a:prstGeom prst="rect">
            <a:avLst/>
          </a:prstGeom>
          <a:noFill/>
          <a:ln>
            <a:solidFill>
              <a:srgbClr val="0070C0"/>
            </a:solidFill>
          </a:ln>
        </p:spPr>
        <p:txBody>
          <a:bodyPr wrap="none" rtlCol="0">
            <a:spAutoFit/>
          </a:bodyPr>
          <a:lstStyle/>
          <a:p>
            <a:r>
              <a:rPr kumimoji="1" lang="ja-JP" altLang="en-US"/>
              <a:t>Ｓ</a:t>
            </a:r>
            <a:r>
              <a:rPr kumimoji="1" lang="en-US" altLang="ja-JP"/>
              <a:t>12</a:t>
            </a:r>
            <a:endParaRPr kumimoji="1" lang="ja-JP" altLang="en-US"/>
          </a:p>
        </p:txBody>
      </p:sp>
      <p:sp>
        <p:nvSpPr>
          <p:cNvPr id="39" name="テキスト ボックス 38"/>
          <p:cNvSpPr txBox="1"/>
          <p:nvPr/>
        </p:nvSpPr>
        <p:spPr>
          <a:xfrm>
            <a:off x="2457277" y="5837639"/>
            <a:ext cx="504625" cy="369332"/>
          </a:xfrm>
          <a:prstGeom prst="rect">
            <a:avLst/>
          </a:prstGeom>
          <a:noFill/>
          <a:ln>
            <a:solidFill>
              <a:srgbClr val="0070C0"/>
            </a:solidFill>
          </a:ln>
        </p:spPr>
        <p:txBody>
          <a:bodyPr wrap="none" rtlCol="0">
            <a:spAutoFit/>
          </a:bodyPr>
          <a:lstStyle/>
          <a:p>
            <a:r>
              <a:rPr kumimoji="1" lang="ja-JP" altLang="en-US"/>
              <a:t>Ｓ</a:t>
            </a:r>
            <a:r>
              <a:rPr kumimoji="1" lang="en-US" altLang="ja-JP"/>
              <a:t>13</a:t>
            </a:r>
            <a:endParaRPr kumimoji="1" lang="ja-JP" altLang="en-US"/>
          </a:p>
        </p:txBody>
      </p:sp>
      <p:sp>
        <p:nvSpPr>
          <p:cNvPr id="48" name="テキスト ボックス 47"/>
          <p:cNvSpPr txBox="1"/>
          <p:nvPr/>
        </p:nvSpPr>
        <p:spPr>
          <a:xfrm>
            <a:off x="3491880" y="5809930"/>
            <a:ext cx="526106" cy="369332"/>
          </a:xfrm>
          <a:prstGeom prst="rect">
            <a:avLst/>
          </a:prstGeom>
          <a:noFill/>
          <a:ln>
            <a:solidFill>
              <a:srgbClr val="0070C0"/>
            </a:solidFill>
          </a:ln>
        </p:spPr>
        <p:txBody>
          <a:bodyPr wrap="none" rtlCol="0">
            <a:spAutoFit/>
          </a:bodyPr>
          <a:lstStyle/>
          <a:p>
            <a:r>
              <a:rPr kumimoji="1" lang="ja-JP" altLang="en-US"/>
              <a:t>Ｓ</a:t>
            </a:r>
            <a:r>
              <a:rPr kumimoji="1" lang="en-US" altLang="ja-JP"/>
              <a:t>14</a:t>
            </a:r>
            <a:endParaRPr kumimoji="1" lang="ja-JP" altLang="en-US"/>
          </a:p>
        </p:txBody>
      </p:sp>
      <p:sp>
        <p:nvSpPr>
          <p:cNvPr id="49" name="テキスト ボックス 48"/>
          <p:cNvSpPr txBox="1"/>
          <p:nvPr/>
        </p:nvSpPr>
        <p:spPr>
          <a:xfrm>
            <a:off x="4437082" y="5822305"/>
            <a:ext cx="506677" cy="369332"/>
          </a:xfrm>
          <a:prstGeom prst="rect">
            <a:avLst/>
          </a:prstGeom>
          <a:noFill/>
          <a:ln>
            <a:solidFill>
              <a:srgbClr val="0070C0"/>
            </a:solidFill>
          </a:ln>
        </p:spPr>
        <p:txBody>
          <a:bodyPr wrap="none" rtlCol="0">
            <a:spAutoFit/>
          </a:bodyPr>
          <a:lstStyle/>
          <a:p>
            <a:r>
              <a:rPr kumimoji="1" lang="ja-JP" altLang="en-US"/>
              <a:t>Ｓ</a:t>
            </a:r>
            <a:r>
              <a:rPr kumimoji="1" lang="en-US" altLang="ja-JP"/>
              <a:t>15</a:t>
            </a:r>
            <a:endParaRPr kumimoji="1" lang="ja-JP" altLang="en-US"/>
          </a:p>
        </p:txBody>
      </p:sp>
      <p:sp>
        <p:nvSpPr>
          <p:cNvPr id="50" name="テキスト ボックス 49"/>
          <p:cNvSpPr txBox="1"/>
          <p:nvPr/>
        </p:nvSpPr>
        <p:spPr>
          <a:xfrm>
            <a:off x="5504070" y="5822305"/>
            <a:ext cx="526106" cy="369332"/>
          </a:xfrm>
          <a:prstGeom prst="rect">
            <a:avLst/>
          </a:prstGeom>
          <a:noFill/>
          <a:ln>
            <a:solidFill>
              <a:srgbClr val="0070C0"/>
            </a:solidFill>
          </a:ln>
        </p:spPr>
        <p:txBody>
          <a:bodyPr wrap="none" rtlCol="0">
            <a:spAutoFit/>
          </a:bodyPr>
          <a:lstStyle/>
          <a:p>
            <a:r>
              <a:rPr kumimoji="1" lang="ja-JP" altLang="en-US"/>
              <a:t>Ｓ</a:t>
            </a:r>
            <a:r>
              <a:rPr kumimoji="1" lang="en-US" altLang="ja-JP"/>
              <a:t>16</a:t>
            </a:r>
            <a:endParaRPr kumimoji="1" lang="ja-JP" altLang="en-US"/>
          </a:p>
        </p:txBody>
      </p:sp>
      <p:sp>
        <p:nvSpPr>
          <p:cNvPr id="51" name="テキスト ボックス 50"/>
          <p:cNvSpPr txBox="1"/>
          <p:nvPr/>
        </p:nvSpPr>
        <p:spPr>
          <a:xfrm>
            <a:off x="6321117" y="5833659"/>
            <a:ext cx="346570" cy="369332"/>
          </a:xfrm>
          <a:prstGeom prst="rect">
            <a:avLst/>
          </a:prstGeom>
          <a:noFill/>
          <a:ln>
            <a:solidFill>
              <a:srgbClr val="0070C0"/>
            </a:solidFill>
          </a:ln>
        </p:spPr>
        <p:txBody>
          <a:bodyPr wrap="none" rtlCol="0">
            <a:spAutoFit/>
          </a:bodyPr>
          <a:lstStyle/>
          <a:p>
            <a:r>
              <a:rPr kumimoji="1" lang="en-US" altLang="ja-JP"/>
              <a:t>G</a:t>
            </a:r>
            <a:endParaRPr kumimoji="1" lang="ja-JP" altLang="en-US"/>
          </a:p>
        </p:txBody>
      </p:sp>
      <p:sp>
        <p:nvSpPr>
          <p:cNvPr id="12" name="テキスト ボックス 11"/>
          <p:cNvSpPr txBox="1"/>
          <p:nvPr/>
        </p:nvSpPr>
        <p:spPr>
          <a:xfrm>
            <a:off x="6760442" y="3383411"/>
            <a:ext cx="2010765" cy="1477328"/>
          </a:xfrm>
          <a:prstGeom prst="rect">
            <a:avLst/>
          </a:prstGeom>
          <a:noFill/>
        </p:spPr>
        <p:txBody>
          <a:bodyPr wrap="square" rtlCol="0">
            <a:spAutoFit/>
          </a:bodyPr>
          <a:lstStyle/>
          <a:p>
            <a:pPr marL="342900" indent="-342900">
              <a:buAutoNum type="arabicPeriod"/>
            </a:pPr>
            <a:r>
              <a:rPr lang="ja-JP" altLang="en-US"/>
              <a:t>状態を結ぶ</a:t>
            </a:r>
            <a:endParaRPr lang="en-US" altLang="ja-JP"/>
          </a:p>
          <a:p>
            <a:pPr marL="342900" indent="-342900">
              <a:buAutoNum type="arabicPeriod"/>
            </a:pPr>
            <a:r>
              <a:rPr kumimoji="1" lang="ja-JP" altLang="en-US"/>
              <a:t>不要な状態を削除（</a:t>
            </a:r>
            <a:r>
              <a:rPr kumimoji="1" lang="en-US" altLang="ja-JP"/>
              <a:t>S,G,</a:t>
            </a:r>
            <a:r>
              <a:rPr kumimoji="1" lang="ja-JP" altLang="en-US"/>
              <a:t>分岐、行き止まりだけを残す）</a:t>
            </a:r>
          </a:p>
        </p:txBody>
      </p:sp>
    </p:spTree>
    <p:extLst>
      <p:ext uri="{BB962C8B-B14F-4D97-AF65-F5344CB8AC3E}">
        <p14:creationId xmlns:p14="http://schemas.microsoft.com/office/powerpoint/2010/main" val="40445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8" grpId="0" animBg="1"/>
      <p:bldP spid="49" grpId="0" animBg="1"/>
      <p:bldP spid="50" grpId="0" animBg="1"/>
      <p:bldP spid="5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2.1 </a:t>
            </a:r>
            <a:r>
              <a:rPr kumimoji="1" lang="ja-JP" altLang="en-US" dirty="0"/>
              <a:t>状態空間表現</a:t>
            </a:r>
            <a:endParaRPr kumimoji="1" lang="en-US" altLang="ja-JP" dirty="0"/>
          </a:p>
          <a:p>
            <a:r>
              <a:rPr lang="en-US" altLang="ja-JP" dirty="0"/>
              <a:t>2</a:t>
            </a:r>
            <a:r>
              <a:rPr kumimoji="1" lang="en-US" altLang="ja-JP" dirty="0"/>
              <a:t>.2 </a:t>
            </a:r>
            <a:r>
              <a:rPr kumimoji="1" lang="ja-JP" altLang="en-US" dirty="0"/>
              <a:t>迷路からの状態空間構成</a:t>
            </a:r>
            <a:endParaRPr kumimoji="1" lang="en-US" altLang="ja-JP" dirty="0"/>
          </a:p>
          <a:p>
            <a:r>
              <a:rPr lang="en-US" altLang="ja-JP" dirty="0"/>
              <a:t>2.3 </a:t>
            </a:r>
            <a:r>
              <a:rPr lang="ja-JP" altLang="en-US" dirty="0"/>
              <a:t>基本的な探索</a:t>
            </a:r>
            <a:endParaRPr lang="en-US" altLang="ja-JP" dirty="0"/>
          </a:p>
          <a:p>
            <a:r>
              <a:rPr lang="en-US" altLang="ja-JP" dirty="0"/>
              <a:t>2</a:t>
            </a:r>
            <a:r>
              <a:rPr kumimoji="1" lang="en-US" altLang="ja-JP" dirty="0"/>
              <a:t>.4 </a:t>
            </a:r>
            <a:r>
              <a:rPr kumimoji="1" lang="ja-JP" altLang="en-US" dirty="0"/>
              <a:t>ホイールダック２号の迷路探索</a:t>
            </a:r>
          </a:p>
        </p:txBody>
      </p:sp>
      <p:sp>
        <p:nvSpPr>
          <p:cNvPr id="4" name="正方形/長方形 3"/>
          <p:cNvSpPr/>
          <p:nvPr/>
        </p:nvSpPr>
        <p:spPr>
          <a:xfrm>
            <a:off x="251520" y="2852936"/>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9493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2.3.1 </a:t>
            </a:r>
            <a:r>
              <a:rPr lang="ja-JP" altLang="en-US" b="1" dirty="0"/>
              <a:t>知識を用いない探索</a:t>
            </a:r>
            <a:endParaRPr kumimoji="1" lang="ja-JP" altLang="en-US" dirty="0"/>
          </a:p>
        </p:txBody>
      </p:sp>
      <p:sp>
        <p:nvSpPr>
          <p:cNvPr id="3" name="コンテンツ プレースホルダー 2"/>
          <p:cNvSpPr>
            <a:spLocks noGrp="1"/>
          </p:cNvSpPr>
          <p:nvPr>
            <p:ph idx="1"/>
          </p:nvPr>
        </p:nvSpPr>
        <p:spPr/>
        <p:txBody>
          <a:bodyPr/>
          <a:lstStyle/>
          <a:p>
            <a:r>
              <a:rPr lang="ja-JP" altLang="en-US" dirty="0"/>
              <a:t>「どこはすでに調べたか」「どこはまだ探していないから調べるべきだ」というような情報を管理し，</a:t>
            </a:r>
            <a:r>
              <a:rPr lang="ja-JP" altLang="en-US" dirty="0">
                <a:solidFill>
                  <a:srgbClr val="7030A0"/>
                </a:solidFill>
              </a:rPr>
              <a:t>効率的にしらみ</a:t>
            </a:r>
            <a:r>
              <a:rPr lang="ja-JP" altLang="en-US">
                <a:solidFill>
                  <a:srgbClr val="7030A0"/>
                </a:solidFill>
              </a:rPr>
              <a:t>つぶしに探索する</a:t>
            </a:r>
            <a:r>
              <a:rPr lang="ja-JP" altLang="en-US" dirty="0"/>
              <a:t>必要がある．</a:t>
            </a:r>
            <a:endParaRPr lang="en-US" altLang="ja-JP" dirty="0"/>
          </a:p>
          <a:p>
            <a:r>
              <a:rPr kumimoji="1" lang="ja-JP" altLang="en-US" dirty="0">
                <a:solidFill>
                  <a:srgbClr val="C00000"/>
                </a:solidFill>
              </a:rPr>
              <a:t>探索問題</a:t>
            </a:r>
            <a:endParaRPr kumimoji="1" lang="en-US" altLang="ja-JP" dirty="0">
              <a:solidFill>
                <a:srgbClr val="C00000"/>
              </a:solidFill>
            </a:endParaRPr>
          </a:p>
          <a:p>
            <a:pPr lvl="1"/>
            <a:r>
              <a:rPr lang="ja-JP" altLang="en-US" dirty="0"/>
              <a:t>初期状態から目標状態へ至る行動の系列を求めること</a:t>
            </a:r>
            <a:endParaRPr lang="en-US" altLang="ja-JP" dirty="0"/>
          </a:p>
          <a:p>
            <a:r>
              <a:rPr lang="ja-JP" altLang="en-US" dirty="0">
                <a:solidFill>
                  <a:srgbClr val="C00000"/>
                </a:solidFill>
              </a:rPr>
              <a:t>解</a:t>
            </a:r>
            <a:r>
              <a:rPr lang="en-US" altLang="ja-JP" dirty="0">
                <a:solidFill>
                  <a:srgbClr val="C00000"/>
                </a:solidFill>
              </a:rPr>
              <a:t>(solution)</a:t>
            </a:r>
          </a:p>
          <a:p>
            <a:pPr lvl="1"/>
            <a:r>
              <a:rPr lang="ja-JP" altLang="en-US" dirty="0"/>
              <a:t>目標状態へ至る行動の系列</a:t>
            </a:r>
            <a:endParaRPr kumimoji="1" lang="ja-JP" altLang="en-US" dirty="0"/>
          </a:p>
        </p:txBody>
      </p:sp>
    </p:spTree>
    <p:extLst>
      <p:ext uri="{BB962C8B-B14F-4D97-AF65-F5344CB8AC3E}">
        <p14:creationId xmlns:p14="http://schemas.microsoft.com/office/powerpoint/2010/main" val="609700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4000" b="1" dirty="0"/>
              <a:t>2.3.2 </a:t>
            </a:r>
            <a:r>
              <a:rPr lang="ja-JP" altLang="en-US" sz="4000" b="1" dirty="0"/>
              <a:t>オープンリストとクローズドリスト</a:t>
            </a:r>
            <a:endParaRPr kumimoji="1" lang="ja-JP" altLang="en-US" sz="40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276872"/>
            <a:ext cx="6362080" cy="411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89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2940" y="239589"/>
            <a:ext cx="8229600" cy="1143000"/>
          </a:xfrm>
        </p:spPr>
        <p:txBody>
          <a:bodyPr/>
          <a:lstStyle/>
          <a:p>
            <a:pPr eaLnBrk="1" hangingPunct="1"/>
            <a:r>
              <a:rPr lang="ja-JP" altLang="en-US" sz="4000"/>
              <a:t>スタックのイメージ</a:t>
            </a:r>
            <a:r>
              <a:rPr lang="en-US" altLang="ja-JP" sz="4000"/>
              <a:t>(</a:t>
            </a:r>
            <a:r>
              <a:rPr lang="ja-JP" altLang="en-US" sz="3200"/>
              <a:t>図は</a:t>
            </a:r>
            <a:r>
              <a:rPr lang="en-US" altLang="ja-JP" sz="2800">
                <a:latin typeface="Times New Roman" panose="02020603050405020304" pitchFamily="18" charset="0"/>
              </a:rPr>
              <a:t>Wikipedia</a:t>
            </a:r>
            <a:r>
              <a:rPr lang="ja-JP" altLang="en-US" sz="3200"/>
              <a:t>より</a:t>
            </a:r>
            <a:r>
              <a:rPr lang="ja-JP" altLang="en-US" sz="4000"/>
              <a:t>）</a:t>
            </a:r>
          </a:p>
        </p:txBody>
      </p:sp>
      <p:pic>
        <p:nvPicPr>
          <p:cNvPr id="2969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382589"/>
            <a:ext cx="8229600" cy="4389120"/>
          </a:xfrm>
        </p:spPr>
      </p:pic>
      <p:sp>
        <p:nvSpPr>
          <p:cNvPr id="29700" name="Text Box 4"/>
          <p:cNvSpPr txBox="1">
            <a:spLocks noChangeArrowheads="1"/>
          </p:cNvSpPr>
          <p:nvPr/>
        </p:nvSpPr>
        <p:spPr bwMode="auto">
          <a:xfrm>
            <a:off x="827584" y="2420888"/>
            <a:ext cx="2232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2800"/>
              <a:t>情報の格納</a:t>
            </a:r>
          </a:p>
        </p:txBody>
      </p:sp>
      <p:sp>
        <p:nvSpPr>
          <p:cNvPr id="29701" name="Text Box 5"/>
          <p:cNvSpPr txBox="1">
            <a:spLocks noChangeArrowheads="1"/>
          </p:cNvSpPr>
          <p:nvPr/>
        </p:nvSpPr>
        <p:spPr bwMode="auto">
          <a:xfrm>
            <a:off x="5940152" y="2485487"/>
            <a:ext cx="2592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2800"/>
              <a:t>情報の取り出し</a:t>
            </a:r>
          </a:p>
        </p:txBody>
      </p:sp>
      <p:sp>
        <p:nvSpPr>
          <p:cNvPr id="2" name="正方形/長方形 1"/>
          <p:cNvSpPr/>
          <p:nvPr/>
        </p:nvSpPr>
        <p:spPr>
          <a:xfrm>
            <a:off x="481541" y="5387069"/>
            <a:ext cx="7848872" cy="1200329"/>
          </a:xfrm>
          <a:prstGeom prst="rect">
            <a:avLst/>
          </a:prstGeom>
        </p:spPr>
        <p:txBody>
          <a:bodyPr wrap="square">
            <a:spAutoFit/>
          </a:bodyPr>
          <a:lstStyle/>
          <a:p>
            <a:r>
              <a:rPr lang="en-US" altLang="ja-JP" sz="2400"/>
              <a:t>A</a:t>
            </a:r>
            <a:r>
              <a:rPr lang="ja-JP" altLang="en-US" sz="2400"/>
              <a:t>から「情報を取り出すとき、最も後で入れられたものを取り出す」－</a:t>
            </a:r>
            <a:r>
              <a:rPr lang="en-US" altLang="ja-JP" sz="2400"/>
              <a:t>LIFO(Last In FirstOut)</a:t>
            </a:r>
          </a:p>
          <a:p>
            <a:r>
              <a:rPr lang="en-US" altLang="ja-JP" sz="2400"/>
              <a:t>   </a:t>
            </a:r>
            <a:r>
              <a:rPr lang="ja-JP" altLang="en-US" sz="2400"/>
              <a:t>（プッシュダウン）スタック</a:t>
            </a:r>
            <a:r>
              <a:rPr lang="en-US" altLang="ja-JP" sz="2400"/>
              <a:t>(pushdown stack)</a:t>
            </a:r>
            <a:r>
              <a:rPr lang="ja-JP" altLang="en-US" sz="2400"/>
              <a:t>」</a:t>
            </a:r>
          </a:p>
        </p:txBody>
      </p:sp>
      <p:sp>
        <p:nvSpPr>
          <p:cNvPr id="3" name="正方形/長方形 2"/>
          <p:cNvSpPr/>
          <p:nvPr/>
        </p:nvSpPr>
        <p:spPr>
          <a:xfrm>
            <a:off x="3635896" y="2708920"/>
            <a:ext cx="1728192" cy="4163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635896" y="3228034"/>
            <a:ext cx="1728192" cy="416352"/>
          </a:xfrm>
          <a:prstGeom prst="rect">
            <a:avLst/>
          </a:prstGeom>
          <a:solidFill>
            <a:schemeClr val="accent6">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621292" y="3751254"/>
            <a:ext cx="1728192" cy="416352"/>
          </a:xfrm>
          <a:prstGeom prst="rect">
            <a:avLst/>
          </a:prstGeom>
          <a:solidFill>
            <a:schemeClr val="accent6">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636099" y="4268272"/>
            <a:ext cx="1728192" cy="416352"/>
          </a:xfrm>
          <a:prstGeom prst="rect">
            <a:avLst/>
          </a:prstGeom>
          <a:solidFill>
            <a:schemeClr val="accent6">
              <a:lumMod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88032" y="1421226"/>
            <a:ext cx="1728192" cy="4163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942583" y="1382589"/>
            <a:ext cx="1728192" cy="4163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944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a:effectLst>
                  <a:outerShdw blurRad="38100" dist="38100" dir="2700000" algn="tl">
                    <a:srgbClr val="000000">
                      <a:alpha val="43137"/>
                    </a:srgbClr>
                  </a:outerShdw>
                </a:effectLst>
              </a:rPr>
              <a:t>Information</a:t>
            </a:r>
            <a:endParaRPr kumimoji="1" lang="ja-JP" altLang="en-US" b="1" dirty="0">
              <a:effectLst>
                <a:outerShdw blurRad="38100" dist="38100" dir="2700000" algn="tl">
                  <a:srgbClr val="000000">
                    <a:alpha val="43137"/>
                  </a:srgbClr>
                </a:outerShdw>
              </a:effectLst>
            </a:endParaRPr>
          </a:p>
        </p:txBody>
      </p:sp>
      <p:sp>
        <p:nvSpPr>
          <p:cNvPr id="5" name="コンテンツ プレースホルダー 4"/>
          <p:cNvSpPr>
            <a:spLocks noGrp="1"/>
          </p:cNvSpPr>
          <p:nvPr>
            <p:ph sz="half" idx="2"/>
          </p:nvPr>
        </p:nvSpPr>
        <p:spPr>
          <a:xfrm>
            <a:off x="4648200" y="1340768"/>
            <a:ext cx="4038600" cy="4434840"/>
          </a:xfrm>
        </p:spPr>
        <p:txBody>
          <a:bodyPr>
            <a:normAutofit/>
          </a:bodyPr>
          <a:lstStyle/>
          <a:p>
            <a:r>
              <a:rPr kumimoji="1" lang="ja-JP" altLang="en-US" dirty="0"/>
              <a:t>このスライドは「</a:t>
            </a:r>
            <a:r>
              <a:rPr kumimoji="1" lang="ja-JP" altLang="en-US" dirty="0">
                <a:hlinkClick r:id="rId2"/>
              </a:rPr>
              <a:t>イラストで学ぶ人工知能概論</a:t>
            </a:r>
            <a:r>
              <a:rPr kumimoji="1" lang="ja-JP" altLang="en-US" dirty="0"/>
              <a:t>」を講義で活用したり，勉強会で利用したりするために提供されているスライド</a:t>
            </a:r>
            <a:r>
              <a:rPr kumimoji="1" lang="ja-JP" altLang="en-US"/>
              <a:t>です．</a:t>
            </a:r>
            <a:endParaRPr kumimoji="1" lang="en-US" altLang="ja-JP" dirty="0"/>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91623" y="1920875"/>
            <a:ext cx="3369754" cy="443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user\Dropbox\谷口先生へ\Twitterダックアイコン\Twitterダック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6388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3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2.3.3 </a:t>
            </a:r>
            <a:r>
              <a:rPr lang="ja-JP" altLang="en-US" b="1" dirty="0"/>
              <a:t>深さ優先探索</a:t>
            </a:r>
            <a:endParaRPr kumimoji="1" lang="ja-JP"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2000517"/>
            <a:ext cx="7845443" cy="445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76672"/>
            <a:ext cx="254317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グループ化 5"/>
          <p:cNvGrpSpPr/>
          <p:nvPr/>
        </p:nvGrpSpPr>
        <p:grpSpPr>
          <a:xfrm>
            <a:off x="4235159" y="4962654"/>
            <a:ext cx="598241" cy="338554"/>
            <a:chOff x="4235159" y="4962654"/>
            <a:chExt cx="598241" cy="338554"/>
          </a:xfrm>
        </p:grpSpPr>
        <p:sp>
          <p:nvSpPr>
            <p:cNvPr id="4" name="正方形/長方形 3"/>
            <p:cNvSpPr/>
            <p:nvPr/>
          </p:nvSpPr>
          <p:spPr>
            <a:xfrm>
              <a:off x="4283968" y="5013176"/>
              <a:ext cx="432048" cy="216024"/>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235159" y="4962654"/>
              <a:ext cx="598241" cy="338554"/>
            </a:xfrm>
            <a:prstGeom prst="rect">
              <a:avLst/>
            </a:prstGeom>
            <a:noFill/>
          </p:spPr>
          <p:txBody>
            <a:bodyPr wrap="none" rtlCol="0">
              <a:spAutoFit/>
            </a:bodyPr>
            <a:lstStyle/>
            <a:p>
              <a:r>
                <a:rPr kumimoji="1" lang="ja-JP" altLang="en-US" sz="1600" b="1" dirty="0">
                  <a:solidFill>
                    <a:srgbClr val="C00000"/>
                  </a:solidFill>
                </a:rPr>
                <a:t>追加</a:t>
              </a:r>
            </a:p>
          </p:txBody>
        </p:sp>
      </p:grpSp>
    </p:spTree>
    <p:extLst>
      <p:ext uri="{BB962C8B-B14F-4D97-AF65-F5344CB8AC3E}">
        <p14:creationId xmlns:p14="http://schemas.microsoft.com/office/powerpoint/2010/main" val="443123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43408"/>
            <a:ext cx="8229600" cy="1143000"/>
          </a:xfrm>
          <a:solidFill>
            <a:schemeClr val="bg1">
              <a:alpha val="37000"/>
            </a:schemeClr>
          </a:solidFill>
        </p:spPr>
        <p:txBody>
          <a:bodyPr/>
          <a:lstStyle/>
          <a:p>
            <a:r>
              <a:rPr lang="ja-JP" altLang="en-US" b="1" dirty="0"/>
              <a:t>深さ優先探索</a:t>
            </a:r>
            <a:endParaRPr kumimoji="1" lang="ja-JP" altLang="en-US" dirty="0"/>
          </a:p>
        </p:txBody>
      </p:sp>
      <p:sp>
        <p:nvSpPr>
          <p:cNvPr id="3" name="コンテンツ プレースホルダー 2"/>
          <p:cNvSpPr>
            <a:spLocks noGrp="1"/>
          </p:cNvSpPr>
          <p:nvPr>
            <p:ph idx="1"/>
          </p:nvPr>
        </p:nvSpPr>
        <p:spPr>
          <a:xfrm>
            <a:off x="899592" y="5373216"/>
            <a:ext cx="7416824" cy="951384"/>
          </a:xfrm>
        </p:spPr>
        <p:txBody>
          <a:bodyPr>
            <a:noAutofit/>
          </a:bodyPr>
          <a:lstStyle/>
          <a:p>
            <a:r>
              <a:rPr lang="ja-JP" altLang="en-US" sz="3200" dirty="0"/>
              <a:t>オープンリストとクローズドリストの変化を追ってみよう．</a:t>
            </a:r>
            <a:endParaRPr kumimoji="1" lang="ja-JP" altLang="en-US" sz="32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66" y="1340768"/>
            <a:ext cx="4263158" cy="401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descr="C:\Users\user\Dropbox\谷口先生へ\スライド用ダック素材\斜め後ろダッ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852936"/>
            <a:ext cx="1818054" cy="1896194"/>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4644008" y="2132856"/>
            <a:ext cx="1944216" cy="936104"/>
          </a:xfrm>
          <a:prstGeom prst="wedgeRoundRectCallout">
            <a:avLst>
              <a:gd name="adj1" fmla="val 27543"/>
              <a:gd name="adj2" fmla="val 8901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オープンリスト</a:t>
            </a:r>
          </a:p>
        </p:txBody>
      </p:sp>
      <p:sp>
        <p:nvSpPr>
          <p:cNvPr id="7" name="角丸四角形吹き出し 6"/>
          <p:cNvSpPr/>
          <p:nvPr/>
        </p:nvSpPr>
        <p:spPr>
          <a:xfrm>
            <a:off x="7177553" y="2132045"/>
            <a:ext cx="1944216" cy="936104"/>
          </a:xfrm>
          <a:prstGeom prst="wedgeRoundRectCallout">
            <a:avLst>
              <a:gd name="adj1" fmla="val -40989"/>
              <a:gd name="adj2" fmla="val 8901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クローズドリスト</a:t>
            </a:r>
          </a:p>
        </p:txBody>
      </p:sp>
    </p:spTree>
    <p:extLst>
      <p:ext uri="{BB962C8B-B14F-4D97-AF65-F5344CB8AC3E}">
        <p14:creationId xmlns:p14="http://schemas.microsoft.com/office/powerpoint/2010/main" val="1487118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70" y="1145185"/>
            <a:ext cx="4263158" cy="401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022" y="298707"/>
            <a:ext cx="4947978"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811474" y="4221088"/>
            <a:ext cx="1550424" cy="369332"/>
          </a:xfrm>
          <a:prstGeom prst="rect">
            <a:avLst/>
          </a:prstGeom>
          <a:noFill/>
        </p:spPr>
        <p:txBody>
          <a:bodyPr wrap="none" rtlCol="0">
            <a:spAutoFit/>
          </a:bodyPr>
          <a:lstStyle/>
          <a:p>
            <a:r>
              <a:rPr kumimoji="1" lang="ja-JP" altLang="en-US" dirty="0"/>
              <a:t>オープンリスト</a:t>
            </a:r>
            <a:r>
              <a:rPr kumimoji="1" lang="en-US" altLang="ja-JP" dirty="0"/>
              <a:t>:</a:t>
            </a:r>
            <a:endParaRPr kumimoji="1" lang="ja-JP" altLang="en-US" dirty="0"/>
          </a:p>
        </p:txBody>
      </p:sp>
      <p:sp>
        <p:nvSpPr>
          <p:cNvPr id="7" name="テキスト ボックス 6"/>
          <p:cNvSpPr txBox="1"/>
          <p:nvPr/>
        </p:nvSpPr>
        <p:spPr>
          <a:xfrm>
            <a:off x="3824418" y="5881276"/>
            <a:ext cx="1651414" cy="369332"/>
          </a:xfrm>
          <a:prstGeom prst="rect">
            <a:avLst/>
          </a:prstGeom>
          <a:noFill/>
        </p:spPr>
        <p:txBody>
          <a:bodyPr wrap="none" rtlCol="0">
            <a:spAutoFit/>
          </a:bodyPr>
          <a:lstStyle/>
          <a:p>
            <a:r>
              <a:rPr kumimoji="1" lang="ja-JP" altLang="en-US" dirty="0"/>
              <a:t>クローズドリスト</a:t>
            </a:r>
            <a:r>
              <a:rPr kumimoji="1" lang="en-US" altLang="ja-JP" dirty="0"/>
              <a:t>:</a:t>
            </a:r>
            <a:endParaRPr kumimoji="1" lang="ja-JP" altLang="en-US" dirty="0"/>
          </a:p>
        </p:txBody>
      </p:sp>
      <p:sp>
        <p:nvSpPr>
          <p:cNvPr id="8" name="テキスト ボックス 7"/>
          <p:cNvSpPr txBox="1"/>
          <p:nvPr/>
        </p:nvSpPr>
        <p:spPr>
          <a:xfrm>
            <a:off x="5462888" y="4221088"/>
            <a:ext cx="340158" cy="369332"/>
          </a:xfrm>
          <a:prstGeom prst="rect">
            <a:avLst/>
          </a:prstGeom>
          <a:noFill/>
        </p:spPr>
        <p:txBody>
          <a:bodyPr wrap="none" rtlCol="0">
            <a:spAutoFit/>
          </a:bodyPr>
          <a:lstStyle/>
          <a:p>
            <a:r>
              <a:rPr kumimoji="1" lang="en-US" altLang="ja-JP"/>
              <a:t>A</a:t>
            </a:r>
            <a:endParaRPr kumimoji="1" lang="ja-JP" altLang="en-US" dirty="0"/>
          </a:p>
        </p:txBody>
      </p:sp>
      <p:sp>
        <p:nvSpPr>
          <p:cNvPr id="9" name="テキスト ボックス 8"/>
          <p:cNvSpPr txBox="1"/>
          <p:nvPr/>
        </p:nvSpPr>
        <p:spPr>
          <a:xfrm>
            <a:off x="5801289" y="4221088"/>
            <a:ext cx="322524" cy="369332"/>
          </a:xfrm>
          <a:prstGeom prst="rect">
            <a:avLst/>
          </a:prstGeom>
          <a:noFill/>
        </p:spPr>
        <p:txBody>
          <a:bodyPr wrap="none" rtlCol="0">
            <a:spAutoFit/>
          </a:bodyPr>
          <a:lstStyle/>
          <a:p>
            <a:r>
              <a:rPr kumimoji="1" lang="en-US" altLang="ja-JP" dirty="0"/>
              <a:t>B</a:t>
            </a:r>
            <a:endParaRPr kumimoji="1" lang="ja-JP" altLang="en-US" dirty="0"/>
          </a:p>
        </p:txBody>
      </p:sp>
      <p:sp>
        <p:nvSpPr>
          <p:cNvPr id="10" name="テキスト ボックス 9"/>
          <p:cNvSpPr txBox="1"/>
          <p:nvPr/>
        </p:nvSpPr>
        <p:spPr>
          <a:xfrm>
            <a:off x="7339866" y="4219026"/>
            <a:ext cx="340158" cy="369332"/>
          </a:xfrm>
          <a:prstGeom prst="rect">
            <a:avLst/>
          </a:prstGeom>
          <a:noFill/>
        </p:spPr>
        <p:txBody>
          <a:bodyPr wrap="none" rtlCol="0">
            <a:spAutoFit/>
          </a:bodyPr>
          <a:lstStyle/>
          <a:p>
            <a:r>
              <a:rPr kumimoji="1" lang="en-US" altLang="ja-JP" dirty="0"/>
              <a:t>C</a:t>
            </a:r>
            <a:endParaRPr kumimoji="1" lang="ja-JP" altLang="en-US" dirty="0"/>
          </a:p>
        </p:txBody>
      </p:sp>
      <p:sp>
        <p:nvSpPr>
          <p:cNvPr id="11" name="テキスト ボックス 10"/>
          <p:cNvSpPr txBox="1"/>
          <p:nvPr/>
        </p:nvSpPr>
        <p:spPr>
          <a:xfrm>
            <a:off x="6139690" y="4219026"/>
            <a:ext cx="357790" cy="369332"/>
          </a:xfrm>
          <a:prstGeom prst="rect">
            <a:avLst/>
          </a:prstGeom>
          <a:noFill/>
        </p:spPr>
        <p:txBody>
          <a:bodyPr wrap="none" rtlCol="0">
            <a:spAutoFit/>
          </a:bodyPr>
          <a:lstStyle/>
          <a:p>
            <a:r>
              <a:rPr kumimoji="1" lang="en-US" altLang="ja-JP" dirty="0"/>
              <a:t>D</a:t>
            </a:r>
            <a:endParaRPr kumimoji="1" lang="ja-JP" altLang="en-US" dirty="0"/>
          </a:p>
        </p:txBody>
      </p:sp>
      <p:sp>
        <p:nvSpPr>
          <p:cNvPr id="13" name="テキスト ボックス 12"/>
          <p:cNvSpPr txBox="1"/>
          <p:nvPr/>
        </p:nvSpPr>
        <p:spPr>
          <a:xfrm>
            <a:off x="6954401" y="4219026"/>
            <a:ext cx="322524" cy="369332"/>
          </a:xfrm>
          <a:prstGeom prst="rect">
            <a:avLst/>
          </a:prstGeom>
          <a:noFill/>
        </p:spPr>
        <p:txBody>
          <a:bodyPr wrap="none" rtlCol="0">
            <a:spAutoFit/>
          </a:bodyPr>
          <a:lstStyle/>
          <a:p>
            <a:r>
              <a:rPr kumimoji="1" lang="en-US" altLang="ja-JP" dirty="0"/>
              <a:t>E</a:t>
            </a:r>
            <a:endParaRPr kumimoji="1" lang="ja-JP" altLang="en-US" dirty="0"/>
          </a:p>
        </p:txBody>
      </p:sp>
      <p:sp>
        <p:nvSpPr>
          <p:cNvPr id="14" name="テキスト ボックス 13"/>
          <p:cNvSpPr txBox="1"/>
          <p:nvPr/>
        </p:nvSpPr>
        <p:spPr>
          <a:xfrm>
            <a:off x="6553782" y="4219026"/>
            <a:ext cx="263214" cy="369332"/>
          </a:xfrm>
          <a:prstGeom prst="rect">
            <a:avLst/>
          </a:prstGeom>
          <a:noFill/>
        </p:spPr>
        <p:txBody>
          <a:bodyPr wrap="none" rtlCol="0">
            <a:spAutoFit/>
          </a:bodyPr>
          <a:lstStyle/>
          <a:p>
            <a:r>
              <a:rPr kumimoji="1" lang="en-US" altLang="ja-JP" dirty="0"/>
              <a:t>I</a:t>
            </a:r>
            <a:endParaRPr kumimoji="1" lang="ja-JP" altLang="en-US" dirty="0"/>
          </a:p>
        </p:txBody>
      </p:sp>
      <p:sp>
        <p:nvSpPr>
          <p:cNvPr id="15" name="テキスト ボックス 14"/>
          <p:cNvSpPr txBox="1"/>
          <p:nvPr/>
        </p:nvSpPr>
        <p:spPr>
          <a:xfrm>
            <a:off x="7676817" y="4219026"/>
            <a:ext cx="309700" cy="369332"/>
          </a:xfrm>
          <a:prstGeom prst="rect">
            <a:avLst/>
          </a:prstGeom>
          <a:noFill/>
        </p:spPr>
        <p:txBody>
          <a:bodyPr wrap="none" rtlCol="0">
            <a:spAutoFit/>
          </a:bodyPr>
          <a:lstStyle/>
          <a:p>
            <a:r>
              <a:rPr kumimoji="1" lang="en-US" altLang="ja-JP" dirty="0"/>
              <a:t>F</a:t>
            </a:r>
            <a:endParaRPr kumimoji="1" lang="ja-JP" altLang="en-US" dirty="0"/>
          </a:p>
        </p:txBody>
      </p:sp>
      <p:sp>
        <p:nvSpPr>
          <p:cNvPr id="16" name="テキスト ボックス 15"/>
          <p:cNvSpPr txBox="1"/>
          <p:nvPr/>
        </p:nvSpPr>
        <p:spPr>
          <a:xfrm>
            <a:off x="8017395" y="4219026"/>
            <a:ext cx="346570" cy="369332"/>
          </a:xfrm>
          <a:prstGeom prst="rect">
            <a:avLst/>
          </a:prstGeom>
          <a:noFill/>
        </p:spPr>
        <p:txBody>
          <a:bodyPr wrap="none" rtlCol="0">
            <a:spAutoFit/>
          </a:bodyPr>
          <a:lstStyle/>
          <a:p>
            <a:r>
              <a:rPr kumimoji="1" lang="en-US" altLang="ja-JP" dirty="0"/>
              <a:t>G</a:t>
            </a:r>
            <a:endParaRPr kumimoji="1" lang="ja-JP" altLang="en-US" dirty="0"/>
          </a:p>
        </p:txBody>
      </p:sp>
      <p:sp>
        <p:nvSpPr>
          <p:cNvPr id="17" name="テキスト ボックス 16"/>
          <p:cNvSpPr txBox="1"/>
          <p:nvPr/>
        </p:nvSpPr>
        <p:spPr>
          <a:xfrm>
            <a:off x="8604448" y="4219026"/>
            <a:ext cx="367408" cy="369332"/>
          </a:xfrm>
          <a:prstGeom prst="rect">
            <a:avLst/>
          </a:prstGeom>
          <a:noFill/>
        </p:spPr>
        <p:txBody>
          <a:bodyPr wrap="none" rtlCol="0">
            <a:spAutoFit/>
          </a:bodyPr>
          <a:lstStyle/>
          <a:p>
            <a:r>
              <a:rPr kumimoji="1" lang="en-US" altLang="ja-JP" dirty="0"/>
              <a:t>H</a:t>
            </a:r>
            <a:endParaRPr kumimoji="1" lang="ja-JP" altLang="en-US" dirty="0"/>
          </a:p>
        </p:txBody>
      </p:sp>
      <p:sp>
        <p:nvSpPr>
          <p:cNvPr id="18" name="テキスト ボックス 17"/>
          <p:cNvSpPr txBox="1"/>
          <p:nvPr/>
        </p:nvSpPr>
        <p:spPr>
          <a:xfrm>
            <a:off x="8344802" y="4219026"/>
            <a:ext cx="256802" cy="369332"/>
          </a:xfrm>
          <a:prstGeom prst="rect">
            <a:avLst/>
          </a:prstGeom>
          <a:noFill/>
        </p:spPr>
        <p:txBody>
          <a:bodyPr wrap="none" rtlCol="0">
            <a:spAutoFit/>
          </a:bodyPr>
          <a:lstStyle/>
          <a:p>
            <a:r>
              <a:rPr kumimoji="1" lang="en-US" altLang="ja-JP" dirty="0"/>
              <a:t>J</a:t>
            </a:r>
            <a:endParaRPr kumimoji="1" lang="ja-JP" altLang="en-US" dirty="0"/>
          </a:p>
        </p:txBody>
      </p:sp>
      <p:sp>
        <p:nvSpPr>
          <p:cNvPr id="2" name="円/楕円 1"/>
          <p:cNvSpPr/>
          <p:nvPr/>
        </p:nvSpPr>
        <p:spPr>
          <a:xfrm>
            <a:off x="1899735" y="1184497"/>
            <a:ext cx="864096"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1331640" y="2230412"/>
            <a:ext cx="864096"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822069" y="3107019"/>
            <a:ext cx="864096"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227565" y="3983626"/>
            <a:ext cx="864096"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1921867" y="1223809"/>
            <a:ext cx="864096"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2766907" y="2157875"/>
            <a:ext cx="864096"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947378" y="3126619"/>
            <a:ext cx="864096"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2548838" y="3972596"/>
            <a:ext cx="864096"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516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0.00017 -0.00463 L -0.00017 0.24537 " pathEditMode="relative" rAng="0" ptsTypes="AA">
                                      <p:cBhvr>
                                        <p:cTn id="11" dur="2000" fill="hold"/>
                                        <p:tgtEl>
                                          <p:spTgt spid="8"/>
                                        </p:tgtEl>
                                        <p:attrNameLst>
                                          <p:attrName>ppt_x</p:attrName>
                                          <p:attrName>ppt_y</p:attrName>
                                        </p:attrNameLst>
                                      </p:cBhvr>
                                      <p:rCtr x="0" y="12500"/>
                                    </p:animMotion>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0.00017 -0.00463 L -0.00017 0.24537 " pathEditMode="relative" rAng="0" ptsTypes="AA">
                                      <p:cBhvr>
                                        <p:cTn id="25" dur="2000" fill="hold"/>
                                        <p:tgtEl>
                                          <p:spTgt spid="9"/>
                                        </p:tgtEl>
                                        <p:attrNameLst>
                                          <p:attrName>ppt_x</p:attrName>
                                          <p:attrName>ppt_y</p:attrName>
                                        </p:attrNameLst>
                                      </p:cBhvr>
                                      <p:rCtr x="0" y="12500"/>
                                    </p:animMotion>
                                  </p:childTnLst>
                                </p:cTn>
                              </p:par>
                              <p:par>
                                <p:cTn id="26" presetID="42" presetClass="path" presetSubtype="0" accel="50000" decel="50000" fill="hold" grpId="1" nodeType="withEffect">
                                  <p:stCondLst>
                                    <p:cond delay="0"/>
                                  </p:stCondLst>
                                  <p:childTnLst>
                                    <p:animMotion origin="layout" path="M -4.72222E-6 -4.07407E-6 L -0.07881 0.1419 " pathEditMode="relative" rAng="0" ptsTypes="AA">
                                      <p:cBhvr>
                                        <p:cTn id="27" dur="2000" fill="hold"/>
                                        <p:tgtEl>
                                          <p:spTgt spid="2"/>
                                        </p:tgtEl>
                                        <p:attrNameLst>
                                          <p:attrName>ppt_x</p:attrName>
                                          <p:attrName>ppt_y</p:attrName>
                                        </p:attrNameLst>
                                      </p:cBhvr>
                                      <p:rCtr x="-3941" y="7083"/>
                                    </p:animMotion>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2.22222E-6 3.7037E-7 L -2.22222E-6 0.25 " pathEditMode="relative" rAng="0" ptsTypes="AA">
                                      <p:cBhvr>
                                        <p:cTn id="38" dur="2000" fill="hold"/>
                                        <p:tgtEl>
                                          <p:spTgt spid="11"/>
                                        </p:tgtEl>
                                        <p:attrNameLst>
                                          <p:attrName>ppt_x</p:attrName>
                                          <p:attrName>ppt_y</p:attrName>
                                        </p:attrNameLst>
                                      </p:cBhvr>
                                      <p:rCtr x="0" y="12500"/>
                                    </p:animMotion>
                                  </p:childTnLst>
                                </p:cTn>
                              </p:par>
                              <p:par>
                                <p:cTn id="39" presetID="10" presetClass="exit" presetSubtype="0" fill="hold" grpId="2" nodeType="with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par>
                                <p:cTn id="42" presetID="10" presetClass="entr" presetSubtype="0" fill="hold" grpId="3"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42" presetClass="path" presetSubtype="0" accel="50000" decel="50000" fill="hold" grpId="1" nodeType="withEffect">
                                  <p:stCondLst>
                                    <p:cond delay="0"/>
                                  </p:stCondLst>
                                  <p:childTnLst>
                                    <p:animMotion origin="layout" path="M -1.94444E-6 -3.7037E-7 L -0.06302 0.12755 " pathEditMode="relative" rAng="0" ptsTypes="AA">
                                      <p:cBhvr>
                                        <p:cTn id="46" dur="2000" fill="hold"/>
                                        <p:tgtEl>
                                          <p:spTgt spid="21"/>
                                        </p:tgtEl>
                                        <p:attrNameLst>
                                          <p:attrName>ppt_x</p:attrName>
                                          <p:attrName>ppt_y</p:attrName>
                                        </p:attrNameLst>
                                      </p:cBhvr>
                                      <p:rCtr x="-3160" y="6366"/>
                                    </p:animMotion>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3.61111E-6 3.7037E-7 L 3.61111E-6 0.25 " pathEditMode="relative" rAng="0" ptsTypes="AA">
                                      <p:cBhvr>
                                        <p:cTn id="54" dur="2000" fill="hold"/>
                                        <p:tgtEl>
                                          <p:spTgt spid="14"/>
                                        </p:tgtEl>
                                        <p:attrNameLst>
                                          <p:attrName>ppt_x</p:attrName>
                                          <p:attrName>ppt_y</p:attrName>
                                        </p:attrNameLst>
                                      </p:cBhvr>
                                      <p:rCtr x="0" y="12500"/>
                                    </p:animMotion>
                                  </p:childTnLst>
                                </p:cTn>
                              </p:par>
                              <p:par>
                                <p:cTn id="55" presetID="10" presetClass="exit" presetSubtype="0" fill="hold" grpId="2" nodeType="withEffect">
                                  <p:stCondLst>
                                    <p:cond delay="0"/>
                                  </p:stCondLst>
                                  <p:childTnLst>
                                    <p:animEffect transition="out" filter="fad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42" presetClass="path" presetSubtype="0" accel="50000" decel="50000" fill="hold" grpId="1" nodeType="withEffect">
                                  <p:stCondLst>
                                    <p:cond delay="0"/>
                                  </p:stCondLst>
                                  <p:childTnLst>
                                    <p:animMotion origin="layout" path="M -2.77778E-6 1.85185E-6 L -0.06302 0.12754 " pathEditMode="relative" rAng="0" ptsTypes="AA">
                                      <p:cBhvr>
                                        <p:cTn id="62" dur="2000" fill="hold"/>
                                        <p:tgtEl>
                                          <p:spTgt spid="22"/>
                                        </p:tgtEl>
                                        <p:attrNameLst>
                                          <p:attrName>ppt_x</p:attrName>
                                          <p:attrName>ppt_y</p:attrName>
                                        </p:attrNameLst>
                                      </p:cBhvr>
                                      <p:rCtr x="-3160" y="6366"/>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1" nodeType="clickEffect">
                                  <p:stCondLst>
                                    <p:cond delay="0"/>
                                  </p:stCondLst>
                                  <p:childTnLst>
                                    <p:animMotion origin="layout" path="M 5E-6 3.7037E-7 L 5E-6 0.25 " pathEditMode="relative" rAng="0" ptsTypes="AA">
                                      <p:cBhvr>
                                        <p:cTn id="66" dur="2500" fill="hold"/>
                                        <p:tgtEl>
                                          <p:spTgt spid="13"/>
                                        </p:tgtEl>
                                        <p:attrNameLst>
                                          <p:attrName>ppt_x</p:attrName>
                                          <p:attrName>ppt_y</p:attrName>
                                        </p:attrNameLst>
                                      </p:cBhvr>
                                      <p:rCtr x="0" y="12500"/>
                                    </p:animMotion>
                                  </p:childTnLst>
                                </p:cTn>
                              </p:par>
                              <p:par>
                                <p:cTn id="67" presetID="10" presetClass="exit" presetSubtype="0" fill="hold" grpId="2" nodeType="withEffect">
                                  <p:stCondLst>
                                    <p:cond delay="0"/>
                                  </p:stCondLst>
                                  <p:childTnLst>
                                    <p:animEffect transition="out" filter="fade">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par>
                                <p:cTn id="70" presetID="10" presetClass="entr" presetSubtype="0" fill="hold" grpId="3"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56" presetClass="path" presetSubtype="0" accel="50000" decel="50000" fill="hold" grpId="4" nodeType="withEffect">
                                  <p:stCondLst>
                                    <p:cond delay="0"/>
                                  </p:stCondLst>
                                  <p:childTnLst>
                                    <p:animMotion origin="layout" path="M 1.38889E-6 4.07407E-6 L 0.12448 -0.25556 " pathEditMode="relative" rAng="0" ptsTypes="AA">
                                      <p:cBhvr>
                                        <p:cTn id="74" dur="1000" fill="hold"/>
                                        <p:tgtEl>
                                          <p:spTgt spid="23"/>
                                        </p:tgtEl>
                                        <p:attrNameLst>
                                          <p:attrName>ppt_x</p:attrName>
                                          <p:attrName>ppt_y</p:attrName>
                                        </p:attrNameLst>
                                      </p:cBhvr>
                                      <p:rCtr x="6215" y="-12778"/>
                                    </p:animMotion>
                                  </p:childTnLst>
                                </p:cTn>
                              </p:par>
                              <p:par>
                                <p:cTn id="75" presetID="49" presetClass="path" presetSubtype="0" accel="50000" decel="50000" fill="hold" grpId="5" nodeType="withEffect">
                                  <p:stCondLst>
                                    <p:cond delay="1000"/>
                                  </p:stCondLst>
                                  <p:childTnLst>
                                    <p:animMotion origin="layout" path="M 0.11753 -0.26436 L 0.14913 -0.11737 " pathEditMode="relative" rAng="0" ptsTypes="AA">
                                      <p:cBhvr>
                                        <p:cTn id="76" dur="1200" fill="hold"/>
                                        <p:tgtEl>
                                          <p:spTgt spid="23"/>
                                        </p:tgtEl>
                                        <p:attrNameLst>
                                          <p:attrName>ppt_x</p:attrName>
                                          <p:attrName>ppt_y</p:attrName>
                                        </p:attrNameLst>
                                      </p:cBhvr>
                                      <p:rCtr x="1580" y="7338"/>
                                    </p:animMotion>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1" nodeType="clickEffect">
                                  <p:stCondLst>
                                    <p:cond delay="0"/>
                                  </p:stCondLst>
                                  <p:childTnLst>
                                    <p:animMotion origin="layout" path="M -0.00017 -0.00463 L -0.00017 0.24537 " pathEditMode="relative" rAng="0" ptsTypes="AA">
                                      <p:cBhvr>
                                        <p:cTn id="80" dur="2000" fill="hold"/>
                                        <p:tgtEl>
                                          <p:spTgt spid="10"/>
                                        </p:tgtEl>
                                        <p:attrNameLst>
                                          <p:attrName>ppt_x</p:attrName>
                                          <p:attrName>ppt_y</p:attrName>
                                        </p:attrNameLst>
                                      </p:cBhvr>
                                      <p:rCtr x="0" y="12500"/>
                                    </p:animMotion>
                                  </p:childTnLst>
                                </p:cTn>
                              </p:par>
                              <p:par>
                                <p:cTn id="81" presetID="64" presetClass="path" presetSubtype="0" accel="50000" decel="50000" fill="hold" grpId="6" nodeType="withEffect">
                                  <p:stCondLst>
                                    <p:cond delay="0"/>
                                  </p:stCondLst>
                                  <p:childTnLst>
                                    <p:animMotion origin="layout" path="M 0.14913 -0.11737 L 0.19271 -0.40625 " pathEditMode="relative" rAng="0" ptsTypes="AA">
                                      <p:cBhvr>
                                        <p:cTn id="82" dur="1100" fill="hold"/>
                                        <p:tgtEl>
                                          <p:spTgt spid="23"/>
                                        </p:tgtEl>
                                        <p:attrNameLst>
                                          <p:attrName>ppt_x</p:attrName>
                                          <p:attrName>ppt_y</p:attrName>
                                        </p:attrNameLst>
                                      </p:cBhvr>
                                      <p:rCtr x="2431" y="-14190"/>
                                    </p:animMotion>
                                  </p:childTnLst>
                                </p:cTn>
                              </p:par>
                              <p:par>
                                <p:cTn id="83" presetID="10" presetClass="exit" presetSubtype="0" fill="hold" grpId="2" nodeType="withEffect">
                                  <p:stCondLst>
                                    <p:cond delay="1100"/>
                                  </p:stCondLst>
                                  <p:childTnLst>
                                    <p:animEffect transition="out" filter="fade">
                                      <p:cBhvr>
                                        <p:cTn id="84" dur="500"/>
                                        <p:tgtEl>
                                          <p:spTgt spid="23"/>
                                        </p:tgtEl>
                                      </p:cBhvr>
                                    </p:animEffect>
                                    <p:set>
                                      <p:cBhvr>
                                        <p:cTn id="85" dur="1" fill="hold">
                                          <p:stCondLst>
                                            <p:cond delay="499"/>
                                          </p:stCondLst>
                                        </p:cTn>
                                        <p:tgtEl>
                                          <p:spTgt spid="23"/>
                                        </p:tgtEl>
                                        <p:attrNameLst>
                                          <p:attrName>style.visibility</p:attrName>
                                        </p:attrNameLst>
                                      </p:cBhvr>
                                      <p:to>
                                        <p:strVal val="hidden"/>
                                      </p:to>
                                    </p:set>
                                  </p:childTnLst>
                                </p:cTn>
                              </p:par>
                              <p:par>
                                <p:cTn id="86" presetID="10" presetClass="entr" presetSubtype="0" fill="hold" grpId="0" nodeType="withEffect">
                                  <p:stCondLst>
                                    <p:cond delay="110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childTnLst>
                                </p:cTn>
                              </p:par>
                              <p:par>
                                <p:cTn id="89" presetID="42" presetClass="path" presetSubtype="0" accel="50000" decel="50000" fill="hold" grpId="1" nodeType="withEffect">
                                  <p:stCondLst>
                                    <p:cond delay="1100"/>
                                  </p:stCondLst>
                                  <p:childTnLst>
                                    <p:animMotion origin="layout" path="M 4.72222E-6 -1.11111E-6 L 0.09079 0.1419 " pathEditMode="relative" rAng="0" ptsTypes="AA">
                                      <p:cBhvr>
                                        <p:cTn id="90" dur="1400" fill="hold"/>
                                        <p:tgtEl>
                                          <p:spTgt spid="24"/>
                                        </p:tgtEl>
                                        <p:attrNameLst>
                                          <p:attrName>ppt_x</p:attrName>
                                          <p:attrName>ppt_y</p:attrName>
                                        </p:attrNameLst>
                                      </p:cBhvr>
                                      <p:rCtr x="4531" y="7083"/>
                                    </p:animMotion>
                                  </p:childTnLst>
                                </p:cTn>
                              </p:par>
                            </p:childTnLst>
                          </p:cTn>
                        </p:par>
                        <p:par>
                          <p:cTn id="91" fill="hold">
                            <p:stCondLst>
                              <p:cond delay="2500"/>
                            </p:stCondLst>
                            <p:childTnLst>
                              <p:par>
                                <p:cTn id="92" presetID="10" presetClass="entr" presetSubtype="0" fill="hold" grpId="0"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500"/>
                                        <p:tgtEl>
                                          <p:spTgt spid="1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500"/>
                                        <p:tgtEl>
                                          <p:spTgt spid="1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2" nodeType="clickEffect">
                                  <p:stCondLst>
                                    <p:cond delay="0"/>
                                  </p:stCondLst>
                                  <p:childTnLst>
                                    <p:animEffect transition="out" filter="fade">
                                      <p:cBhvr>
                                        <p:cTn id="104" dur="500"/>
                                        <p:tgtEl>
                                          <p:spTgt spid="24"/>
                                        </p:tgtEl>
                                      </p:cBhvr>
                                    </p:animEffect>
                                    <p:set>
                                      <p:cBhvr>
                                        <p:cTn id="105" dur="1" fill="hold">
                                          <p:stCondLst>
                                            <p:cond delay="499"/>
                                          </p:stCondLst>
                                        </p:cTn>
                                        <p:tgtEl>
                                          <p:spTgt spid="24"/>
                                        </p:tgtEl>
                                        <p:attrNameLst>
                                          <p:attrName>style.visibility</p:attrName>
                                        </p:attrNameLst>
                                      </p:cBhvr>
                                      <p:to>
                                        <p:strVal val="hidden"/>
                                      </p:to>
                                    </p:set>
                                  </p:childTnLst>
                                </p:cTn>
                              </p:par>
                              <p:par>
                                <p:cTn id="106" presetID="10" presetClass="entr" presetSubtype="0" fill="hold" grpId="0" nodeType="with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500"/>
                                        <p:tgtEl>
                                          <p:spTgt spid="25"/>
                                        </p:tgtEl>
                                      </p:cBhvr>
                                    </p:animEffect>
                                  </p:childTnLst>
                                </p:cTn>
                              </p:par>
                              <p:par>
                                <p:cTn id="109" presetID="42" presetClass="path" presetSubtype="0" accel="50000" decel="50000" fill="hold" grpId="1" nodeType="withEffect">
                                  <p:stCondLst>
                                    <p:cond delay="0"/>
                                  </p:stCondLst>
                                  <p:childTnLst>
                                    <p:animMotion origin="layout" path="M 3.61111E-6 -2.22222E-6 L -0.05174 0.14884 " pathEditMode="relative" rAng="0" ptsTypes="AA">
                                      <p:cBhvr>
                                        <p:cTn id="110" dur="2000" fill="hold"/>
                                        <p:tgtEl>
                                          <p:spTgt spid="25"/>
                                        </p:tgtEl>
                                        <p:attrNameLst>
                                          <p:attrName>ppt_x</p:attrName>
                                          <p:attrName>ppt_y</p:attrName>
                                        </p:attrNameLst>
                                      </p:cBhvr>
                                      <p:rCtr x="-2587" y="7431"/>
                                    </p:animMotion>
                                  </p:childTnLst>
                                </p:cTn>
                              </p:par>
                              <p:par>
                                <p:cTn id="111" presetID="42" presetClass="path" presetSubtype="0" accel="50000" decel="50000" fill="hold" grpId="1" nodeType="withEffect">
                                  <p:stCondLst>
                                    <p:cond delay="0"/>
                                  </p:stCondLst>
                                  <p:childTnLst>
                                    <p:animMotion origin="layout" path="M -0.00017 -0.00463 L -0.00017 0.24537 " pathEditMode="relative" rAng="0" ptsTypes="AA">
                                      <p:cBhvr>
                                        <p:cTn id="112" dur="2000" fill="hold"/>
                                        <p:tgtEl>
                                          <p:spTgt spid="15"/>
                                        </p:tgtEl>
                                        <p:attrNameLst>
                                          <p:attrName>ppt_x</p:attrName>
                                          <p:attrName>ppt_y</p:attrName>
                                        </p:attrNameLst>
                                      </p:cBhvr>
                                      <p:rCtr x="0" y="12500"/>
                                    </p:animMotion>
                                  </p:childTnLst>
                                </p:cTn>
                              </p:par>
                            </p:childTnLst>
                          </p:cTn>
                        </p:par>
                      </p:childTnLst>
                    </p:cTn>
                  </p:par>
                  <p:par>
                    <p:cTn id="113" fill="hold">
                      <p:stCondLst>
                        <p:cond delay="indefinite"/>
                      </p:stCondLst>
                      <p:childTnLst>
                        <p:par>
                          <p:cTn id="114" fill="hold">
                            <p:stCondLst>
                              <p:cond delay="0"/>
                            </p:stCondLst>
                            <p:childTnLst>
                              <p:par>
                                <p:cTn id="115" presetID="42" presetClass="path" presetSubtype="0" accel="50000" decel="50000" fill="hold" grpId="1" nodeType="clickEffect">
                                  <p:stCondLst>
                                    <p:cond delay="0"/>
                                  </p:stCondLst>
                                  <p:childTnLst>
                                    <p:animMotion origin="layout" path="M -0.00017 -0.00463 L -0.00017 0.24537 " pathEditMode="relative" rAng="0" ptsTypes="AA">
                                      <p:cBhvr>
                                        <p:cTn id="116" dur="500" fill="hold"/>
                                        <p:tgtEl>
                                          <p:spTgt spid="16"/>
                                        </p:tgtEl>
                                        <p:attrNameLst>
                                          <p:attrName>ppt_x</p:attrName>
                                          <p:attrName>ppt_y</p:attrName>
                                        </p:attrNameLst>
                                      </p:cBhvr>
                                      <p:rCtr x="0" y="12500"/>
                                    </p:animMotion>
                                  </p:childTnLst>
                                </p:cTn>
                              </p:par>
                              <p:par>
                                <p:cTn id="117" presetID="57" presetClass="path" presetSubtype="0" accel="50000" decel="50000" fill="hold" grpId="3" nodeType="withEffect">
                                  <p:stCondLst>
                                    <p:cond delay="0"/>
                                  </p:stCondLst>
                                  <p:childTnLst>
                                    <p:animMotion origin="layout" path="M -0.05174 0.14884 L -0.05174 0.07523 C -0.05174 0.04236 -0.03646 0.00185 -0.02396 0.00185 L 0.00399 0.00185 " pathEditMode="relative" rAng="0" ptsTypes="AAAA">
                                      <p:cBhvr>
                                        <p:cTn id="118" dur="1400" fill="hold"/>
                                        <p:tgtEl>
                                          <p:spTgt spid="25"/>
                                        </p:tgtEl>
                                        <p:attrNameLst>
                                          <p:attrName>ppt_x</p:attrName>
                                          <p:attrName>ppt_y</p:attrName>
                                        </p:attrNameLst>
                                      </p:cBhvr>
                                      <p:rCtr x="2778" y="-7361"/>
                                    </p:animMotion>
                                  </p:childTnLst>
                                </p:cTn>
                              </p:par>
                            </p:childTnLst>
                          </p:cTn>
                        </p:par>
                        <p:par>
                          <p:cTn id="119" fill="hold">
                            <p:stCondLst>
                              <p:cond delay="1400"/>
                            </p:stCondLst>
                            <p:childTnLst>
                              <p:par>
                                <p:cTn id="120" presetID="42" presetClass="path" presetSubtype="0" accel="50000" decel="50000" fill="hold" grpId="4" nodeType="afterEffect">
                                  <p:stCondLst>
                                    <p:cond delay="0"/>
                                  </p:stCondLst>
                                  <p:childTnLst>
                                    <p:animMotion origin="layout" path="M 3.61111E-6 -2.22222E-6 L 0.02083 0.14884 " pathEditMode="relative" rAng="0" ptsTypes="AA">
                                      <p:cBhvr>
                                        <p:cTn id="121" dur="900" fill="hold"/>
                                        <p:tgtEl>
                                          <p:spTgt spid="25"/>
                                        </p:tgtEl>
                                        <p:attrNameLst>
                                          <p:attrName>ppt_x</p:attrName>
                                          <p:attrName>ppt_y</p:attrName>
                                        </p:attrNameLst>
                                      </p:cBhvr>
                                      <p:rCtr x="1042" y="7431"/>
                                    </p:animMotion>
                                  </p:childTnLst>
                                </p:cTn>
                              </p:par>
                            </p:childTnLst>
                          </p:cTn>
                        </p:par>
                        <p:par>
                          <p:cTn id="122" fill="hold">
                            <p:stCondLst>
                              <p:cond delay="2300"/>
                            </p:stCondLst>
                            <p:childTnLst>
                              <p:par>
                                <p:cTn id="123" presetID="10" presetClass="entr" presetSubtype="0" fill="hold" grpId="0" nodeType="after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fade">
                                      <p:cBhvr>
                                        <p:cTn id="125" dur="500"/>
                                        <p:tgtEl>
                                          <p:spTgt spid="18"/>
                                        </p:tgtEl>
                                      </p:cBhvr>
                                    </p:animEffect>
                                  </p:childTnLst>
                                </p:cTn>
                              </p:par>
                            </p:childTnLst>
                          </p:cTn>
                        </p:par>
                      </p:childTnLst>
                    </p:cTn>
                  </p:par>
                  <p:par>
                    <p:cTn id="126" fill="hold">
                      <p:stCondLst>
                        <p:cond delay="indefinite"/>
                      </p:stCondLst>
                      <p:childTnLst>
                        <p:par>
                          <p:cTn id="127" fill="hold">
                            <p:stCondLst>
                              <p:cond delay="0"/>
                            </p:stCondLst>
                            <p:childTnLst>
                              <p:par>
                                <p:cTn id="128" presetID="42" presetClass="path" presetSubtype="0" accel="50000" decel="50000" fill="hold" grpId="1" nodeType="clickEffect">
                                  <p:stCondLst>
                                    <p:cond delay="0"/>
                                  </p:stCondLst>
                                  <p:childTnLst>
                                    <p:animMotion origin="layout" path="M -0.00017 -0.00463 L -0.00017 0.24537 " pathEditMode="relative" rAng="0" ptsTypes="AA">
                                      <p:cBhvr>
                                        <p:cTn id="129" dur="2000" fill="hold"/>
                                        <p:tgtEl>
                                          <p:spTgt spid="18"/>
                                        </p:tgtEl>
                                        <p:attrNameLst>
                                          <p:attrName>ppt_x</p:attrName>
                                          <p:attrName>ppt_y</p:attrName>
                                        </p:attrNameLst>
                                      </p:cBhvr>
                                      <p:rCtr x="0" y="12500"/>
                                    </p:animMotion>
                                  </p:childTnLst>
                                </p:cTn>
                              </p:par>
                              <p:par>
                                <p:cTn id="130" presetID="10" presetClass="exit" presetSubtype="0" fill="hold" grpId="2" nodeType="withEffect">
                                  <p:stCondLst>
                                    <p:cond delay="0"/>
                                  </p:stCondLst>
                                  <p:childTnLst>
                                    <p:animEffect transition="out" filter="fade">
                                      <p:cBhvr>
                                        <p:cTn id="131" dur="500"/>
                                        <p:tgtEl>
                                          <p:spTgt spid="25"/>
                                        </p:tgtEl>
                                      </p:cBhvr>
                                    </p:animEffect>
                                    <p:set>
                                      <p:cBhvr>
                                        <p:cTn id="132" dur="1" fill="hold">
                                          <p:stCondLst>
                                            <p:cond delay="499"/>
                                          </p:stCondLst>
                                        </p:cTn>
                                        <p:tgtEl>
                                          <p:spTgt spid="25"/>
                                        </p:tgtEl>
                                        <p:attrNameLst>
                                          <p:attrName>style.visibility</p:attrName>
                                        </p:attrNameLst>
                                      </p:cBhvr>
                                      <p:to>
                                        <p:strVal val="hidden"/>
                                      </p:to>
                                    </p:set>
                                  </p:childTnLst>
                                </p:cTn>
                              </p:par>
                              <p:par>
                                <p:cTn id="133" presetID="10" presetClass="entr" presetSubtype="0" fill="hold" grpId="0" nodeType="with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fade">
                                      <p:cBhvr>
                                        <p:cTn id="135" dur="500"/>
                                        <p:tgtEl>
                                          <p:spTgt spid="27"/>
                                        </p:tgtEl>
                                      </p:cBhvr>
                                    </p:animEffect>
                                  </p:childTnLst>
                                </p:cTn>
                              </p:par>
                              <p:par>
                                <p:cTn id="136" presetID="42" presetClass="path" presetSubtype="0" accel="50000" decel="50000" fill="hold" grpId="1" nodeType="withEffect">
                                  <p:stCondLst>
                                    <p:cond delay="0"/>
                                  </p:stCondLst>
                                  <p:childTnLst>
                                    <p:animMotion origin="layout" path="M 1.94444E-6 2.59259E-6 L -0.04358 0.12291 " pathEditMode="relative" rAng="0" ptsTypes="AA">
                                      <p:cBhvr>
                                        <p:cTn id="137" dur="2000" fill="hold"/>
                                        <p:tgtEl>
                                          <p:spTgt spid="27"/>
                                        </p:tgtEl>
                                        <p:attrNameLst>
                                          <p:attrName>ppt_x</p:attrName>
                                          <p:attrName>ppt_y</p:attrName>
                                        </p:attrNameLst>
                                      </p:cBhvr>
                                      <p:rCtr x="-2187" y="6134"/>
                                    </p:animMotion>
                                  </p:childTnLst>
                                </p:cTn>
                              </p:par>
                            </p:childTnLst>
                          </p:cTn>
                        </p:par>
                      </p:childTnLst>
                    </p:cTn>
                  </p:par>
                  <p:par>
                    <p:cTn id="138" fill="hold">
                      <p:stCondLst>
                        <p:cond delay="indefinite"/>
                      </p:stCondLst>
                      <p:childTnLst>
                        <p:par>
                          <p:cTn id="139" fill="hold">
                            <p:stCondLst>
                              <p:cond delay="0"/>
                            </p:stCondLst>
                            <p:childTnLst>
                              <p:par>
                                <p:cTn id="140" presetID="42" presetClass="path" presetSubtype="0" accel="50000" decel="50000" fill="hold" grpId="1" nodeType="clickEffect">
                                  <p:stCondLst>
                                    <p:cond delay="0"/>
                                  </p:stCondLst>
                                  <p:childTnLst>
                                    <p:animMotion origin="layout" path="M -0.00017 -0.00463 L -0.00017 0.24537 " pathEditMode="relative" rAng="0" ptsTypes="AA">
                                      <p:cBhvr>
                                        <p:cTn id="141" dur="2000" fill="hold"/>
                                        <p:tgtEl>
                                          <p:spTgt spid="17"/>
                                        </p:tgtEl>
                                        <p:attrNameLst>
                                          <p:attrName>ppt_x</p:attrName>
                                          <p:attrName>ppt_y</p:attrName>
                                        </p:attrNameLst>
                                      </p:cBhvr>
                                      <p:rCtr x="0" y="12500"/>
                                    </p:animMotion>
                                  </p:childTnLst>
                                </p:cTn>
                              </p:par>
                              <p:par>
                                <p:cTn id="142" presetID="10" presetClass="exit" presetSubtype="0" fill="hold" grpId="2" nodeType="withEffect">
                                  <p:stCondLst>
                                    <p:cond delay="0"/>
                                  </p:stCondLst>
                                  <p:childTnLst>
                                    <p:animEffect transition="out" filter="fade">
                                      <p:cBhvr>
                                        <p:cTn id="143" dur="500"/>
                                        <p:tgtEl>
                                          <p:spTgt spid="27"/>
                                        </p:tgtEl>
                                      </p:cBhvr>
                                    </p:animEffect>
                                    <p:set>
                                      <p:cBhvr>
                                        <p:cTn id="144" dur="1" fill="hold">
                                          <p:stCondLst>
                                            <p:cond delay="499"/>
                                          </p:stCondLst>
                                        </p:cTn>
                                        <p:tgtEl>
                                          <p:spTgt spid="27"/>
                                        </p:tgtEl>
                                        <p:attrNameLst>
                                          <p:attrName>style.visibility</p:attrName>
                                        </p:attrNameLst>
                                      </p:cBhvr>
                                      <p:to>
                                        <p:strVal val="hidden"/>
                                      </p:to>
                                    </p:set>
                                  </p:childTnLst>
                                </p:cTn>
                              </p:par>
                              <p:par>
                                <p:cTn id="145" presetID="10" presetClass="entr" presetSubtype="0" fill="hold" grpId="1" nodeType="with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fade">
                                      <p:cBhvr>
                                        <p:cTn id="147" dur="500"/>
                                        <p:tgtEl>
                                          <p:spTgt spid="28"/>
                                        </p:tgtEl>
                                      </p:cBhvr>
                                    </p:animEffect>
                                  </p:childTnLst>
                                </p:cTn>
                              </p:par>
                              <p:par>
                                <p:cTn id="148" presetID="56" presetClass="path" presetSubtype="0" accel="50000" decel="50000" fill="hold" grpId="2" nodeType="withEffect">
                                  <p:stCondLst>
                                    <p:cond delay="0"/>
                                  </p:stCondLst>
                                  <p:childTnLst>
                                    <p:animMotion origin="layout" path="M -1.66667E-6 4.44444E-6 L 0.02379 -0.26459 " pathEditMode="relative" rAng="0" ptsTypes="AA">
                                      <p:cBhvr>
                                        <p:cTn id="149" dur="1000" fill="hold"/>
                                        <p:tgtEl>
                                          <p:spTgt spid="28"/>
                                        </p:tgtEl>
                                        <p:attrNameLst>
                                          <p:attrName>ppt_x</p:attrName>
                                          <p:attrName>ppt_y</p:attrName>
                                        </p:attrNameLst>
                                      </p:cBhvr>
                                      <p:rCtr x="1389" y="-13148"/>
                                    </p:animMotion>
                                  </p:childTnLst>
                                </p:cTn>
                              </p:par>
                              <p:par>
                                <p:cTn id="150" presetID="49" presetClass="path" presetSubtype="0" accel="50000" decel="50000" fill="hold" grpId="3" nodeType="withEffect">
                                  <p:stCondLst>
                                    <p:cond delay="1000"/>
                                  </p:stCondLst>
                                  <p:childTnLst>
                                    <p:animMotion origin="layout" path="M 0.02222 -0.2588 L 0.14913 -0.11736 " pathEditMode="relative" rAng="0" ptsTypes="AA">
                                      <p:cBhvr>
                                        <p:cTn id="151" dur="1200" fill="hold"/>
                                        <p:tgtEl>
                                          <p:spTgt spid="28"/>
                                        </p:tgtEl>
                                        <p:attrNameLst>
                                          <p:attrName>ppt_x</p:attrName>
                                          <p:attrName>ppt_y</p:attrName>
                                        </p:attrNameLst>
                                      </p:cBhvr>
                                      <p:rCtr x="5347" y="7708"/>
                                    </p:animMotion>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grpId="0" nodeType="clickEffect">
                                  <p:stCondLst>
                                    <p:cond delay="0"/>
                                  </p:stCondLst>
                                  <p:childTnLst>
                                    <p:animEffect transition="out" filter="fade">
                                      <p:cBhvr>
                                        <p:cTn id="155" dur="500"/>
                                        <p:tgtEl>
                                          <p:spTgt spid="28"/>
                                        </p:tgtEl>
                                      </p:cBhvr>
                                    </p:animEffect>
                                    <p:set>
                                      <p:cBhvr>
                                        <p:cTn id="15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P spid="13" grpId="0"/>
      <p:bldP spid="13" grpId="1"/>
      <p:bldP spid="14" grpId="0"/>
      <p:bldP spid="14" grpId="1"/>
      <p:bldP spid="15" grpId="0"/>
      <p:bldP spid="15" grpId="1"/>
      <p:bldP spid="16" grpId="0"/>
      <p:bldP spid="16" grpId="1"/>
      <p:bldP spid="17" grpId="0"/>
      <p:bldP spid="17" grpId="1"/>
      <p:bldP spid="18" grpId="0"/>
      <p:bldP spid="18" grpId="1"/>
      <p:bldP spid="2" grpId="0" animBg="1"/>
      <p:bldP spid="2" grpId="1" animBg="1"/>
      <p:bldP spid="2" grpId="2" animBg="1"/>
      <p:bldP spid="21" grpId="1" animBg="1"/>
      <p:bldP spid="21" grpId="2" animBg="1"/>
      <p:bldP spid="21" grpId="3" animBg="1"/>
      <p:bldP spid="22" grpId="0" animBg="1"/>
      <p:bldP spid="22" grpId="1" animBg="1"/>
      <p:bldP spid="22" grpId="2" animBg="1"/>
      <p:bldP spid="23" grpId="2" animBg="1"/>
      <p:bldP spid="23" grpId="3" animBg="1"/>
      <p:bldP spid="23" grpId="4" animBg="1"/>
      <p:bldP spid="23" grpId="5" animBg="1"/>
      <p:bldP spid="23" grpId="6" animBg="1"/>
      <p:bldP spid="24" grpId="0" animBg="1"/>
      <p:bldP spid="24" grpId="1" animBg="1"/>
      <p:bldP spid="24" grpId="2" animBg="1"/>
      <p:bldP spid="25" grpId="0" animBg="1"/>
      <p:bldP spid="25" grpId="1" animBg="1"/>
      <p:bldP spid="25" grpId="2" animBg="1"/>
      <p:bldP spid="25" grpId="3" animBg="1"/>
      <p:bldP spid="25" grpId="4" animBg="1"/>
      <p:bldP spid="27" grpId="0" animBg="1"/>
      <p:bldP spid="27" grpId="1" animBg="1"/>
      <p:bldP spid="27" grpId="2" animBg="1"/>
      <p:bldP spid="28" grpId="0" animBg="1"/>
      <p:bldP spid="28" grpId="1" animBg="1"/>
      <p:bldP spid="28" grpId="2" animBg="1"/>
      <p:bldP spid="28" grpId="3"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演習</a:t>
            </a:r>
            <a:r>
              <a:rPr lang="en-US" altLang="ja-JP" dirty="0"/>
              <a:t>2-2</a:t>
            </a:r>
            <a:r>
              <a:rPr lang="ja-JP" altLang="en-US" dirty="0"/>
              <a:t> 深さ優先探索</a:t>
            </a:r>
            <a:endParaRPr kumimoji="1" lang="ja-JP" altLang="en-US" dirty="0"/>
          </a:p>
        </p:txBody>
      </p:sp>
      <p:sp>
        <p:nvSpPr>
          <p:cNvPr id="3" name="コンテンツ プレースホルダー 2"/>
          <p:cNvSpPr>
            <a:spLocks noGrp="1"/>
          </p:cNvSpPr>
          <p:nvPr>
            <p:ph idx="1"/>
          </p:nvPr>
        </p:nvSpPr>
        <p:spPr>
          <a:xfrm>
            <a:off x="457200" y="1935480"/>
            <a:ext cx="8229600" cy="1565528"/>
          </a:xfrm>
        </p:spPr>
        <p:txBody>
          <a:bodyPr/>
          <a:lstStyle/>
          <a:p>
            <a:r>
              <a:rPr lang="ja-JP" altLang="en-US" dirty="0"/>
              <a:t>下図のグラフに関して，</a:t>
            </a:r>
            <a:r>
              <a:rPr lang="en-US" altLang="ja-JP" i="1" dirty="0"/>
              <a:t>S </a:t>
            </a:r>
            <a:r>
              <a:rPr lang="ja-JP" altLang="en-US" dirty="0"/>
              <a:t>を初期状態、</a:t>
            </a:r>
            <a:r>
              <a:rPr lang="en-US" altLang="ja-JP" dirty="0"/>
              <a:t>C</a:t>
            </a:r>
            <a:r>
              <a:rPr lang="ja-JP" altLang="en-US"/>
              <a:t>を目標状態として</a:t>
            </a:r>
            <a:r>
              <a:rPr lang="ja-JP" altLang="en-US" dirty="0"/>
              <a:t>深さ優先探索を行え．ただしそれぞれについて，オープンリストとクローズドリストの変化も示すこと．</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645024"/>
            <a:ext cx="4406146" cy="2753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583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ja-JP" altLang="en-US"/>
              <a:t>キュー</a:t>
            </a:r>
            <a:r>
              <a:rPr lang="en-US" altLang="ja-JP"/>
              <a:t>(Queue)</a:t>
            </a:r>
          </a:p>
        </p:txBody>
      </p:sp>
      <p:sp>
        <p:nvSpPr>
          <p:cNvPr id="14339" name="Rectangle 3"/>
          <p:cNvSpPr>
            <a:spLocks noGrp="1" noChangeArrowheads="1"/>
          </p:cNvSpPr>
          <p:nvPr>
            <p:ph type="body" idx="1"/>
          </p:nvPr>
        </p:nvSpPr>
        <p:spPr>
          <a:xfrm>
            <a:off x="251520" y="1982787"/>
            <a:ext cx="8229600" cy="4784725"/>
          </a:xfrm>
        </p:spPr>
        <p:txBody>
          <a:bodyPr/>
          <a:lstStyle/>
          <a:p>
            <a:pPr marL="0" indent="0" eaLnBrk="1" hangingPunct="1">
              <a:lnSpc>
                <a:spcPct val="90000"/>
              </a:lnSpc>
            </a:pPr>
            <a:r>
              <a:rPr lang="ja-JP" altLang="en-US">
                <a:solidFill>
                  <a:srgbClr val="0000FF"/>
                </a:solidFill>
              </a:rPr>
              <a:t>キュー</a:t>
            </a:r>
            <a:r>
              <a:rPr lang="ja-JP" altLang="en-US">
                <a:ea typeface="ＭＳ Ｐ明朝" panose="02020600040205080304" pitchFamily="18" charset="-128"/>
              </a:rPr>
              <a:t>は次の条件を満たすデータ構造</a:t>
            </a:r>
          </a:p>
          <a:p>
            <a:pPr marL="0" indent="0" eaLnBrk="1" hangingPunct="1">
              <a:lnSpc>
                <a:spcPct val="90000"/>
              </a:lnSpc>
              <a:buFontTx/>
              <a:buAutoNum type="arabicPeriod"/>
            </a:pPr>
            <a:r>
              <a:rPr lang="ja-JP" altLang="en-US"/>
              <a:t>　新しい情報を追加できる</a:t>
            </a:r>
          </a:p>
          <a:p>
            <a:pPr marL="0" indent="0" eaLnBrk="1" hangingPunct="1">
              <a:lnSpc>
                <a:spcPct val="90000"/>
              </a:lnSpc>
              <a:buFontTx/>
              <a:buAutoNum type="arabicPeriod"/>
            </a:pPr>
            <a:r>
              <a:rPr lang="ja-JP" altLang="en-US"/>
              <a:t>　古い情報の一つを取り出す。</a:t>
            </a:r>
            <a:r>
              <a:rPr lang="ja-JP" altLang="en-US">
                <a:ea typeface="ＭＳ Ｐ明朝" panose="02020600040205080304" pitchFamily="18" charset="-128"/>
              </a:rPr>
              <a:t>そのときには、</a:t>
            </a:r>
            <a:r>
              <a:rPr lang="ja-JP" altLang="en-US">
                <a:solidFill>
                  <a:srgbClr val="00CC00"/>
                </a:solidFill>
              </a:rPr>
              <a:t>最も古いものから順に取り出す</a:t>
            </a:r>
            <a:endParaRPr lang="ja-JP" altLang="en-US"/>
          </a:p>
          <a:p>
            <a:pPr marL="0" indent="0" eaLnBrk="1" hangingPunct="1">
              <a:lnSpc>
                <a:spcPct val="90000"/>
              </a:lnSpc>
              <a:buFontTx/>
              <a:buNone/>
            </a:pPr>
            <a:endParaRPr lang="ja-JP" altLang="en-US"/>
          </a:p>
          <a:p>
            <a:pPr marL="0" indent="0" eaLnBrk="1" hangingPunct="1">
              <a:lnSpc>
                <a:spcPct val="90000"/>
              </a:lnSpc>
              <a:buFontTx/>
              <a:buNone/>
            </a:pPr>
            <a:endParaRPr lang="ja-JP" altLang="en-US"/>
          </a:p>
          <a:p>
            <a:pPr marL="0" indent="0" eaLnBrk="1" hangingPunct="1">
              <a:lnSpc>
                <a:spcPct val="90000"/>
              </a:lnSpc>
              <a:buFontTx/>
              <a:buNone/>
            </a:pPr>
            <a:r>
              <a:rPr lang="ja-JP" altLang="en-US"/>
              <a:t>「</a:t>
            </a:r>
            <a:r>
              <a:rPr lang="ja-JP" altLang="en-US" sz="2800"/>
              <a:t>先に入った情報から先に出て行く」</a:t>
            </a:r>
            <a:r>
              <a:rPr lang="ja-JP" altLang="en-US" sz="2800">
                <a:ea typeface="ＭＳ Ｐ明朝" panose="02020600040205080304" pitchFamily="18" charset="-128"/>
              </a:rPr>
              <a:t>という性質から、</a:t>
            </a:r>
            <a:r>
              <a:rPr lang="en-US" altLang="ja-JP" sz="2800">
                <a:solidFill>
                  <a:srgbClr val="FF3300"/>
                </a:solidFill>
              </a:rPr>
              <a:t>FIFO</a:t>
            </a:r>
            <a:r>
              <a:rPr lang="en-US" altLang="ja-JP" sz="2800">
                <a:latin typeface="Times New Roman" panose="02020603050405020304" pitchFamily="18" charset="0"/>
              </a:rPr>
              <a:t>(</a:t>
            </a:r>
            <a:r>
              <a:rPr lang="en-US" altLang="ja-JP" sz="2800">
                <a:solidFill>
                  <a:srgbClr val="FF3300"/>
                </a:solidFill>
                <a:latin typeface="Times New Roman" panose="02020603050405020304" pitchFamily="18" charset="0"/>
              </a:rPr>
              <a:t>F</a:t>
            </a:r>
            <a:r>
              <a:rPr lang="en-US" altLang="ja-JP" sz="2800">
                <a:latin typeface="Times New Roman" panose="02020603050405020304" pitchFamily="18" charset="0"/>
              </a:rPr>
              <a:t>irst </a:t>
            </a:r>
            <a:r>
              <a:rPr lang="en-US" altLang="ja-JP" sz="2800">
                <a:solidFill>
                  <a:srgbClr val="FF3300"/>
                </a:solidFill>
                <a:latin typeface="Times New Roman" panose="02020603050405020304" pitchFamily="18" charset="0"/>
              </a:rPr>
              <a:t>I</a:t>
            </a:r>
            <a:r>
              <a:rPr lang="en-US" altLang="ja-JP" sz="2800">
                <a:latin typeface="Times New Roman" panose="02020603050405020304" pitchFamily="18" charset="0"/>
              </a:rPr>
              <a:t>n </a:t>
            </a:r>
            <a:r>
              <a:rPr lang="en-US" altLang="ja-JP" sz="2800">
                <a:solidFill>
                  <a:srgbClr val="FF3300"/>
                </a:solidFill>
                <a:latin typeface="Times New Roman" panose="02020603050405020304" pitchFamily="18" charset="0"/>
              </a:rPr>
              <a:t>F</a:t>
            </a:r>
            <a:r>
              <a:rPr lang="en-US" altLang="ja-JP" sz="2800">
                <a:latin typeface="Times New Roman" panose="02020603050405020304" pitchFamily="18" charset="0"/>
              </a:rPr>
              <a:t>irst </a:t>
            </a:r>
            <a:r>
              <a:rPr lang="en-US" altLang="ja-JP" sz="2800">
                <a:solidFill>
                  <a:srgbClr val="FF3300"/>
                </a:solidFill>
                <a:latin typeface="Times New Roman" panose="02020603050405020304" pitchFamily="18" charset="0"/>
              </a:rPr>
              <a:t>O</a:t>
            </a:r>
            <a:r>
              <a:rPr lang="en-US" altLang="ja-JP" sz="2800">
                <a:latin typeface="Times New Roman" panose="02020603050405020304" pitchFamily="18" charset="0"/>
              </a:rPr>
              <a:t>ut)</a:t>
            </a:r>
            <a:r>
              <a:rPr lang="ja-JP" altLang="en-US" sz="2800">
                <a:latin typeface="Times New Roman" panose="02020603050405020304" pitchFamily="18" charset="0"/>
                <a:ea typeface="ＭＳ Ｐ明朝" panose="02020600040205080304" pitchFamily="18" charset="-128"/>
              </a:rPr>
              <a:t>とも呼ばれている</a:t>
            </a:r>
          </a:p>
          <a:p>
            <a:pPr marL="0" indent="0" eaLnBrk="1" hangingPunct="1">
              <a:lnSpc>
                <a:spcPct val="90000"/>
              </a:lnSpc>
              <a:buFontTx/>
              <a:buNone/>
            </a:pPr>
            <a:r>
              <a:rPr lang="ja-JP" altLang="en-US" sz="2800">
                <a:latin typeface="Times New Roman" panose="02020603050405020304" pitchFamily="18" charset="0"/>
              </a:rPr>
              <a:t>例：宝くじ売り場に並んでいる人の列</a:t>
            </a:r>
            <a:r>
              <a:rPr lang="en-US" altLang="ja-JP" sz="2800">
                <a:latin typeface="Times New Roman" panose="02020603050405020304" pitchFamily="18" charset="0"/>
              </a:rPr>
              <a:t>(</a:t>
            </a:r>
            <a:r>
              <a:rPr lang="ja-JP" altLang="en-US" sz="2800">
                <a:latin typeface="Times New Roman" panose="02020603050405020304" pitchFamily="18" charset="0"/>
              </a:rPr>
              <a:t>図</a:t>
            </a:r>
            <a:r>
              <a:rPr lang="en-US" altLang="ja-JP" sz="2800">
                <a:latin typeface="Times New Roman" panose="02020603050405020304" pitchFamily="18" charset="0"/>
              </a:rPr>
              <a:t>6.4</a:t>
            </a:r>
            <a:r>
              <a:rPr lang="ja-JP" altLang="en-US" sz="2800">
                <a:latin typeface="Times New Roman" panose="02020603050405020304" pitchFamily="18" charset="0"/>
              </a:rPr>
              <a:t>）</a:t>
            </a:r>
            <a:endParaRPr lang="ja-JP" altLang="en-US" sz="2800"/>
          </a:p>
        </p:txBody>
      </p:sp>
      <p:sp>
        <p:nvSpPr>
          <p:cNvPr id="88068" name="Text Box 4"/>
          <p:cNvSpPr txBox="1">
            <a:spLocks noChangeArrowheads="1"/>
          </p:cNvSpPr>
          <p:nvPr/>
        </p:nvSpPr>
        <p:spPr bwMode="auto">
          <a:xfrm>
            <a:off x="622201" y="3573016"/>
            <a:ext cx="74882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2800">
                <a:solidFill>
                  <a:srgbClr val="FF3300"/>
                </a:solidFill>
              </a:rPr>
              <a:t>追加と取り出し方法が制限された</a:t>
            </a:r>
            <a:r>
              <a:rPr lang="en-US" altLang="ja-JP" sz="2800">
                <a:solidFill>
                  <a:srgbClr val="FF3300"/>
                </a:solidFill>
              </a:rPr>
              <a:t>｢</a:t>
            </a:r>
            <a:r>
              <a:rPr lang="ja-JP" altLang="en-US" sz="2800">
                <a:solidFill>
                  <a:srgbClr val="FF3300"/>
                </a:solidFill>
              </a:rPr>
              <a:t>リスト構造」とみることもできる</a:t>
            </a:r>
          </a:p>
        </p:txBody>
      </p:sp>
      <p:sp>
        <p:nvSpPr>
          <p:cNvPr id="2" name="正方形/長方形 1"/>
          <p:cNvSpPr/>
          <p:nvPr/>
        </p:nvSpPr>
        <p:spPr>
          <a:xfrm>
            <a:off x="3347864" y="6021288"/>
            <a:ext cx="288032"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697491" y="6021288"/>
            <a:ext cx="288032"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47118" y="6021288"/>
            <a:ext cx="288032"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076056" y="6021288"/>
            <a:ext cx="288032"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427984" y="6021288"/>
            <a:ext cx="288032"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456922" y="6021288"/>
            <a:ext cx="288032"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724678" y="5988467"/>
            <a:ext cx="351378" cy="369332"/>
          </a:xfrm>
          <a:prstGeom prst="rect">
            <a:avLst/>
          </a:prstGeom>
          <a:noFill/>
        </p:spPr>
        <p:txBody>
          <a:bodyPr wrap="none" rtlCol="0">
            <a:spAutoFit/>
          </a:bodyPr>
          <a:lstStyle/>
          <a:p>
            <a:r>
              <a:rPr kumimoji="1" lang="en-US" altLang="ja-JP"/>
              <a:t>…</a:t>
            </a:r>
            <a:endParaRPr kumimoji="1" lang="ja-JP" altLang="en-US"/>
          </a:p>
        </p:txBody>
      </p:sp>
      <p:sp>
        <p:nvSpPr>
          <p:cNvPr id="4" name="右矢印 3"/>
          <p:cNvSpPr/>
          <p:nvPr/>
        </p:nvSpPr>
        <p:spPr>
          <a:xfrm>
            <a:off x="5859167" y="6083123"/>
            <a:ext cx="462404" cy="18002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2720756" y="6083123"/>
            <a:ext cx="462404" cy="18002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002938" y="6021288"/>
            <a:ext cx="1656223" cy="646331"/>
          </a:xfrm>
          <a:prstGeom prst="rect">
            <a:avLst/>
          </a:prstGeom>
          <a:noFill/>
        </p:spPr>
        <p:txBody>
          <a:bodyPr wrap="none" rtlCol="0">
            <a:spAutoFit/>
          </a:bodyPr>
          <a:lstStyle/>
          <a:p>
            <a:r>
              <a:rPr kumimoji="1" lang="ja-JP" altLang="en-US"/>
              <a:t>データを入れる</a:t>
            </a:r>
            <a:endParaRPr kumimoji="1" lang="en-US" altLang="ja-JP"/>
          </a:p>
          <a:p>
            <a:r>
              <a:rPr lang="ja-JP" altLang="en-US"/>
              <a:t>　　</a:t>
            </a:r>
            <a:r>
              <a:rPr lang="ja-JP" altLang="en-US">
                <a:solidFill>
                  <a:srgbClr val="C00000"/>
                </a:solidFill>
              </a:rPr>
              <a:t>エンキュー</a:t>
            </a:r>
            <a:endParaRPr kumimoji="1" lang="ja-JP" altLang="en-US">
              <a:solidFill>
                <a:srgbClr val="C00000"/>
              </a:solidFill>
            </a:endParaRPr>
          </a:p>
        </p:txBody>
      </p:sp>
      <p:sp>
        <p:nvSpPr>
          <p:cNvPr id="15" name="テキスト ボックス 14"/>
          <p:cNvSpPr txBox="1"/>
          <p:nvPr/>
        </p:nvSpPr>
        <p:spPr>
          <a:xfrm>
            <a:off x="6341137" y="6016178"/>
            <a:ext cx="1851789" cy="646331"/>
          </a:xfrm>
          <a:prstGeom prst="rect">
            <a:avLst/>
          </a:prstGeom>
          <a:noFill/>
        </p:spPr>
        <p:txBody>
          <a:bodyPr wrap="none" rtlCol="0">
            <a:spAutoFit/>
          </a:bodyPr>
          <a:lstStyle/>
          <a:p>
            <a:r>
              <a:rPr kumimoji="1" lang="ja-JP" altLang="en-US"/>
              <a:t>データを取り出す</a:t>
            </a:r>
            <a:endParaRPr lang="en-US" altLang="ja-JP"/>
          </a:p>
          <a:p>
            <a:r>
              <a:rPr kumimoji="1" lang="ja-JP" altLang="en-US"/>
              <a:t>　　</a:t>
            </a:r>
            <a:r>
              <a:rPr kumimoji="1" lang="ja-JP" altLang="en-US">
                <a:solidFill>
                  <a:srgbClr val="C00000"/>
                </a:solidFill>
              </a:rPr>
              <a:t>デキュー</a:t>
            </a:r>
          </a:p>
        </p:txBody>
      </p:sp>
    </p:spTree>
    <p:extLst>
      <p:ext uri="{BB962C8B-B14F-4D97-AF65-F5344CB8AC3E}">
        <p14:creationId xmlns:p14="http://schemas.microsoft.com/office/powerpoint/2010/main" val="3932518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8068">
                                            <p:txEl>
                                              <p:pRg st="0" end="0"/>
                                            </p:txEl>
                                          </p:spTgt>
                                        </p:tgtEl>
                                        <p:attrNameLst>
                                          <p:attrName>style.visibility</p:attrName>
                                        </p:attrNameLst>
                                      </p:cBhvr>
                                      <p:to>
                                        <p:strVal val="visible"/>
                                      </p:to>
                                    </p:set>
                                    <p:animEffect transition="in" filter="diamond(in)">
                                      <p:cBhvr>
                                        <p:cTn id="7" dur="2000"/>
                                        <p:tgtEl>
                                          <p:spTgt spid="880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2.3.4 </a:t>
            </a:r>
            <a:r>
              <a:rPr lang="ja-JP" altLang="en-US" b="1" dirty="0"/>
              <a:t>幅優先探索</a:t>
            </a:r>
            <a:endParaRPr kumimoji="1" lang="ja-JP"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04664"/>
            <a:ext cx="30099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01" y="1871514"/>
            <a:ext cx="8313154" cy="4797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グループ化 4"/>
          <p:cNvGrpSpPr/>
          <p:nvPr/>
        </p:nvGrpSpPr>
        <p:grpSpPr>
          <a:xfrm>
            <a:off x="4261791" y="5085184"/>
            <a:ext cx="598241" cy="254360"/>
            <a:chOff x="4235159" y="4962654"/>
            <a:chExt cx="598241" cy="338554"/>
          </a:xfrm>
        </p:grpSpPr>
        <p:sp>
          <p:nvSpPr>
            <p:cNvPr id="6" name="正方形/長方形 5"/>
            <p:cNvSpPr/>
            <p:nvPr/>
          </p:nvSpPr>
          <p:spPr>
            <a:xfrm>
              <a:off x="4283968" y="5013176"/>
              <a:ext cx="432048" cy="216024"/>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235159" y="4962654"/>
              <a:ext cx="598241" cy="338554"/>
            </a:xfrm>
            <a:prstGeom prst="rect">
              <a:avLst/>
            </a:prstGeom>
            <a:noFill/>
          </p:spPr>
          <p:txBody>
            <a:bodyPr wrap="none" rtlCol="0">
              <a:spAutoFit/>
            </a:bodyPr>
            <a:lstStyle/>
            <a:p>
              <a:r>
                <a:rPr kumimoji="1" lang="ja-JP" altLang="en-US" sz="1600" b="1" dirty="0">
                  <a:solidFill>
                    <a:srgbClr val="C00000"/>
                  </a:solidFill>
                </a:rPr>
                <a:t>追加</a:t>
              </a:r>
            </a:p>
          </p:txBody>
        </p:sp>
      </p:grpSp>
    </p:spTree>
    <p:extLst>
      <p:ext uri="{BB962C8B-B14F-4D97-AF65-F5344CB8AC3E}">
        <p14:creationId xmlns:p14="http://schemas.microsoft.com/office/powerpoint/2010/main" val="1091532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43408"/>
            <a:ext cx="8229600" cy="1143000"/>
          </a:xfrm>
          <a:solidFill>
            <a:schemeClr val="bg1">
              <a:alpha val="37000"/>
            </a:schemeClr>
          </a:solidFill>
        </p:spPr>
        <p:txBody>
          <a:bodyPr/>
          <a:lstStyle/>
          <a:p>
            <a:r>
              <a:rPr lang="ja-JP" altLang="en-US" b="1" dirty="0"/>
              <a:t>幅優先探索</a:t>
            </a:r>
            <a:endParaRPr kumimoji="1" lang="ja-JP" altLang="en-US" dirty="0"/>
          </a:p>
        </p:txBody>
      </p:sp>
      <p:sp>
        <p:nvSpPr>
          <p:cNvPr id="3" name="コンテンツ プレースホルダー 2"/>
          <p:cNvSpPr>
            <a:spLocks noGrp="1"/>
          </p:cNvSpPr>
          <p:nvPr>
            <p:ph idx="1"/>
          </p:nvPr>
        </p:nvSpPr>
        <p:spPr>
          <a:xfrm>
            <a:off x="899592" y="5373216"/>
            <a:ext cx="7416824" cy="951384"/>
          </a:xfrm>
        </p:spPr>
        <p:txBody>
          <a:bodyPr>
            <a:noAutofit/>
          </a:bodyPr>
          <a:lstStyle/>
          <a:p>
            <a:r>
              <a:rPr lang="ja-JP" altLang="en-US" sz="3200" dirty="0"/>
              <a:t>オープンリストとクローズドリストの変化を追ってみよう．</a:t>
            </a:r>
            <a:endParaRPr kumimoji="1" lang="ja-JP" altLang="en-US" sz="3200" dirty="0"/>
          </a:p>
        </p:txBody>
      </p:sp>
      <p:pic>
        <p:nvPicPr>
          <p:cNvPr id="11267" name="Picture 3" descr="C:\Users\user\Dropbox\谷口先生へ\スライド用ダック素材\斜め後ろダック.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852936"/>
            <a:ext cx="1818054" cy="1896194"/>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p:cNvSpPr/>
          <p:nvPr/>
        </p:nvSpPr>
        <p:spPr>
          <a:xfrm>
            <a:off x="7177553" y="2132045"/>
            <a:ext cx="1944216" cy="936104"/>
          </a:xfrm>
          <a:prstGeom prst="wedgeRoundRectCallout">
            <a:avLst>
              <a:gd name="adj1" fmla="val -40989"/>
              <a:gd name="adj2" fmla="val 8901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クローズドリスト</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976"/>
            <a:ext cx="4536504" cy="4208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吹き出し 3"/>
          <p:cNvSpPr/>
          <p:nvPr/>
        </p:nvSpPr>
        <p:spPr>
          <a:xfrm>
            <a:off x="4644008" y="2132856"/>
            <a:ext cx="1944216" cy="936104"/>
          </a:xfrm>
          <a:prstGeom prst="wedgeRoundRectCallout">
            <a:avLst>
              <a:gd name="adj1" fmla="val 27543"/>
              <a:gd name="adj2" fmla="val 8901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オープンリスト</a:t>
            </a:r>
          </a:p>
        </p:txBody>
      </p:sp>
    </p:spTree>
    <p:extLst>
      <p:ext uri="{BB962C8B-B14F-4D97-AF65-F5344CB8AC3E}">
        <p14:creationId xmlns:p14="http://schemas.microsoft.com/office/powerpoint/2010/main" val="1632177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24" y="1474845"/>
            <a:ext cx="4536504" cy="4208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159" y="130589"/>
            <a:ext cx="5194502" cy="2997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811474" y="4221088"/>
            <a:ext cx="1550424" cy="369332"/>
          </a:xfrm>
          <a:prstGeom prst="rect">
            <a:avLst/>
          </a:prstGeom>
          <a:noFill/>
        </p:spPr>
        <p:txBody>
          <a:bodyPr wrap="none" rtlCol="0">
            <a:spAutoFit/>
          </a:bodyPr>
          <a:lstStyle/>
          <a:p>
            <a:r>
              <a:rPr kumimoji="1" lang="ja-JP" altLang="en-US" dirty="0"/>
              <a:t>オープンリスト</a:t>
            </a:r>
            <a:r>
              <a:rPr kumimoji="1" lang="en-US" altLang="ja-JP" dirty="0"/>
              <a:t>:</a:t>
            </a:r>
            <a:endParaRPr kumimoji="1" lang="ja-JP" altLang="en-US" dirty="0"/>
          </a:p>
        </p:txBody>
      </p:sp>
      <p:sp>
        <p:nvSpPr>
          <p:cNvPr id="7" name="テキスト ボックス 6"/>
          <p:cNvSpPr txBox="1"/>
          <p:nvPr/>
        </p:nvSpPr>
        <p:spPr>
          <a:xfrm>
            <a:off x="3824418" y="5881276"/>
            <a:ext cx="1651414" cy="369332"/>
          </a:xfrm>
          <a:prstGeom prst="rect">
            <a:avLst/>
          </a:prstGeom>
          <a:noFill/>
        </p:spPr>
        <p:txBody>
          <a:bodyPr wrap="none" rtlCol="0">
            <a:spAutoFit/>
          </a:bodyPr>
          <a:lstStyle/>
          <a:p>
            <a:r>
              <a:rPr kumimoji="1" lang="ja-JP" altLang="en-US" dirty="0"/>
              <a:t>クローズドリスト</a:t>
            </a:r>
            <a:r>
              <a:rPr kumimoji="1" lang="en-US" altLang="ja-JP" dirty="0"/>
              <a:t>:</a:t>
            </a:r>
            <a:endParaRPr kumimoji="1" lang="ja-JP" altLang="en-US" dirty="0"/>
          </a:p>
        </p:txBody>
      </p:sp>
      <p:sp>
        <p:nvSpPr>
          <p:cNvPr id="8" name="テキスト ボックス 7"/>
          <p:cNvSpPr txBox="1"/>
          <p:nvPr/>
        </p:nvSpPr>
        <p:spPr>
          <a:xfrm>
            <a:off x="5462888" y="4221088"/>
            <a:ext cx="340158" cy="369332"/>
          </a:xfrm>
          <a:prstGeom prst="rect">
            <a:avLst/>
          </a:prstGeom>
          <a:noFill/>
        </p:spPr>
        <p:txBody>
          <a:bodyPr wrap="none" rtlCol="0">
            <a:spAutoFit/>
          </a:bodyPr>
          <a:lstStyle/>
          <a:p>
            <a:r>
              <a:rPr kumimoji="1" lang="en-US" altLang="ja-JP"/>
              <a:t>A</a:t>
            </a:r>
            <a:endParaRPr kumimoji="1" lang="ja-JP" altLang="en-US" dirty="0"/>
          </a:p>
        </p:txBody>
      </p:sp>
      <p:sp>
        <p:nvSpPr>
          <p:cNvPr id="9" name="テキスト ボックス 8"/>
          <p:cNvSpPr txBox="1"/>
          <p:nvPr/>
        </p:nvSpPr>
        <p:spPr>
          <a:xfrm>
            <a:off x="5801289" y="4221088"/>
            <a:ext cx="322524" cy="369332"/>
          </a:xfrm>
          <a:prstGeom prst="rect">
            <a:avLst/>
          </a:prstGeom>
          <a:noFill/>
        </p:spPr>
        <p:txBody>
          <a:bodyPr wrap="none" rtlCol="0">
            <a:spAutoFit/>
          </a:bodyPr>
          <a:lstStyle/>
          <a:p>
            <a:r>
              <a:rPr kumimoji="1" lang="en-US" altLang="ja-JP" dirty="0"/>
              <a:t>B</a:t>
            </a:r>
            <a:endParaRPr kumimoji="1" lang="ja-JP" altLang="en-US" dirty="0"/>
          </a:p>
        </p:txBody>
      </p:sp>
      <p:sp>
        <p:nvSpPr>
          <p:cNvPr id="10" name="テキスト ボックス 9"/>
          <p:cNvSpPr txBox="1"/>
          <p:nvPr/>
        </p:nvSpPr>
        <p:spPr>
          <a:xfrm>
            <a:off x="6135091" y="4236457"/>
            <a:ext cx="340158" cy="369332"/>
          </a:xfrm>
          <a:prstGeom prst="rect">
            <a:avLst/>
          </a:prstGeom>
          <a:noFill/>
        </p:spPr>
        <p:txBody>
          <a:bodyPr wrap="none" rtlCol="0">
            <a:spAutoFit/>
          </a:bodyPr>
          <a:lstStyle/>
          <a:p>
            <a:r>
              <a:rPr kumimoji="1" lang="en-US" altLang="ja-JP" dirty="0"/>
              <a:t>C</a:t>
            </a:r>
            <a:endParaRPr kumimoji="1" lang="ja-JP" altLang="en-US" dirty="0"/>
          </a:p>
        </p:txBody>
      </p:sp>
      <p:sp>
        <p:nvSpPr>
          <p:cNvPr id="11" name="テキスト ボックス 10"/>
          <p:cNvSpPr txBox="1"/>
          <p:nvPr/>
        </p:nvSpPr>
        <p:spPr>
          <a:xfrm>
            <a:off x="6535038" y="4212041"/>
            <a:ext cx="357790" cy="369332"/>
          </a:xfrm>
          <a:prstGeom prst="rect">
            <a:avLst/>
          </a:prstGeom>
          <a:noFill/>
        </p:spPr>
        <p:txBody>
          <a:bodyPr wrap="none" rtlCol="0">
            <a:spAutoFit/>
          </a:bodyPr>
          <a:lstStyle/>
          <a:p>
            <a:r>
              <a:rPr kumimoji="1" lang="en-US" altLang="ja-JP" dirty="0"/>
              <a:t>D</a:t>
            </a:r>
            <a:endParaRPr kumimoji="1" lang="ja-JP" altLang="en-US" dirty="0"/>
          </a:p>
        </p:txBody>
      </p:sp>
      <p:sp>
        <p:nvSpPr>
          <p:cNvPr id="12" name="テキスト ボックス 11"/>
          <p:cNvSpPr txBox="1"/>
          <p:nvPr/>
        </p:nvSpPr>
        <p:spPr>
          <a:xfrm>
            <a:off x="6967394" y="4236457"/>
            <a:ext cx="322524" cy="369332"/>
          </a:xfrm>
          <a:prstGeom prst="rect">
            <a:avLst/>
          </a:prstGeom>
          <a:noFill/>
        </p:spPr>
        <p:txBody>
          <a:bodyPr wrap="none" rtlCol="0">
            <a:spAutoFit/>
          </a:bodyPr>
          <a:lstStyle/>
          <a:p>
            <a:r>
              <a:rPr kumimoji="1" lang="en-US" altLang="ja-JP" dirty="0"/>
              <a:t>E</a:t>
            </a:r>
            <a:endParaRPr kumimoji="1" lang="ja-JP" altLang="en-US" dirty="0"/>
          </a:p>
        </p:txBody>
      </p:sp>
      <p:sp>
        <p:nvSpPr>
          <p:cNvPr id="13" name="テキスト ボックス 12"/>
          <p:cNvSpPr txBox="1"/>
          <p:nvPr/>
        </p:nvSpPr>
        <p:spPr>
          <a:xfrm>
            <a:off x="8305162" y="4236457"/>
            <a:ext cx="263214" cy="369332"/>
          </a:xfrm>
          <a:prstGeom prst="rect">
            <a:avLst/>
          </a:prstGeom>
          <a:noFill/>
        </p:spPr>
        <p:txBody>
          <a:bodyPr wrap="none" rtlCol="0">
            <a:spAutoFit/>
          </a:bodyPr>
          <a:lstStyle/>
          <a:p>
            <a:r>
              <a:rPr kumimoji="1" lang="en-US" altLang="ja-JP" dirty="0"/>
              <a:t>I</a:t>
            </a:r>
            <a:endParaRPr kumimoji="1" lang="ja-JP" altLang="en-US" dirty="0"/>
          </a:p>
        </p:txBody>
      </p:sp>
      <p:sp>
        <p:nvSpPr>
          <p:cNvPr id="14" name="テキスト ボックス 13"/>
          <p:cNvSpPr txBox="1"/>
          <p:nvPr/>
        </p:nvSpPr>
        <p:spPr>
          <a:xfrm>
            <a:off x="7282045" y="4236457"/>
            <a:ext cx="309700" cy="369332"/>
          </a:xfrm>
          <a:prstGeom prst="rect">
            <a:avLst/>
          </a:prstGeom>
          <a:noFill/>
        </p:spPr>
        <p:txBody>
          <a:bodyPr wrap="none" rtlCol="0">
            <a:spAutoFit/>
          </a:bodyPr>
          <a:lstStyle/>
          <a:p>
            <a:r>
              <a:rPr kumimoji="1" lang="en-US" altLang="ja-JP" dirty="0"/>
              <a:t>F</a:t>
            </a:r>
            <a:endParaRPr kumimoji="1" lang="ja-JP" altLang="en-US" dirty="0"/>
          </a:p>
        </p:txBody>
      </p:sp>
      <p:sp>
        <p:nvSpPr>
          <p:cNvPr id="15" name="テキスト ボックス 14"/>
          <p:cNvSpPr txBox="1"/>
          <p:nvPr/>
        </p:nvSpPr>
        <p:spPr>
          <a:xfrm>
            <a:off x="7622623" y="4236457"/>
            <a:ext cx="346570" cy="369332"/>
          </a:xfrm>
          <a:prstGeom prst="rect">
            <a:avLst/>
          </a:prstGeom>
          <a:noFill/>
        </p:spPr>
        <p:txBody>
          <a:bodyPr wrap="none" rtlCol="0">
            <a:spAutoFit/>
          </a:bodyPr>
          <a:lstStyle/>
          <a:p>
            <a:r>
              <a:rPr kumimoji="1" lang="en-US" altLang="ja-JP" dirty="0"/>
              <a:t>G</a:t>
            </a:r>
            <a:endParaRPr kumimoji="1" lang="ja-JP" altLang="en-US" dirty="0"/>
          </a:p>
        </p:txBody>
      </p:sp>
      <p:sp>
        <p:nvSpPr>
          <p:cNvPr id="16" name="テキスト ボックス 15"/>
          <p:cNvSpPr txBox="1"/>
          <p:nvPr/>
        </p:nvSpPr>
        <p:spPr>
          <a:xfrm>
            <a:off x="7938689" y="4226383"/>
            <a:ext cx="367408" cy="369332"/>
          </a:xfrm>
          <a:prstGeom prst="rect">
            <a:avLst/>
          </a:prstGeom>
          <a:noFill/>
        </p:spPr>
        <p:txBody>
          <a:bodyPr wrap="none" rtlCol="0">
            <a:spAutoFit/>
          </a:bodyPr>
          <a:lstStyle/>
          <a:p>
            <a:r>
              <a:rPr kumimoji="1" lang="en-US" altLang="ja-JP" dirty="0"/>
              <a:t>H</a:t>
            </a:r>
            <a:endParaRPr kumimoji="1" lang="ja-JP" altLang="en-US" dirty="0"/>
          </a:p>
        </p:txBody>
      </p:sp>
      <p:sp>
        <p:nvSpPr>
          <p:cNvPr id="17" name="テキスト ボックス 16"/>
          <p:cNvSpPr txBox="1"/>
          <p:nvPr/>
        </p:nvSpPr>
        <p:spPr>
          <a:xfrm>
            <a:off x="8617964" y="4223032"/>
            <a:ext cx="256802" cy="369332"/>
          </a:xfrm>
          <a:prstGeom prst="rect">
            <a:avLst/>
          </a:prstGeom>
          <a:noFill/>
        </p:spPr>
        <p:txBody>
          <a:bodyPr wrap="none" rtlCol="0">
            <a:spAutoFit/>
          </a:bodyPr>
          <a:lstStyle/>
          <a:p>
            <a:r>
              <a:rPr kumimoji="1" lang="en-US" altLang="ja-JP" dirty="0"/>
              <a:t>J</a:t>
            </a:r>
            <a:endParaRPr kumimoji="1" lang="ja-JP" altLang="en-US" dirty="0"/>
          </a:p>
        </p:txBody>
      </p:sp>
      <p:sp>
        <p:nvSpPr>
          <p:cNvPr id="18" name="円/楕円 17"/>
          <p:cNvSpPr/>
          <p:nvPr/>
        </p:nvSpPr>
        <p:spPr>
          <a:xfrm>
            <a:off x="2104906" y="1435435"/>
            <a:ext cx="864096"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735353" y="3579059"/>
            <a:ext cx="864096"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043457" y="3474685"/>
            <a:ext cx="864096"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804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0.00017 -0.00463 L -0.00017 0.24537 " pathEditMode="relative" rAng="0" ptsTypes="AA">
                                      <p:cBhvr>
                                        <p:cTn id="11" dur="2000" fill="hold"/>
                                        <p:tgtEl>
                                          <p:spTgt spid="8"/>
                                        </p:tgtEl>
                                        <p:attrNameLst>
                                          <p:attrName>ppt_x</p:attrName>
                                          <p:attrName>ppt_y</p:attrName>
                                        </p:attrNameLst>
                                      </p:cBhvr>
                                      <p:rCtr x="0" y="12500"/>
                                    </p:animMotion>
                                  </p:childTnLst>
                                </p:cTn>
                              </p:par>
                              <p:par>
                                <p:cTn id="12" presetID="10" presetClass="entr" presetSubtype="0" fill="hold" grpId="1"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0.00017 -0.00463 L -0.00017 0.24537 " pathEditMode="relative" rAng="0" ptsTypes="AA">
                                      <p:cBhvr>
                                        <p:cTn id="25" dur="2000" fill="hold"/>
                                        <p:tgtEl>
                                          <p:spTgt spid="9"/>
                                        </p:tgtEl>
                                        <p:attrNameLst>
                                          <p:attrName>ppt_x</p:attrName>
                                          <p:attrName>ppt_y</p:attrName>
                                        </p:attrNameLst>
                                      </p:cBhvr>
                                      <p:rCtr x="0" y="12500"/>
                                    </p:animMotion>
                                  </p:childTnLst>
                                </p:cTn>
                              </p:par>
                              <p:par>
                                <p:cTn id="26" presetID="56" presetClass="path" presetSubtype="0" accel="50000" decel="50000" fill="hold" grpId="2" nodeType="withEffect">
                                  <p:stCondLst>
                                    <p:cond delay="0"/>
                                  </p:stCondLst>
                                  <p:childTnLst>
                                    <p:animMotion origin="layout" path="M -5.55556E-7 1.85185E-6 L -0.07674 0.15949 " pathEditMode="relative" rAng="0" ptsTypes="AA">
                                      <p:cBhvr>
                                        <p:cTn id="27" dur="1000" fill="hold"/>
                                        <p:tgtEl>
                                          <p:spTgt spid="18"/>
                                        </p:tgtEl>
                                        <p:attrNameLst>
                                          <p:attrName>ppt_x</p:attrName>
                                          <p:attrName>ppt_y</p:attrName>
                                        </p:attrNameLst>
                                      </p:cBhvr>
                                      <p:rCtr x="-3837" y="7963"/>
                                    </p:animMotion>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0.00017 -0.00463 L -0.00017 0.24537 " pathEditMode="relative" rAng="0" ptsTypes="AA">
                                      <p:cBhvr>
                                        <p:cTn id="38" dur="2000" fill="hold"/>
                                        <p:tgtEl>
                                          <p:spTgt spid="10"/>
                                        </p:tgtEl>
                                        <p:attrNameLst>
                                          <p:attrName>ppt_x</p:attrName>
                                          <p:attrName>ppt_y</p:attrName>
                                        </p:attrNameLst>
                                      </p:cBhvr>
                                      <p:rCtr x="0" y="12500"/>
                                    </p:animMotion>
                                  </p:childTnLst>
                                </p:cTn>
                              </p:par>
                              <p:par>
                                <p:cTn id="39" presetID="49" presetClass="path" presetSubtype="0" accel="50000" decel="50000" fill="hold" grpId="3" nodeType="withEffect">
                                  <p:stCondLst>
                                    <p:cond delay="0"/>
                                  </p:stCondLst>
                                  <p:childTnLst>
                                    <p:animMotion origin="layout" path="M -0.07674 0.15949 L 0.09653 0.15949 " pathEditMode="relative" rAng="0" ptsTypes="AA">
                                      <p:cBhvr>
                                        <p:cTn id="40" dur="1200" fill="hold"/>
                                        <p:tgtEl>
                                          <p:spTgt spid="18"/>
                                        </p:tgtEl>
                                        <p:attrNameLst>
                                          <p:attrName>ppt_x</p:attrName>
                                          <p:attrName>ppt_y</p:attrName>
                                        </p:attrNameLst>
                                      </p:cBhvr>
                                      <p:rCtr x="8663" y="0"/>
                                    </p:animMotion>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1.38889E-6 -2.22222E-6 L -1.38889E-6 0.25 " pathEditMode="relative" rAng="0" ptsTypes="AA">
                                      <p:cBhvr>
                                        <p:cTn id="54" dur="2000" fill="hold"/>
                                        <p:tgtEl>
                                          <p:spTgt spid="11"/>
                                        </p:tgtEl>
                                        <p:attrNameLst>
                                          <p:attrName>ppt_x</p:attrName>
                                          <p:attrName>ppt_y</p:attrName>
                                        </p:attrNameLst>
                                      </p:cBhvr>
                                      <p:rCtr x="0" y="12500"/>
                                    </p:animMotion>
                                  </p:childTnLst>
                                </p:cTn>
                              </p:par>
                              <p:par>
                                <p:cTn id="55" presetID="64" presetClass="path" presetSubtype="0" accel="50000" decel="50000" fill="hold" grpId="4" nodeType="withEffect">
                                  <p:stCondLst>
                                    <p:cond delay="0"/>
                                  </p:stCondLst>
                                  <p:childTnLst>
                                    <p:animMotion origin="layout" path="M 0.09653 0.15949 L -0.14983 0.31273 " pathEditMode="relative" rAng="0" ptsTypes="AA">
                                      <p:cBhvr>
                                        <p:cTn id="56" dur="1100" fill="hold"/>
                                        <p:tgtEl>
                                          <p:spTgt spid="18"/>
                                        </p:tgtEl>
                                        <p:attrNameLst>
                                          <p:attrName>ppt_x</p:attrName>
                                          <p:attrName>ppt_y</p:attrName>
                                        </p:attrNameLst>
                                      </p:cBhvr>
                                      <p:rCtr x="-11927" y="7662"/>
                                    </p:animMotion>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3.88889E-6 4.07407E-6 L -3.88889E-6 0.25 " pathEditMode="relative" rAng="0" ptsTypes="AA">
                                      <p:cBhvr>
                                        <p:cTn id="64" dur="2000" fill="hold"/>
                                        <p:tgtEl>
                                          <p:spTgt spid="12"/>
                                        </p:tgtEl>
                                        <p:attrNameLst>
                                          <p:attrName>ppt_x</p:attrName>
                                          <p:attrName>ppt_y</p:attrName>
                                        </p:attrNameLst>
                                      </p:cBhvr>
                                      <p:rCtr x="0" y="12500"/>
                                    </p:animMotion>
                                  </p:childTnLst>
                                </p:cTn>
                              </p:par>
                              <p:par>
                                <p:cTn id="65" presetID="10" presetClass="exit" presetSubtype="0" fill="hold" grpId="0" nodeType="withEffect">
                                  <p:stCondLst>
                                    <p:cond delay="0"/>
                                  </p:stCondLst>
                                  <p:childTnLst>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par>
                                <p:cTn id="68" presetID="10" presetClass="entr" presetSubtype="0" fill="hold" grpId="1"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56" presetClass="path" presetSubtype="0" accel="50000" decel="50000" fill="hold" grpId="2" nodeType="withEffect">
                                  <p:stCondLst>
                                    <p:cond delay="0"/>
                                  </p:stCondLst>
                                  <p:childTnLst>
                                    <p:animMotion origin="layout" path="M -4.16667E-6 3.7037E-7 L 0.10261 -0.00602 " pathEditMode="relative" rAng="0" ptsTypes="AA">
                                      <p:cBhvr>
                                        <p:cTn id="72" dur="1000" fill="hold"/>
                                        <p:tgtEl>
                                          <p:spTgt spid="20"/>
                                        </p:tgtEl>
                                        <p:attrNameLst>
                                          <p:attrName>ppt_x</p:attrName>
                                          <p:attrName>ppt_y</p:attrName>
                                        </p:attrNameLst>
                                      </p:cBhvr>
                                      <p:rCtr x="5122" y="208"/>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1" nodeType="clickEffect">
                                  <p:stCondLst>
                                    <p:cond delay="0"/>
                                  </p:stCondLst>
                                  <p:childTnLst>
                                    <p:animMotion origin="layout" path="M -0.00017 -0.00463 L -0.00017 0.24537 " pathEditMode="relative" rAng="0" ptsTypes="AA">
                                      <p:cBhvr>
                                        <p:cTn id="76" dur="2000" fill="hold"/>
                                        <p:tgtEl>
                                          <p:spTgt spid="14"/>
                                        </p:tgtEl>
                                        <p:attrNameLst>
                                          <p:attrName>ppt_x</p:attrName>
                                          <p:attrName>ppt_y</p:attrName>
                                        </p:attrNameLst>
                                      </p:cBhvr>
                                      <p:rCtr x="0" y="12500"/>
                                    </p:animMotion>
                                  </p:childTnLst>
                                </p:cTn>
                              </p:par>
                              <p:par>
                                <p:cTn id="77" presetID="49" presetClass="path" presetSubtype="0" accel="50000" decel="50000" fill="hold" grpId="3" nodeType="withEffect">
                                  <p:stCondLst>
                                    <p:cond delay="0"/>
                                  </p:stCondLst>
                                  <p:childTnLst>
                                    <p:animMotion origin="layout" path="M 0.10261 -0.00602 L 0.18334 -0.01667 " pathEditMode="relative" rAng="0" ptsTypes="AA">
                                      <p:cBhvr>
                                        <p:cTn id="78" dur="1200" fill="hold"/>
                                        <p:tgtEl>
                                          <p:spTgt spid="20"/>
                                        </p:tgtEl>
                                        <p:attrNameLst>
                                          <p:attrName>ppt_x</p:attrName>
                                          <p:attrName>ppt_y</p:attrName>
                                        </p:attrNameLst>
                                      </p:cBhvr>
                                      <p:rCtr x="4028" y="-532"/>
                                    </p:animMotion>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grpId="1" nodeType="clickEffect">
                                  <p:stCondLst>
                                    <p:cond delay="0"/>
                                  </p:stCondLst>
                                  <p:childTnLst>
                                    <p:animMotion origin="layout" path="M -0.00017 -0.00463 L -0.00017 0.24537 " pathEditMode="relative" rAng="0" ptsTypes="AA">
                                      <p:cBhvr>
                                        <p:cTn id="82" dur="2000" fill="hold"/>
                                        <p:tgtEl>
                                          <p:spTgt spid="15"/>
                                        </p:tgtEl>
                                        <p:attrNameLst>
                                          <p:attrName>ppt_x</p:attrName>
                                          <p:attrName>ppt_y</p:attrName>
                                        </p:attrNameLst>
                                      </p:cBhvr>
                                      <p:rCtr x="0" y="12500"/>
                                    </p:animMotion>
                                  </p:childTnLst>
                                </p:cTn>
                              </p:par>
                              <p:par>
                                <p:cTn id="83" presetID="64" presetClass="path" presetSubtype="0" accel="50000" decel="50000" fill="hold" grpId="4" nodeType="withEffect">
                                  <p:stCondLst>
                                    <p:cond delay="0"/>
                                  </p:stCondLst>
                                  <p:childTnLst>
                                    <p:animMotion origin="layout" path="M 0.18334 -0.01667 L 0.26997 -0.00602 " pathEditMode="relative" rAng="0" ptsTypes="AA">
                                      <p:cBhvr>
                                        <p:cTn id="84" dur="1100" fill="hold"/>
                                        <p:tgtEl>
                                          <p:spTgt spid="20"/>
                                        </p:tgtEl>
                                        <p:attrNameLst>
                                          <p:attrName>ppt_x</p:attrName>
                                          <p:attrName>ppt_y</p:attrName>
                                        </p:attrNameLst>
                                      </p:cBhvr>
                                      <p:rCtr x="4323" y="532"/>
                                    </p:animMotion>
                                  </p:childTnLst>
                                </p:cTn>
                              </p:par>
                              <p:par>
                                <p:cTn id="85" presetID="10" presetClass="exit" presetSubtype="0" fill="hold" grpId="0" nodeType="withEffect">
                                  <p:stCondLst>
                                    <p:cond delay="0"/>
                                  </p:stCondLst>
                                  <p:childTnLst>
                                    <p:animEffect transition="out" filter="fade">
                                      <p:cBhvr>
                                        <p:cTn id="86" dur="500"/>
                                        <p:tgtEl>
                                          <p:spTgt spid="20"/>
                                        </p:tgtEl>
                                      </p:cBhvr>
                                    </p:animEffect>
                                    <p:set>
                                      <p:cBhvr>
                                        <p:cTn id="87" dur="1" fill="hold">
                                          <p:stCondLst>
                                            <p:cond delay="499"/>
                                          </p:stCondLst>
                                        </p:cTn>
                                        <p:tgtEl>
                                          <p:spTgt spid="20"/>
                                        </p:tgtEl>
                                        <p:attrNameLst>
                                          <p:attrName>style.visibility</p:attrName>
                                        </p:attrNameLst>
                                      </p:cBhvr>
                                      <p:to>
                                        <p:strVal val="hidden"/>
                                      </p:to>
                                    </p:set>
                                  </p:childTnLst>
                                </p:cTn>
                              </p:par>
                              <p:par>
                                <p:cTn id="88" presetID="10" presetClass="entr" presetSubtype="0" fill="hold" grpId="1"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grpId="1" nodeType="clickEffect">
                                  <p:stCondLst>
                                    <p:cond delay="0"/>
                                  </p:stCondLst>
                                  <p:childTnLst>
                                    <p:animMotion origin="layout" path="M -0.00017 -0.00463 L -0.00017 0.24537 " pathEditMode="relative" rAng="0" ptsTypes="AA">
                                      <p:cBhvr>
                                        <p:cTn id="98" dur="2000" fill="hold"/>
                                        <p:tgtEl>
                                          <p:spTgt spid="16"/>
                                        </p:tgtEl>
                                        <p:attrNameLst>
                                          <p:attrName>ppt_x</p:attrName>
                                          <p:attrName>ppt_y</p:attrName>
                                        </p:attrNameLst>
                                      </p:cBhvr>
                                      <p:rCtr x="0" y="12500"/>
                                    </p:animMotion>
                                  </p:childTnLst>
                                </p:cTn>
                              </p:par>
                              <p:par>
                                <p:cTn id="99" presetID="56" presetClass="path" presetSubtype="0" accel="50000" decel="50000" fill="hold" grpId="2" nodeType="withEffect">
                                  <p:stCondLst>
                                    <p:cond delay="0"/>
                                  </p:stCondLst>
                                  <p:childTnLst>
                                    <p:animMotion origin="layout" path="M -4.72222E-6 -1.85185E-6 L 0.10261 -0.00602 " pathEditMode="relative" rAng="0" ptsTypes="AA">
                                      <p:cBhvr>
                                        <p:cTn id="100" dur="1000" fill="hold"/>
                                        <p:tgtEl>
                                          <p:spTgt spid="22"/>
                                        </p:tgtEl>
                                        <p:attrNameLst>
                                          <p:attrName>ppt_x</p:attrName>
                                          <p:attrName>ppt_y</p:attrName>
                                        </p:attrNameLst>
                                      </p:cBhvr>
                                      <p:rCtr x="5122" y="-301"/>
                                    </p:animMotion>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grpId="1" nodeType="clickEffect">
                                  <p:stCondLst>
                                    <p:cond delay="0"/>
                                  </p:stCondLst>
                                  <p:childTnLst>
                                    <p:animMotion origin="layout" path="M 5.55556E-7 4.07407E-6 L 5.55556E-7 0.25 " pathEditMode="relative" rAng="0" ptsTypes="AA">
                                      <p:cBhvr>
                                        <p:cTn id="104" dur="2000" fill="hold"/>
                                        <p:tgtEl>
                                          <p:spTgt spid="13"/>
                                        </p:tgtEl>
                                        <p:attrNameLst>
                                          <p:attrName>ppt_x</p:attrName>
                                          <p:attrName>ppt_y</p:attrName>
                                        </p:attrNameLst>
                                      </p:cBhvr>
                                      <p:rCtr x="0" y="12500"/>
                                    </p:animMotion>
                                  </p:childTnLst>
                                </p:cTn>
                              </p:par>
                              <p:par>
                                <p:cTn id="105" presetID="49" presetClass="path" presetSubtype="0" accel="50000" decel="50000" fill="hold" grpId="3" nodeType="withEffect">
                                  <p:stCondLst>
                                    <p:cond delay="0"/>
                                  </p:stCondLst>
                                  <p:childTnLst>
                                    <p:animMotion origin="layout" path="M 0.10261 -0.00602 L -0.29965 0.12384 " pathEditMode="relative" rAng="0" ptsTypes="AA">
                                      <p:cBhvr>
                                        <p:cTn id="106" dur="1200" fill="hold"/>
                                        <p:tgtEl>
                                          <p:spTgt spid="22"/>
                                        </p:tgtEl>
                                        <p:attrNameLst>
                                          <p:attrName>ppt_x</p:attrName>
                                          <p:attrName>ppt_y</p:attrName>
                                        </p:attrNameLst>
                                      </p:cBhvr>
                                      <p:rCtr x="-20122" y="6481"/>
                                    </p:animMotion>
                                  </p:childTnLst>
                                </p:cTn>
                              </p:par>
                            </p:childTnLst>
                          </p:cTn>
                        </p:par>
                      </p:childTnLst>
                    </p:cTn>
                  </p:par>
                  <p:par>
                    <p:cTn id="107" fill="hold">
                      <p:stCondLst>
                        <p:cond delay="indefinite"/>
                      </p:stCondLst>
                      <p:childTnLst>
                        <p:par>
                          <p:cTn id="108" fill="hold">
                            <p:stCondLst>
                              <p:cond delay="0"/>
                            </p:stCondLst>
                            <p:childTnLst>
                              <p:par>
                                <p:cTn id="109" presetID="42" presetClass="path" presetSubtype="0" accel="50000" decel="50000" fill="hold" grpId="1" nodeType="clickEffect">
                                  <p:stCondLst>
                                    <p:cond delay="0"/>
                                  </p:stCondLst>
                                  <p:childTnLst>
                                    <p:animMotion origin="layout" path="M -0.00017 -0.00463 L -0.00017 0.24537 " pathEditMode="relative" rAng="0" ptsTypes="AA">
                                      <p:cBhvr>
                                        <p:cTn id="110" dur="2000" fill="hold"/>
                                        <p:tgtEl>
                                          <p:spTgt spid="17"/>
                                        </p:tgtEl>
                                        <p:attrNameLst>
                                          <p:attrName>ppt_x</p:attrName>
                                          <p:attrName>ppt_y</p:attrName>
                                        </p:attrNameLst>
                                      </p:cBhvr>
                                      <p:rCtr x="0" y="12500"/>
                                    </p:animMotion>
                                  </p:childTnLst>
                                </p:cTn>
                              </p:par>
                              <p:par>
                                <p:cTn id="111" presetID="64" presetClass="path" presetSubtype="0" accel="50000" decel="50000" fill="hold" grpId="4" nodeType="withEffect">
                                  <p:stCondLst>
                                    <p:cond delay="0"/>
                                  </p:stCondLst>
                                  <p:childTnLst>
                                    <p:animMotion origin="layout" path="M -0.29965 0.12384 L -0.04722 0.13519 " pathEditMode="relative" rAng="0" ptsTypes="AA">
                                      <p:cBhvr>
                                        <p:cTn id="112" dur="1100" fill="hold"/>
                                        <p:tgtEl>
                                          <p:spTgt spid="22"/>
                                        </p:tgtEl>
                                        <p:attrNameLst>
                                          <p:attrName>ppt_x</p:attrName>
                                          <p:attrName>ppt_y</p:attrName>
                                        </p:attrNameLst>
                                      </p:cBhvr>
                                      <p:rCtr x="12622" y="556"/>
                                    </p:animMotion>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0" nodeType="clickEffect">
                                  <p:stCondLst>
                                    <p:cond delay="0"/>
                                  </p:stCondLst>
                                  <p:childTnLst>
                                    <p:animEffect transition="out" filter="fade">
                                      <p:cBhvr>
                                        <p:cTn id="116" dur="500"/>
                                        <p:tgtEl>
                                          <p:spTgt spid="22"/>
                                        </p:tgtEl>
                                      </p:cBhvr>
                                    </p:animEffect>
                                    <p:set>
                                      <p:cBhvr>
                                        <p:cTn id="11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animBg="1"/>
      <p:bldP spid="18" grpId="1" animBg="1"/>
      <p:bldP spid="18" grpId="2" animBg="1"/>
      <p:bldP spid="18" grpId="3" animBg="1"/>
      <p:bldP spid="18" grpId="4" animBg="1"/>
      <p:bldP spid="20" grpId="0" animBg="1"/>
      <p:bldP spid="20" grpId="1" animBg="1"/>
      <p:bldP spid="20" grpId="2" animBg="1"/>
      <p:bldP spid="20" grpId="3" animBg="1"/>
      <p:bldP spid="20" grpId="4" animBg="1"/>
      <p:bldP spid="22" grpId="0" animBg="1"/>
      <p:bldP spid="22" grpId="1" animBg="1"/>
      <p:bldP spid="22" grpId="2" animBg="1"/>
      <p:bldP spid="22" grpId="3" animBg="1"/>
      <p:bldP spid="22" grpId="4"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演習</a:t>
            </a:r>
            <a:r>
              <a:rPr lang="en-US" altLang="ja-JP" dirty="0"/>
              <a:t>2-3</a:t>
            </a:r>
            <a:r>
              <a:rPr lang="ja-JP" altLang="en-US" dirty="0"/>
              <a:t> 幅優先探索</a:t>
            </a:r>
            <a:endParaRPr kumimoji="1" lang="ja-JP" altLang="en-US" dirty="0"/>
          </a:p>
        </p:txBody>
      </p:sp>
      <p:sp>
        <p:nvSpPr>
          <p:cNvPr id="3" name="コンテンツ プレースホルダー 2"/>
          <p:cNvSpPr>
            <a:spLocks noGrp="1"/>
          </p:cNvSpPr>
          <p:nvPr>
            <p:ph idx="1"/>
          </p:nvPr>
        </p:nvSpPr>
        <p:spPr>
          <a:xfrm>
            <a:off x="457200" y="1935480"/>
            <a:ext cx="8229600" cy="1565528"/>
          </a:xfrm>
        </p:spPr>
        <p:txBody>
          <a:bodyPr/>
          <a:lstStyle/>
          <a:p>
            <a:r>
              <a:rPr lang="ja-JP" altLang="en-US" dirty="0"/>
              <a:t>下図のグラフに関して，</a:t>
            </a:r>
            <a:r>
              <a:rPr lang="en-US" altLang="ja-JP" i="1" dirty="0"/>
              <a:t>S </a:t>
            </a:r>
            <a:r>
              <a:rPr lang="ja-JP" altLang="en-US" dirty="0"/>
              <a:t>を初期状態、</a:t>
            </a:r>
            <a:r>
              <a:rPr lang="en-US" altLang="ja-JP" dirty="0"/>
              <a:t>C</a:t>
            </a:r>
            <a:r>
              <a:rPr lang="ja-JP" altLang="en-US" dirty="0"/>
              <a:t>を目標状態として幅優先探索を行え．ただしそれぞれについて，オープンリストとクローズドリストの変化も示すこと．</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645024"/>
            <a:ext cx="4406146" cy="2753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735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2.1 </a:t>
            </a:r>
            <a:r>
              <a:rPr kumimoji="1" lang="ja-JP" altLang="en-US" dirty="0"/>
              <a:t>状態空間表現</a:t>
            </a:r>
            <a:endParaRPr kumimoji="1" lang="en-US" altLang="ja-JP" dirty="0"/>
          </a:p>
          <a:p>
            <a:r>
              <a:rPr lang="en-US" altLang="ja-JP" dirty="0"/>
              <a:t>2</a:t>
            </a:r>
            <a:r>
              <a:rPr kumimoji="1" lang="en-US" altLang="ja-JP" dirty="0"/>
              <a:t>.2 </a:t>
            </a:r>
            <a:r>
              <a:rPr kumimoji="1" lang="ja-JP" altLang="en-US" dirty="0"/>
              <a:t>迷路からの状態空間構成</a:t>
            </a:r>
            <a:endParaRPr kumimoji="1" lang="en-US" altLang="ja-JP" dirty="0"/>
          </a:p>
          <a:p>
            <a:r>
              <a:rPr lang="en-US" altLang="ja-JP" dirty="0"/>
              <a:t>2.3 </a:t>
            </a:r>
            <a:r>
              <a:rPr lang="ja-JP" altLang="en-US" dirty="0"/>
              <a:t>基本的な探索</a:t>
            </a:r>
            <a:endParaRPr lang="en-US" altLang="ja-JP" dirty="0"/>
          </a:p>
          <a:p>
            <a:r>
              <a:rPr lang="en-US" altLang="ja-JP" dirty="0"/>
              <a:t>2</a:t>
            </a:r>
            <a:r>
              <a:rPr kumimoji="1" lang="en-US" altLang="ja-JP" dirty="0"/>
              <a:t>.4 </a:t>
            </a:r>
            <a:r>
              <a:rPr kumimoji="1" lang="ja-JP" altLang="en-US" dirty="0"/>
              <a:t>ホイールダック２号の迷路探索</a:t>
            </a:r>
          </a:p>
        </p:txBody>
      </p:sp>
      <p:sp>
        <p:nvSpPr>
          <p:cNvPr id="4" name="正方形/長方形 3"/>
          <p:cNvSpPr/>
          <p:nvPr/>
        </p:nvSpPr>
        <p:spPr>
          <a:xfrm>
            <a:off x="251520" y="3356992"/>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949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STORY </a:t>
            </a:r>
            <a:r>
              <a:rPr lang="ja-JP" altLang="en-US" dirty="0"/>
              <a:t>状態空間と基本的な探索</a:t>
            </a:r>
            <a:endParaRPr kumimoji="1" lang="ja-JP" altLang="en-US" dirty="0"/>
          </a:p>
        </p:txBody>
      </p:sp>
      <p:sp>
        <p:nvSpPr>
          <p:cNvPr id="3" name="コンテンツ プレースホルダー 2"/>
          <p:cNvSpPr>
            <a:spLocks noGrp="1"/>
          </p:cNvSpPr>
          <p:nvPr>
            <p:ph idx="1"/>
          </p:nvPr>
        </p:nvSpPr>
        <p:spPr>
          <a:xfrm>
            <a:off x="457200" y="1935480"/>
            <a:ext cx="8229600" cy="2717656"/>
          </a:xfrm>
        </p:spPr>
        <p:txBody>
          <a:bodyPr>
            <a:normAutofit fontScale="85000" lnSpcReduction="20000"/>
          </a:bodyPr>
          <a:lstStyle/>
          <a:p>
            <a:r>
              <a:rPr lang="ja-JP" altLang="en-US" dirty="0"/>
              <a:t>　ホイールダック２号はダンジョンに入り，宝箱や出口を見つけなければならない．ホイールダック２号は宝箱に入ったアイテムや財宝を手に入れながら，出口に早くたどり着いて，スフィンクスを倒して帰らなければならないのだ．</a:t>
            </a:r>
          </a:p>
          <a:p>
            <a:r>
              <a:rPr lang="ja-JP" altLang="en-US" dirty="0"/>
              <a:t>　ダンジョン内は迷路になっている．これを闇雲に進んでも，ゴールにたどり着けるのかもしれない．しかし，同じ所をくるくる回ってしまうかもしれないし，行き止まりにぶつかるかもしれない．では，どのようにすれば効率的かつ確実に宝箱やゴールを見つけることができるのだろうか</a:t>
            </a:r>
            <a:r>
              <a:rPr lang="en-US" altLang="ja-JP" dirty="0"/>
              <a:t>?</a:t>
            </a:r>
            <a:endParaRPr kumimoji="1" lang="ja-JP" altLang="en-US" dirty="0"/>
          </a:p>
        </p:txBody>
      </p:sp>
      <p:pic>
        <p:nvPicPr>
          <p:cNvPr id="1026" name="Picture 2" descr="C:\Users\user\Dropbox\谷口先生へ\HP用ダック画像\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4581128"/>
            <a:ext cx="4968552" cy="224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846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4000" b="1" dirty="0"/>
              <a:t>演習 </a:t>
            </a:r>
            <a:r>
              <a:rPr lang="en-US" altLang="ja-JP" sz="4000" b="1" dirty="0"/>
              <a:t>2-4 </a:t>
            </a:r>
            <a:r>
              <a:rPr lang="ja-JP" altLang="en-US" sz="4000" b="1" dirty="0"/>
              <a:t>宝箱やゴールを求めて迷路を探索するホイールダック</a:t>
            </a:r>
            <a:r>
              <a:rPr lang="en-US" altLang="ja-JP" sz="4000" b="1" dirty="0"/>
              <a:t>2 </a:t>
            </a:r>
            <a:r>
              <a:rPr lang="ja-JP" altLang="en-US" sz="4000" b="1" dirty="0"/>
              <a:t>号</a:t>
            </a:r>
            <a:endParaRPr kumimoji="1" lang="ja-JP" altLang="en-US" sz="4000" dirty="0"/>
          </a:p>
        </p:txBody>
      </p:sp>
      <p:sp>
        <p:nvSpPr>
          <p:cNvPr id="3" name="コンテンツ プレースホルダー 2"/>
          <p:cNvSpPr>
            <a:spLocks noGrp="1"/>
          </p:cNvSpPr>
          <p:nvPr>
            <p:ph idx="1"/>
          </p:nvPr>
        </p:nvSpPr>
        <p:spPr>
          <a:xfrm>
            <a:off x="5254026" y="5013176"/>
            <a:ext cx="3566445" cy="1656184"/>
          </a:xfrm>
        </p:spPr>
        <p:txBody>
          <a:bodyPr/>
          <a:lstStyle/>
          <a:p>
            <a:r>
              <a:rPr kumimoji="1" lang="ja-JP" altLang="en-US" b="1" dirty="0">
                <a:effectLst>
                  <a:outerShdw blurRad="38100" dist="38100" dir="2700000" algn="tl">
                    <a:srgbClr val="000000">
                      <a:alpha val="43137"/>
                    </a:srgbClr>
                  </a:outerShdw>
                </a:effectLst>
              </a:rPr>
              <a:t>深さ優先探索</a:t>
            </a:r>
            <a:r>
              <a:rPr kumimoji="1" lang="ja-JP" altLang="en-US" dirty="0"/>
              <a:t>，</a:t>
            </a:r>
            <a:r>
              <a:rPr kumimoji="1" lang="ja-JP" altLang="en-US" b="1" dirty="0">
                <a:effectLst>
                  <a:outerShdw blurRad="38100" dist="38100" dir="2700000" algn="tl">
                    <a:srgbClr val="000000">
                      <a:alpha val="43137"/>
                    </a:srgbClr>
                  </a:outerShdw>
                </a:effectLst>
              </a:rPr>
              <a:t>幅優先探索</a:t>
            </a:r>
            <a:r>
              <a:rPr kumimoji="1" lang="ja-JP" altLang="en-US" dirty="0"/>
              <a:t>で迷路をぬけてみよう！</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5257800"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C:\Users\user\Dropbox\谷口先生へ\スライド用ダック素材\斜め後ろダッ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852936"/>
            <a:ext cx="1818054" cy="1896194"/>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吹き出し 5"/>
          <p:cNvSpPr/>
          <p:nvPr/>
        </p:nvSpPr>
        <p:spPr>
          <a:xfrm>
            <a:off x="4644008" y="2132856"/>
            <a:ext cx="1944216" cy="936104"/>
          </a:xfrm>
          <a:prstGeom prst="wedgeRoundRectCallout">
            <a:avLst>
              <a:gd name="adj1" fmla="val 27543"/>
              <a:gd name="adj2" fmla="val 8901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オープンリスト</a:t>
            </a:r>
          </a:p>
        </p:txBody>
      </p:sp>
      <p:sp>
        <p:nvSpPr>
          <p:cNvPr id="7" name="角丸四角形吹き出し 6"/>
          <p:cNvSpPr/>
          <p:nvPr/>
        </p:nvSpPr>
        <p:spPr>
          <a:xfrm>
            <a:off x="7177553" y="2132045"/>
            <a:ext cx="1944216" cy="936104"/>
          </a:xfrm>
          <a:prstGeom prst="wedgeRoundRectCallout">
            <a:avLst>
              <a:gd name="adj1" fmla="val -40989"/>
              <a:gd name="adj2" fmla="val 8901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クローズドリスト</a:t>
            </a:r>
          </a:p>
        </p:txBody>
      </p:sp>
    </p:spTree>
    <p:extLst>
      <p:ext uri="{BB962C8B-B14F-4D97-AF65-F5344CB8AC3E}">
        <p14:creationId xmlns:p14="http://schemas.microsoft.com/office/powerpoint/2010/main" val="1149355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a:solidFill>
            <a:schemeClr val="bg1">
              <a:alpha val="58000"/>
            </a:schemeClr>
          </a:solidFill>
        </p:spPr>
        <p:txBody>
          <a:bodyPr>
            <a:noAutofit/>
          </a:bodyPr>
          <a:lstStyle/>
          <a:p>
            <a:r>
              <a:rPr lang="en-US" altLang="ja-JP" sz="3600" b="1" dirty="0"/>
              <a:t>2.4.2 </a:t>
            </a:r>
            <a:r>
              <a:rPr lang="ja-JP" altLang="en-US" sz="3600" b="1" dirty="0"/>
              <a:t>深さ優先探索と幅優先探索の比較</a:t>
            </a:r>
            <a:endParaRPr kumimoji="1" lang="ja-JP" altLang="en-US" sz="3600" dirty="0"/>
          </a:p>
        </p:txBody>
      </p:sp>
      <p:sp>
        <p:nvSpPr>
          <p:cNvPr id="3" name="コンテンツ プレースホルダー 2"/>
          <p:cNvSpPr>
            <a:spLocks noGrp="1"/>
          </p:cNvSpPr>
          <p:nvPr>
            <p:ph idx="1"/>
          </p:nvPr>
        </p:nvSpPr>
        <p:spPr>
          <a:xfrm>
            <a:off x="457200" y="1484784"/>
            <a:ext cx="8229600" cy="5040560"/>
          </a:xfrm>
        </p:spPr>
        <p:txBody>
          <a:bodyPr>
            <a:normAutofit/>
          </a:bodyPr>
          <a:lstStyle/>
          <a:p>
            <a:r>
              <a:rPr lang="ja-JP" altLang="en-US" dirty="0"/>
              <a:t>深さ優先探索の特徴</a:t>
            </a:r>
            <a:endParaRPr lang="en-US" altLang="ja-JP" dirty="0"/>
          </a:p>
          <a:p>
            <a:pPr lvl="1"/>
            <a:r>
              <a:rPr lang="ja-JP" altLang="en-US" dirty="0"/>
              <a:t>○ 深さ優先探索は，オープンリストに記憶されるノード数があまり多くならないため，状態空間の大きい探索木を探索するのに適した手法である．</a:t>
            </a:r>
            <a:endParaRPr lang="en-US" altLang="ja-JP" dirty="0"/>
          </a:p>
          <a:p>
            <a:pPr lvl="1"/>
            <a:r>
              <a:rPr lang="ja-JP" altLang="en-US" dirty="0"/>
              <a:t>☓ 解が初期ノードから近いところにある場合でも，深さを優先して探索を行なってしまうため，解を発見するまでに無駄な探索をしてしまう可能性がある．</a:t>
            </a:r>
            <a:endParaRPr lang="en-US" altLang="ja-JP" dirty="0"/>
          </a:p>
          <a:p>
            <a:r>
              <a:rPr lang="ja-JP" altLang="en-US" dirty="0"/>
              <a:t>幅優先探索の特徴</a:t>
            </a:r>
            <a:endParaRPr lang="en-US" altLang="ja-JP" dirty="0"/>
          </a:p>
          <a:p>
            <a:pPr lvl="1"/>
            <a:r>
              <a:rPr lang="ja-JP" altLang="en-US" dirty="0"/>
              <a:t>○ 初期ノードに近いところから探索するため，初期ノードから近い解を発見するのに有効である．</a:t>
            </a:r>
            <a:endParaRPr lang="en-US" altLang="ja-JP" dirty="0"/>
          </a:p>
          <a:p>
            <a:pPr lvl="1"/>
            <a:r>
              <a:rPr lang="ja-JP" altLang="en-US" dirty="0"/>
              <a:t>☓ 探索木の構造が横に大きいとき，探索のために保持するノード数が多くなってしまい，多くのメモリを必要とする．</a:t>
            </a:r>
            <a:endParaRPr lang="en-US" altLang="ja-JP" dirty="0"/>
          </a:p>
          <a:p>
            <a:pPr lvl="1"/>
            <a:endParaRPr lang="en-US" altLang="ja-JP" dirty="0"/>
          </a:p>
          <a:p>
            <a:endParaRPr lang="en-US" altLang="ja-JP" dirty="0"/>
          </a:p>
          <a:p>
            <a:pPr lvl="1"/>
            <a:endParaRPr kumimoji="1" lang="ja-JP" altLang="en-US" dirty="0"/>
          </a:p>
        </p:txBody>
      </p:sp>
    </p:spTree>
    <p:extLst>
      <p:ext uri="{BB962C8B-B14F-4D97-AF65-F5344CB8AC3E}">
        <p14:creationId xmlns:p14="http://schemas.microsoft.com/office/powerpoint/2010/main" val="2234637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2</a:t>
            </a:r>
            <a:r>
              <a:rPr lang="ja-JP" altLang="en-US" dirty="0"/>
              <a:t>章のまとめ</a:t>
            </a:r>
            <a:endParaRPr kumimoji="1" lang="ja-JP" altLang="en-US" dirty="0"/>
          </a:p>
        </p:txBody>
      </p:sp>
      <p:sp>
        <p:nvSpPr>
          <p:cNvPr id="3" name="コンテンツ プレースホルダー 2"/>
          <p:cNvSpPr>
            <a:spLocks noGrp="1"/>
          </p:cNvSpPr>
          <p:nvPr>
            <p:ph idx="1"/>
          </p:nvPr>
        </p:nvSpPr>
        <p:spPr/>
        <p:txBody>
          <a:bodyPr/>
          <a:lstStyle/>
          <a:p>
            <a:r>
              <a:rPr lang="ja-JP" altLang="en-US" dirty="0"/>
              <a:t>離散システムの状態空間のグラフ表現について学んだ．</a:t>
            </a:r>
          </a:p>
          <a:p>
            <a:r>
              <a:rPr lang="ja-JP" altLang="en-US" dirty="0"/>
              <a:t>状態空間表現を得る方法について学んだ．</a:t>
            </a:r>
          </a:p>
          <a:p>
            <a:r>
              <a:rPr lang="ja-JP" altLang="en-US" dirty="0"/>
              <a:t>基本的な探索手法として深さ優先探索と幅優先探索について学んだ．</a:t>
            </a:r>
          </a:p>
          <a:p>
            <a:r>
              <a:rPr lang="ja-JP" altLang="en-US" dirty="0"/>
              <a:t>深さ優先探索と幅優先探索におけるオープンリストとクローズドリストの管理方法について学んだ．</a:t>
            </a:r>
            <a:endParaRPr kumimoji="1" lang="ja-JP" altLang="en-US" dirty="0"/>
          </a:p>
        </p:txBody>
      </p:sp>
    </p:spTree>
    <p:extLst>
      <p:ext uri="{BB962C8B-B14F-4D97-AF65-F5344CB8AC3E}">
        <p14:creationId xmlns:p14="http://schemas.microsoft.com/office/powerpoint/2010/main" val="148679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仮定</a:t>
            </a:r>
            <a:r>
              <a:rPr lang="en-US" altLang="ja-JP" dirty="0"/>
              <a:t>	</a:t>
            </a:r>
            <a:r>
              <a:rPr lang="ja-JP" altLang="en-US" dirty="0"/>
              <a:t>探索</a:t>
            </a:r>
            <a:r>
              <a:rPr lang="en-US" altLang="ja-JP" dirty="0"/>
              <a:t>(1)</a:t>
            </a:r>
            <a:r>
              <a:rPr lang="ja-JP" altLang="en-US" dirty="0"/>
              <a:t> </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ホイールダック２号は迷路の</a:t>
            </a:r>
            <a:r>
              <a:rPr lang="ja-JP" altLang="en-US" dirty="0">
                <a:solidFill>
                  <a:srgbClr val="FF0000"/>
                </a:solidFill>
              </a:rPr>
              <a:t>完全な地図</a:t>
            </a:r>
            <a:r>
              <a:rPr lang="ja-JP" altLang="en-US" dirty="0"/>
              <a:t>を持っているものとする．ただし，地図上の</a:t>
            </a:r>
            <a:r>
              <a:rPr lang="ja-JP" altLang="en-US" dirty="0">
                <a:solidFill>
                  <a:srgbClr val="7030A0"/>
                </a:solidFill>
              </a:rPr>
              <a:t>ゴールの位置はわからない</a:t>
            </a:r>
            <a:r>
              <a:rPr lang="ja-JP" altLang="en-US" dirty="0"/>
              <a:t>ものとする．</a:t>
            </a:r>
          </a:p>
          <a:p>
            <a:r>
              <a:rPr lang="ja-JP" altLang="en-US" dirty="0"/>
              <a:t>ホイールダック２号は迷路の中で</a:t>
            </a:r>
            <a:r>
              <a:rPr lang="ja-JP" altLang="en-US" dirty="0">
                <a:solidFill>
                  <a:srgbClr val="7030A0"/>
                </a:solidFill>
              </a:rPr>
              <a:t>自分がどこにいるか認識</a:t>
            </a:r>
            <a:r>
              <a:rPr lang="ja-JP" altLang="en-US" dirty="0"/>
              <a:t>できるものとする．</a:t>
            </a:r>
          </a:p>
          <a:p>
            <a:r>
              <a:rPr lang="ja-JP" altLang="en-US" dirty="0"/>
              <a:t>ホイールダック２号は連続的な迷路の空間から</a:t>
            </a:r>
            <a:r>
              <a:rPr lang="ja-JP" altLang="en-US" dirty="0">
                <a:solidFill>
                  <a:srgbClr val="7030A0"/>
                </a:solidFill>
              </a:rPr>
              <a:t>適切な離散状態空間を構成</a:t>
            </a:r>
            <a:r>
              <a:rPr lang="ja-JP" altLang="en-US" dirty="0"/>
              <a:t>できるものとする．</a:t>
            </a:r>
          </a:p>
          <a:p>
            <a:r>
              <a:rPr lang="ja-JP" altLang="en-US" dirty="0"/>
              <a:t>ホイールダック２号は物理的につながっている場所・状態には</a:t>
            </a:r>
            <a:r>
              <a:rPr lang="ja-JP" altLang="en-US" dirty="0">
                <a:solidFill>
                  <a:srgbClr val="7030A0"/>
                </a:solidFill>
              </a:rPr>
              <a:t>意図すれば確定的に移動することができる</a:t>
            </a:r>
            <a:r>
              <a:rPr lang="ja-JP" altLang="en-US" dirty="0"/>
              <a:t>ものとする．</a:t>
            </a:r>
            <a:endParaRPr kumimoji="1" lang="ja-JP" altLang="en-US" dirty="0"/>
          </a:p>
        </p:txBody>
      </p:sp>
    </p:spTree>
    <p:extLst>
      <p:ext uri="{BB962C8B-B14F-4D97-AF65-F5344CB8AC3E}">
        <p14:creationId xmlns:p14="http://schemas.microsoft.com/office/powerpoint/2010/main" val="7923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2.1 </a:t>
            </a:r>
            <a:r>
              <a:rPr kumimoji="1" lang="ja-JP" altLang="en-US" dirty="0"/>
              <a:t>状態空間表現</a:t>
            </a:r>
            <a:endParaRPr kumimoji="1" lang="en-US" altLang="ja-JP" dirty="0"/>
          </a:p>
          <a:p>
            <a:r>
              <a:rPr lang="en-US" altLang="ja-JP" dirty="0"/>
              <a:t>2</a:t>
            </a:r>
            <a:r>
              <a:rPr kumimoji="1" lang="en-US" altLang="ja-JP" dirty="0"/>
              <a:t>.2 </a:t>
            </a:r>
            <a:r>
              <a:rPr kumimoji="1" lang="ja-JP" altLang="en-US" dirty="0"/>
              <a:t>迷路からの状態空間構成</a:t>
            </a:r>
            <a:endParaRPr kumimoji="1" lang="en-US" altLang="ja-JP" dirty="0"/>
          </a:p>
          <a:p>
            <a:r>
              <a:rPr lang="en-US" altLang="ja-JP" dirty="0"/>
              <a:t>2.3 </a:t>
            </a:r>
            <a:r>
              <a:rPr lang="ja-JP" altLang="en-US" dirty="0"/>
              <a:t>基本的な探索</a:t>
            </a:r>
            <a:endParaRPr lang="en-US" altLang="ja-JP" dirty="0"/>
          </a:p>
          <a:p>
            <a:r>
              <a:rPr lang="en-US" altLang="ja-JP" dirty="0"/>
              <a:t>2</a:t>
            </a:r>
            <a:r>
              <a:rPr kumimoji="1" lang="en-US" altLang="ja-JP" dirty="0"/>
              <a:t>.4 </a:t>
            </a:r>
            <a:r>
              <a:rPr kumimoji="1" lang="ja-JP" altLang="en-US" dirty="0"/>
              <a:t>ホイールダック２号の迷路探索</a:t>
            </a:r>
          </a:p>
        </p:txBody>
      </p:sp>
      <p:sp>
        <p:nvSpPr>
          <p:cNvPr id="4" name="正方形/長方形 3"/>
          <p:cNvSpPr/>
          <p:nvPr/>
        </p:nvSpPr>
        <p:spPr>
          <a:xfrm>
            <a:off x="251520" y="1844824"/>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758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2.1.1 </a:t>
            </a:r>
            <a:r>
              <a:rPr kumimoji="1" lang="ja-JP" altLang="en-US" dirty="0"/>
              <a:t>ロボットと状態空間</a:t>
            </a:r>
          </a:p>
        </p:txBody>
      </p:sp>
      <p:sp>
        <p:nvSpPr>
          <p:cNvPr id="3" name="コンテンツ プレースホルダー 2"/>
          <p:cNvSpPr>
            <a:spLocks noGrp="1"/>
          </p:cNvSpPr>
          <p:nvPr>
            <p:ph idx="1"/>
          </p:nvPr>
        </p:nvSpPr>
        <p:spPr/>
        <p:txBody>
          <a:bodyPr/>
          <a:lstStyle/>
          <a:p>
            <a:r>
              <a:rPr lang="ja-JP" altLang="en-US" dirty="0"/>
              <a:t>ロボットはセンサ系</a:t>
            </a:r>
            <a:r>
              <a:rPr lang="en-US" altLang="ja-JP" dirty="0"/>
              <a:t>(sensor system) </a:t>
            </a:r>
            <a:r>
              <a:rPr lang="ja-JP" altLang="en-US" dirty="0"/>
              <a:t>とモータ系</a:t>
            </a:r>
            <a:r>
              <a:rPr lang="en-US" altLang="ja-JP" dirty="0"/>
              <a:t>(motor system)</a:t>
            </a:r>
            <a:r>
              <a:rPr lang="ja-JP" altLang="en-US" dirty="0"/>
              <a:t>（もしくはアクチュエータ系）を持つ．</a:t>
            </a:r>
            <a:endParaRPr lang="en-US" altLang="ja-JP" dirty="0"/>
          </a:p>
          <a:p>
            <a:r>
              <a:rPr lang="ja-JP" altLang="en-US" dirty="0"/>
              <a:t>このような状況を数学的に表現することを目指す．</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092" y="3429000"/>
            <a:ext cx="521017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915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4000" dirty="0"/>
              <a:t>2.1.2 </a:t>
            </a:r>
            <a:r>
              <a:rPr lang="ja-JP" altLang="en-US" sz="4000" dirty="0"/>
              <a:t>システムのモデル化と不確実性</a:t>
            </a:r>
            <a:endParaRPr kumimoji="1" lang="ja-JP" altLang="en-US" sz="4000" dirty="0"/>
          </a:p>
        </p:txBody>
      </p:sp>
      <p:sp>
        <p:nvSpPr>
          <p:cNvPr id="3" name="コンテンツ プレースホルダー 2"/>
          <p:cNvSpPr>
            <a:spLocks noGrp="1"/>
          </p:cNvSpPr>
          <p:nvPr>
            <p:ph idx="1"/>
          </p:nvPr>
        </p:nvSpPr>
        <p:spPr/>
        <p:txBody>
          <a:bodyPr/>
          <a:lstStyle/>
          <a:p>
            <a:r>
              <a:rPr lang="ja-JP" altLang="en-US" b="1" dirty="0"/>
              <a:t>モデル化</a:t>
            </a:r>
            <a:r>
              <a:rPr lang="en-US" altLang="ja-JP" dirty="0"/>
              <a:t>(modeling)</a:t>
            </a:r>
          </a:p>
          <a:p>
            <a:pPr lvl="1"/>
            <a:r>
              <a:rPr lang="ja-JP" altLang="en-US" dirty="0"/>
              <a:t>「このように捉えよう」「このように捉えれば，そんなに間違っていないはずだ」とシステムを数理的に表現する．</a:t>
            </a:r>
            <a:endParaRPr lang="en-US" altLang="ja-JP" dirty="0"/>
          </a:p>
          <a:p>
            <a:r>
              <a:rPr kumimoji="1" lang="ja-JP" altLang="en-US" dirty="0"/>
              <a:t>不確実性の取り扱い</a:t>
            </a:r>
            <a:endParaRPr kumimoji="1" lang="en-US" altLang="ja-JP" dirty="0"/>
          </a:p>
          <a:p>
            <a:pPr lvl="1"/>
            <a:r>
              <a:rPr lang="ja-JP" altLang="en-US" dirty="0"/>
              <a:t>確定システム</a:t>
            </a:r>
            <a:endParaRPr lang="en-US" altLang="ja-JP" dirty="0"/>
          </a:p>
          <a:p>
            <a:pPr lvl="2"/>
            <a:r>
              <a:rPr kumimoji="1" lang="ja-JP" altLang="en-US" dirty="0"/>
              <a:t>行動後の状態が一通りに決まるシステム</a:t>
            </a:r>
            <a:endParaRPr kumimoji="1" lang="en-US" altLang="ja-JP" dirty="0"/>
          </a:p>
          <a:p>
            <a:pPr lvl="2"/>
            <a:r>
              <a:rPr lang="ja-JP" altLang="en-US" dirty="0"/>
              <a:t>例） 投球，ルービックキューブ</a:t>
            </a:r>
            <a:endParaRPr kumimoji="1" lang="en-US" altLang="ja-JP" dirty="0"/>
          </a:p>
          <a:p>
            <a:pPr lvl="1"/>
            <a:r>
              <a:rPr lang="ja-JP" altLang="en-US" dirty="0"/>
              <a:t>確率システム</a:t>
            </a:r>
            <a:endParaRPr lang="en-US" altLang="ja-JP" dirty="0"/>
          </a:p>
          <a:p>
            <a:pPr lvl="2"/>
            <a:r>
              <a:rPr lang="ja-JP" altLang="en-US" dirty="0"/>
              <a:t>行動後の状態が</a:t>
            </a:r>
            <a:r>
              <a:rPr lang="en-US" altLang="ja-JP" dirty="0"/>
              <a:t>1 </a:t>
            </a:r>
            <a:r>
              <a:rPr lang="ja-JP" altLang="en-US" dirty="0"/>
              <a:t>通りに決まらず確率的に変化するシステム</a:t>
            </a:r>
            <a:endParaRPr lang="en-US" altLang="ja-JP" dirty="0"/>
          </a:p>
          <a:p>
            <a:pPr lvl="2"/>
            <a:r>
              <a:rPr kumimoji="1" lang="ja-JP" altLang="en-US" dirty="0"/>
              <a:t>例）スロットマシン，麻雀</a:t>
            </a:r>
          </a:p>
        </p:txBody>
      </p:sp>
    </p:spTree>
    <p:extLst>
      <p:ext uri="{BB962C8B-B14F-4D97-AF65-F5344CB8AC3E}">
        <p14:creationId xmlns:p14="http://schemas.microsoft.com/office/powerpoint/2010/main" val="2384596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2.1.3 </a:t>
            </a:r>
            <a:r>
              <a:rPr lang="ja-JP" altLang="en-US" dirty="0"/>
              <a:t>連続システム</a:t>
            </a:r>
            <a:endParaRPr kumimoji="1" lang="ja-JP" altLang="en-US" dirty="0"/>
          </a:p>
        </p:txBody>
      </p:sp>
      <p:sp>
        <p:nvSpPr>
          <p:cNvPr id="3" name="コンテンツ プレースホルダー 2"/>
          <p:cNvSpPr>
            <a:spLocks noGrp="1"/>
          </p:cNvSpPr>
          <p:nvPr>
            <p:ph idx="1"/>
          </p:nvPr>
        </p:nvSpPr>
        <p:spPr>
          <a:xfrm>
            <a:off x="457200" y="1935480"/>
            <a:ext cx="8229600" cy="989464"/>
          </a:xfrm>
        </p:spPr>
        <p:txBody>
          <a:bodyPr/>
          <a:lstStyle/>
          <a:p>
            <a:r>
              <a:rPr lang="ja-JP" altLang="en-US" dirty="0"/>
              <a:t>システム制御理論や力学では連続の状態空間で表現することが多い．</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9" y="2852936"/>
            <a:ext cx="69723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547" y="4005063"/>
            <a:ext cx="4266780" cy="285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6237312"/>
            <a:ext cx="13525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5809503"/>
            <a:ext cx="2066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251520" y="6237312"/>
            <a:ext cx="1422184" cy="369332"/>
          </a:xfrm>
          <a:prstGeom prst="rect">
            <a:avLst/>
          </a:prstGeom>
        </p:spPr>
        <p:txBody>
          <a:bodyPr wrap="none">
            <a:spAutoFit/>
          </a:bodyPr>
          <a:lstStyle/>
          <a:p>
            <a:r>
              <a:rPr lang="ja-JP" altLang="en-US" b="1" dirty="0"/>
              <a:t>行動ベクトル</a:t>
            </a:r>
            <a:endParaRPr lang="ja-JP" altLang="en-US" dirty="0"/>
          </a:p>
        </p:txBody>
      </p:sp>
      <p:sp>
        <p:nvSpPr>
          <p:cNvPr id="7" name="正方形/長方形 6"/>
          <p:cNvSpPr/>
          <p:nvPr/>
        </p:nvSpPr>
        <p:spPr>
          <a:xfrm>
            <a:off x="285248" y="5770455"/>
            <a:ext cx="4572000" cy="369332"/>
          </a:xfrm>
          <a:prstGeom prst="rect">
            <a:avLst/>
          </a:prstGeom>
        </p:spPr>
        <p:txBody>
          <a:bodyPr>
            <a:spAutoFit/>
          </a:bodyPr>
          <a:lstStyle/>
          <a:p>
            <a:r>
              <a:rPr lang="ja-JP" altLang="en-US" b="1" dirty="0"/>
              <a:t>状態ベクトル</a:t>
            </a:r>
            <a:endParaRPr lang="ja-JP" altLang="en-US" dirty="0"/>
          </a:p>
        </p:txBody>
      </p:sp>
      <p:sp>
        <p:nvSpPr>
          <p:cNvPr id="4" name="テキスト ボックス 3">
            <a:extLst>
              <a:ext uri="{FF2B5EF4-FFF2-40B4-BE49-F238E27FC236}">
                <a16:creationId xmlns:a16="http://schemas.microsoft.com/office/drawing/2014/main" id="{24476235-8D34-4BAC-9DF0-DCD441E698BE}"/>
              </a:ext>
            </a:extLst>
          </p:cNvPr>
          <p:cNvSpPr txBox="1"/>
          <p:nvPr/>
        </p:nvSpPr>
        <p:spPr>
          <a:xfrm>
            <a:off x="3875030" y="5685546"/>
            <a:ext cx="410741" cy="369332"/>
          </a:xfrm>
          <a:prstGeom prst="rect">
            <a:avLst/>
          </a:prstGeom>
          <a:noFill/>
        </p:spPr>
        <p:txBody>
          <a:bodyPr wrap="square" rtlCol="0">
            <a:spAutoFit/>
          </a:bodyPr>
          <a:lstStyle/>
          <a:p>
            <a:r>
              <a:rPr kumimoji="1" lang="en-US" altLang="ja-JP" dirty="0"/>
              <a:t>T</a:t>
            </a:r>
            <a:endParaRPr kumimoji="1" lang="ja-JP" altLang="en-US" dirty="0"/>
          </a:p>
        </p:txBody>
      </p:sp>
      <p:sp>
        <p:nvSpPr>
          <p:cNvPr id="11" name="テキスト ボックス 10">
            <a:extLst>
              <a:ext uri="{FF2B5EF4-FFF2-40B4-BE49-F238E27FC236}">
                <a16:creationId xmlns:a16="http://schemas.microsoft.com/office/drawing/2014/main" id="{BE3785B4-AF5C-4E18-BDFC-10B24866E58D}"/>
              </a:ext>
            </a:extLst>
          </p:cNvPr>
          <p:cNvSpPr txBox="1"/>
          <p:nvPr/>
        </p:nvSpPr>
        <p:spPr>
          <a:xfrm>
            <a:off x="3131840" y="6093296"/>
            <a:ext cx="410741" cy="369332"/>
          </a:xfrm>
          <a:prstGeom prst="rect">
            <a:avLst/>
          </a:prstGeom>
          <a:noFill/>
        </p:spPr>
        <p:txBody>
          <a:bodyPr wrap="square" rtlCol="0">
            <a:spAutoFit/>
          </a:bodyPr>
          <a:lstStyle/>
          <a:p>
            <a:r>
              <a:rPr kumimoji="1" lang="en-US" altLang="ja-JP" dirty="0"/>
              <a:t>T</a:t>
            </a:r>
            <a:endParaRPr kumimoji="1" lang="ja-JP" altLang="en-US" dirty="0"/>
          </a:p>
        </p:txBody>
      </p:sp>
      <p:sp>
        <p:nvSpPr>
          <p:cNvPr id="5" name="テキスト ボックス 4">
            <a:extLst>
              <a:ext uri="{FF2B5EF4-FFF2-40B4-BE49-F238E27FC236}">
                <a16:creationId xmlns:a16="http://schemas.microsoft.com/office/drawing/2014/main" id="{CF502331-EDE3-4CFD-9F93-91AF979B4134}"/>
              </a:ext>
            </a:extLst>
          </p:cNvPr>
          <p:cNvSpPr txBox="1"/>
          <p:nvPr/>
        </p:nvSpPr>
        <p:spPr>
          <a:xfrm>
            <a:off x="6623720" y="1312855"/>
            <a:ext cx="2268760" cy="369332"/>
          </a:xfrm>
          <a:prstGeom prst="rect">
            <a:avLst/>
          </a:prstGeom>
          <a:noFill/>
          <a:ln>
            <a:solidFill>
              <a:srgbClr val="C00000"/>
            </a:solidFill>
          </a:ln>
        </p:spPr>
        <p:txBody>
          <a:bodyPr wrap="square" rtlCol="0">
            <a:spAutoFit/>
          </a:bodyPr>
          <a:lstStyle/>
          <a:p>
            <a:r>
              <a:rPr lang="ja-JP" altLang="en-US" dirty="0"/>
              <a:t>本講義では扱わない</a:t>
            </a:r>
            <a:endParaRPr kumimoji="1" lang="ja-JP" altLang="en-US" dirty="0"/>
          </a:p>
        </p:txBody>
      </p:sp>
    </p:spTree>
    <p:extLst>
      <p:ext uri="{BB962C8B-B14F-4D97-AF65-F5344CB8AC3E}">
        <p14:creationId xmlns:p14="http://schemas.microsoft.com/office/powerpoint/2010/main" val="1027065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2.1.4 </a:t>
            </a:r>
            <a:r>
              <a:rPr lang="ja-JP" altLang="en-US" b="1" dirty="0"/>
              <a:t>離散システム</a:t>
            </a:r>
            <a:endParaRPr kumimoji="1" lang="ja-JP" altLang="en-US" dirty="0"/>
          </a:p>
        </p:txBody>
      </p:sp>
      <p:sp>
        <p:nvSpPr>
          <p:cNvPr id="3" name="コンテンツ プレースホルダー 2"/>
          <p:cNvSpPr>
            <a:spLocks noGrp="1"/>
          </p:cNvSpPr>
          <p:nvPr>
            <p:ph idx="1"/>
          </p:nvPr>
        </p:nvSpPr>
        <p:spPr>
          <a:xfrm>
            <a:off x="2555776" y="4941168"/>
            <a:ext cx="6131024" cy="1383432"/>
          </a:xfrm>
        </p:spPr>
        <p:txBody>
          <a:bodyPr>
            <a:normAutofit fontScale="92500" lnSpcReduction="20000"/>
          </a:bodyPr>
          <a:lstStyle/>
          <a:p>
            <a:r>
              <a:rPr lang="ja-JP" altLang="en-US" b="1" dirty="0"/>
              <a:t>離散システム</a:t>
            </a:r>
            <a:r>
              <a:rPr lang="en-US" altLang="ja-JP" dirty="0"/>
              <a:t>(discrete system) </a:t>
            </a:r>
            <a:r>
              <a:rPr lang="ja-JP" altLang="en-US" dirty="0"/>
              <a:t>では，</a:t>
            </a:r>
            <a:r>
              <a:rPr lang="ja-JP" altLang="en-US" b="1" dirty="0"/>
              <a:t>状態</a:t>
            </a:r>
            <a:r>
              <a:rPr lang="en-US" altLang="ja-JP" dirty="0"/>
              <a:t>(state) </a:t>
            </a:r>
            <a:r>
              <a:rPr lang="ja-JP" altLang="en-US" dirty="0"/>
              <a:t>も</a:t>
            </a:r>
            <a:r>
              <a:rPr lang="ja-JP" altLang="en-US" b="1" dirty="0"/>
              <a:t>行動</a:t>
            </a:r>
            <a:r>
              <a:rPr lang="en-US" altLang="ja-JP" dirty="0"/>
              <a:t>(action) </a:t>
            </a:r>
            <a:r>
              <a:rPr lang="ja-JP" altLang="en-US" dirty="0"/>
              <a:t>も離散的な選択肢のうちの一つとなる．</a:t>
            </a:r>
            <a:endParaRPr lang="en-US" altLang="ja-JP" dirty="0"/>
          </a:p>
          <a:p>
            <a:r>
              <a:rPr lang="ja-JP" altLang="en-US" dirty="0"/>
              <a:t>状態 </a:t>
            </a:r>
            <a:r>
              <a:rPr lang="en-US" altLang="ja-JP" dirty="0" err="1"/>
              <a:t>s</a:t>
            </a:r>
            <a:r>
              <a:rPr lang="en-US" altLang="ja-JP" baseline="-25000" dirty="0" err="1"/>
              <a:t>t</a:t>
            </a:r>
            <a:r>
              <a:rPr lang="en-US" altLang="ja-JP" dirty="0"/>
              <a:t> </a:t>
            </a:r>
            <a:r>
              <a:rPr lang="ja-JP" altLang="en-US" dirty="0"/>
              <a:t>と 行動 </a:t>
            </a:r>
            <a:r>
              <a:rPr lang="en-US" altLang="ja-JP" dirty="0"/>
              <a:t>a</a:t>
            </a:r>
            <a:r>
              <a:rPr lang="en-US" altLang="ja-JP" baseline="-25000" dirty="0"/>
              <a:t>t</a:t>
            </a:r>
            <a:r>
              <a:rPr lang="en-US" altLang="ja-JP" dirty="0"/>
              <a:t> </a:t>
            </a:r>
            <a:r>
              <a:rPr lang="ja-JP" altLang="en-US" dirty="0"/>
              <a:t>で表現．</a:t>
            </a:r>
            <a:endParaRPr kumimoji="1" lang="en-US" altLang="ja-JP"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69723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雲形吹き出し 3"/>
          <p:cNvSpPr/>
          <p:nvPr/>
        </p:nvSpPr>
        <p:spPr>
          <a:xfrm>
            <a:off x="-26505" y="5828965"/>
            <a:ext cx="1656184" cy="936104"/>
          </a:xfrm>
          <a:prstGeom prst="cloudCallout">
            <a:avLst>
              <a:gd name="adj1" fmla="val 28068"/>
              <a:gd name="adj2" fmla="val -840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a:t>real</a:t>
            </a:r>
            <a:endParaRPr kumimoji="1" lang="ja-JP" alt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135773"/>
            <a:ext cx="12192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925378" y="4581128"/>
            <a:ext cx="622286" cy="523220"/>
          </a:xfrm>
          <a:prstGeom prst="rect">
            <a:avLst/>
          </a:prstGeom>
          <a:noFill/>
        </p:spPr>
        <p:txBody>
          <a:bodyPr wrap="none" rtlCol="0">
            <a:spAutoFit/>
          </a:bodyPr>
          <a:lstStyle/>
          <a:p>
            <a:r>
              <a:rPr kumimoji="1" lang="en-US" altLang="ja-JP" sz="2800" dirty="0"/>
              <a:t>s</a:t>
            </a:r>
            <a:r>
              <a:rPr kumimoji="1" lang="en-US" altLang="ja-JP" sz="2800" baseline="-25000" dirty="0"/>
              <a:t>t+1</a:t>
            </a:r>
            <a:endParaRPr kumimoji="1" lang="ja-JP" altLang="en-US" sz="2800" baseline="-25000" dirty="0"/>
          </a:p>
        </p:txBody>
      </p:sp>
      <p:cxnSp>
        <p:nvCxnSpPr>
          <p:cNvPr id="7" name="直線矢印コネクタ 6"/>
          <p:cNvCxnSpPr/>
          <p:nvPr/>
        </p:nvCxnSpPr>
        <p:spPr>
          <a:xfrm flipV="1">
            <a:off x="467544" y="5229200"/>
            <a:ext cx="457834" cy="5997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4685" y="4951107"/>
            <a:ext cx="877163" cy="369332"/>
          </a:xfrm>
          <a:prstGeom prst="rect">
            <a:avLst/>
          </a:prstGeom>
          <a:noFill/>
        </p:spPr>
        <p:txBody>
          <a:bodyPr wrap="none" rtlCol="0">
            <a:spAutoFit/>
          </a:bodyPr>
          <a:lstStyle/>
          <a:p>
            <a:r>
              <a:rPr lang="ja-JP" altLang="en-US" dirty="0"/>
              <a:t>記号化</a:t>
            </a:r>
            <a:endParaRPr kumimoji="1" lang="ja-JP" altLang="en-US" dirty="0"/>
          </a:p>
        </p:txBody>
      </p:sp>
    </p:spTree>
    <p:extLst>
      <p:ext uri="{BB962C8B-B14F-4D97-AF65-F5344CB8AC3E}">
        <p14:creationId xmlns:p14="http://schemas.microsoft.com/office/powerpoint/2010/main" val="2078927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11619</TotalTime>
  <Words>1249</Words>
  <Application>Microsoft Office PowerPoint</Application>
  <PresentationFormat>画面に合わせる (4:3)</PresentationFormat>
  <Paragraphs>185</Paragraphs>
  <Slides>32</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32</vt:i4>
      </vt:variant>
    </vt:vector>
  </HeadingPairs>
  <TitlesOfParts>
    <vt:vector size="38" baseType="lpstr">
      <vt:lpstr>Arial</vt:lpstr>
      <vt:lpstr>Calibri</vt:lpstr>
      <vt:lpstr>Constantia</vt:lpstr>
      <vt:lpstr>Times New Roman</vt:lpstr>
      <vt:lpstr>Wingdings 2</vt:lpstr>
      <vt:lpstr>リゾート</vt:lpstr>
      <vt:lpstr>人工知能概論 第2回 探索(1) 状態空間モデル，基本的な探索</vt:lpstr>
      <vt:lpstr>Information</vt:lpstr>
      <vt:lpstr>STORY 状態空間と基本的な探索</vt:lpstr>
      <vt:lpstr>仮定 探索(1) </vt:lpstr>
      <vt:lpstr>Contents</vt:lpstr>
      <vt:lpstr>2.1.1 ロボットと状態空間</vt:lpstr>
      <vt:lpstr>2.1.2 システムのモデル化と不確実性</vt:lpstr>
      <vt:lpstr>2.1.3 連続システム</vt:lpstr>
      <vt:lpstr>2.1.4 離散システム</vt:lpstr>
      <vt:lpstr>2.1.5 離散システムとグラフ表現</vt:lpstr>
      <vt:lpstr>Contents</vt:lpstr>
      <vt:lpstr>2.2.1 マスごとに状態をおく状態空間構成</vt:lpstr>
      <vt:lpstr>2.2.2 分岐と行き止まりに 状態をおく状態空間構成</vt:lpstr>
      <vt:lpstr>2.2.3 物体操作タスクの状態空間構成</vt:lpstr>
      <vt:lpstr>演習2-1 迷路からの状態空間構成</vt:lpstr>
      <vt:lpstr>Contents</vt:lpstr>
      <vt:lpstr>2.3.1 知識を用いない探索</vt:lpstr>
      <vt:lpstr>2.3.2 オープンリストとクローズドリスト</vt:lpstr>
      <vt:lpstr>スタックのイメージ(図はWikipediaより）</vt:lpstr>
      <vt:lpstr>2.3.3 深さ優先探索</vt:lpstr>
      <vt:lpstr>深さ優先探索</vt:lpstr>
      <vt:lpstr>PowerPoint プレゼンテーション</vt:lpstr>
      <vt:lpstr>演習2-2 深さ優先探索</vt:lpstr>
      <vt:lpstr>キュー(Queue)</vt:lpstr>
      <vt:lpstr>2.3.4 幅優先探索</vt:lpstr>
      <vt:lpstr>幅優先探索</vt:lpstr>
      <vt:lpstr>PowerPoint プレゼンテーション</vt:lpstr>
      <vt:lpstr>演習2-3 幅優先探索</vt:lpstr>
      <vt:lpstr>Contents</vt:lpstr>
      <vt:lpstr>演習 2-4 宝箱やゴールを求めて迷路を探索するホイールダック2 号</vt:lpstr>
      <vt:lpstr>2.4.2 深さ優先探索と幅優先探索の比較</vt:lpstr>
      <vt:lpstr>第2章のまとめ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人工知能概論 </dc:title>
  <dc:creator>user</dc:creator>
  <cp:lastModifiedBy>白井　英俊</cp:lastModifiedBy>
  <cp:revision>209</cp:revision>
  <cp:lastPrinted>2015-04-16T04:10:45Z</cp:lastPrinted>
  <dcterms:created xsi:type="dcterms:W3CDTF">2012-07-12T01:49:14Z</dcterms:created>
  <dcterms:modified xsi:type="dcterms:W3CDTF">2019-04-18T00:47:40Z</dcterms:modified>
</cp:coreProperties>
</file>