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448" r:id="rId3"/>
    <p:sldId id="420" r:id="rId4"/>
    <p:sldId id="421" r:id="rId5"/>
    <p:sldId id="424" r:id="rId6"/>
    <p:sldId id="430" r:id="rId7"/>
    <p:sldId id="429" r:id="rId8"/>
    <p:sldId id="431" r:id="rId9"/>
    <p:sldId id="428" r:id="rId10"/>
    <p:sldId id="432" r:id="rId11"/>
    <p:sldId id="433" r:id="rId12"/>
    <p:sldId id="434" r:id="rId13"/>
    <p:sldId id="449" r:id="rId14"/>
    <p:sldId id="444" r:id="rId15"/>
    <p:sldId id="425" r:id="rId16"/>
    <p:sldId id="435" r:id="rId17"/>
    <p:sldId id="436" r:id="rId18"/>
    <p:sldId id="438" r:id="rId19"/>
    <p:sldId id="450" r:id="rId20"/>
    <p:sldId id="445" r:id="rId21"/>
    <p:sldId id="426" r:id="rId22"/>
    <p:sldId id="439" r:id="rId23"/>
    <p:sldId id="440" r:id="rId24"/>
    <p:sldId id="441" r:id="rId25"/>
    <p:sldId id="451" r:id="rId26"/>
    <p:sldId id="442" r:id="rId27"/>
    <p:sldId id="446" r:id="rId28"/>
    <p:sldId id="427" r:id="rId29"/>
    <p:sldId id="443" r:id="rId30"/>
    <p:sldId id="417" r:id="rId31"/>
    <p:sldId id="447" r:id="rId32"/>
    <p:sldId id="422" r:id="rId33"/>
    <p:sldId id="452" r:id="rId3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660"/>
  </p:normalViewPr>
  <p:slideViewPr>
    <p:cSldViewPr>
      <p:cViewPr varScale="1">
        <p:scale>
          <a:sx n="99" d="100"/>
          <a:sy n="99" d="100"/>
        </p:scale>
        <p:origin x="30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6C8C217-0459-4DA7-9E16-BABDBB878D85}" type="datetimeFigureOut">
              <a:rPr kumimoji="1" lang="ja-JP" altLang="en-US" smtClean="0"/>
              <a:t>2019/4/25</a:t>
            </a:fld>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DFD712E5-74AC-40C3-A076-C72AB83B16BA}" type="slidenum">
              <a:rPr kumimoji="1" lang="ja-JP" altLang="en-US" smtClean="0"/>
              <a:t>‹#›</a:t>
            </a:fld>
            <a:endParaRPr kumimoji="1" lang="ja-JP" altLang="en-US"/>
          </a:p>
        </p:txBody>
      </p:sp>
    </p:spTree>
    <p:extLst>
      <p:ext uri="{BB962C8B-B14F-4D97-AF65-F5344CB8AC3E}">
        <p14:creationId xmlns:p14="http://schemas.microsoft.com/office/powerpoint/2010/main" val="1249795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6F71505-D808-4261-B748-BE6720BA7F96}" type="datetimeFigureOut">
              <a:rPr kumimoji="1" lang="ja-JP" altLang="en-US" smtClean="0"/>
              <a:t>2019/4/25</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D7E88B0-DED0-4CAC-AADE-F1CD499C1166}" type="slidenum">
              <a:rPr kumimoji="1" lang="ja-JP" altLang="en-US" smtClean="0"/>
              <a:t>‹#›</a:t>
            </a:fld>
            <a:endParaRPr kumimoji="1" lang="ja-JP" altLang="en-US"/>
          </a:p>
        </p:txBody>
      </p:sp>
    </p:spTree>
    <p:extLst>
      <p:ext uri="{BB962C8B-B14F-4D97-AF65-F5344CB8AC3E}">
        <p14:creationId xmlns:p14="http://schemas.microsoft.com/office/powerpoint/2010/main" val="19545056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2019/4/25</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jr-odekake.net/eki/pdf/ubn.pd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a:t>
            </a:r>
            <a:r>
              <a:rPr lang="en-US" altLang="ja-JP" sz="2400" dirty="0"/>
              <a:t>3</a:t>
            </a:r>
            <a:r>
              <a:rPr lang="ja-JP" altLang="en-US" sz="2400" dirty="0"/>
              <a:t>章 探索</a:t>
            </a:r>
            <a:r>
              <a:rPr lang="en-US" altLang="ja-JP" sz="2400" dirty="0"/>
              <a:t>(2)</a:t>
            </a:r>
            <a:br>
              <a:rPr lang="en-US" altLang="ja-JP" sz="2400" dirty="0"/>
            </a:br>
            <a:r>
              <a:rPr lang="ja-JP" altLang="en-US" sz="2400" dirty="0"/>
              <a:t>最適経路の探索</a:t>
            </a:r>
            <a:endParaRPr kumimoji="1" lang="ja-JP" alt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3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3.2 </a:t>
            </a:r>
            <a:r>
              <a:rPr lang="ja-JP" altLang="en-US" b="1" dirty="0"/>
              <a:t>最適探索</a:t>
            </a:r>
            <a:endParaRPr kumimoji="1" lang="ja-JP" altLang="en-US" dirty="0"/>
          </a:p>
        </p:txBody>
      </p:sp>
      <p:sp>
        <p:nvSpPr>
          <p:cNvPr id="3" name="コンテンツ プレースホルダー 2"/>
          <p:cNvSpPr>
            <a:spLocks noGrp="1"/>
          </p:cNvSpPr>
          <p:nvPr>
            <p:ph idx="1"/>
          </p:nvPr>
        </p:nvSpPr>
        <p:spPr>
          <a:xfrm>
            <a:off x="457200" y="1935480"/>
            <a:ext cx="8229600" cy="1781552"/>
          </a:xfrm>
        </p:spPr>
        <p:txBody>
          <a:bodyPr/>
          <a:lstStyle/>
          <a:p>
            <a:r>
              <a:rPr lang="ja-JP" altLang="en-US" dirty="0"/>
              <a:t>ヒューリスティックな知識（予測評価値）を用いず，コストの和を最小にする最適経路を確実に発見するための手法．</a:t>
            </a:r>
            <a:endParaRPr kumimoji="1" lang="ja-JP" altLang="en-US" dirty="0"/>
          </a:p>
        </p:txBody>
      </p:sp>
      <p:pic>
        <p:nvPicPr>
          <p:cNvPr id="5" name="Picture 4" descr="C:\Users\user\AppData\Local\Microsoft\Windows\Temporary Internet Files\Content.IE5\1XVAEGY6\MC9003962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473" y="3614893"/>
            <a:ext cx="1385989" cy="1433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16913" y="3297287"/>
            <a:ext cx="1960654" cy="18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a:xfrm>
            <a:off x="395536" y="4581128"/>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410342" y="4581128"/>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0729" y="4227239"/>
            <a:ext cx="373820" cy="584775"/>
          </a:xfrm>
          <a:prstGeom prst="rect">
            <a:avLst/>
          </a:prstGeom>
          <a:noFill/>
        </p:spPr>
        <p:txBody>
          <a:bodyPr wrap="none" rtlCol="0">
            <a:spAutoFit/>
          </a:bodyPr>
          <a:lstStyle/>
          <a:p>
            <a:r>
              <a:rPr kumimoji="1" lang="en-US" altLang="ja-JP" sz="3200" dirty="0"/>
              <a:t>c</a:t>
            </a:r>
            <a:endParaRPr kumimoji="1" lang="ja-JP" altLang="en-US" sz="3200" dirty="0"/>
          </a:p>
        </p:txBody>
      </p:sp>
      <p:sp>
        <p:nvSpPr>
          <p:cNvPr id="10" name="テキスト ボックス 9"/>
          <p:cNvSpPr txBox="1"/>
          <p:nvPr/>
        </p:nvSpPr>
        <p:spPr>
          <a:xfrm>
            <a:off x="1432566" y="4227238"/>
            <a:ext cx="373820" cy="584775"/>
          </a:xfrm>
          <a:prstGeom prst="rect">
            <a:avLst/>
          </a:prstGeom>
          <a:noFill/>
        </p:spPr>
        <p:txBody>
          <a:bodyPr wrap="none" rtlCol="0">
            <a:spAutoFit/>
          </a:bodyPr>
          <a:lstStyle/>
          <a:p>
            <a:r>
              <a:rPr kumimoji="1" lang="en-US" altLang="ja-JP" sz="3200" dirty="0"/>
              <a:t>c</a:t>
            </a:r>
            <a:endParaRPr kumimoji="1" lang="ja-JP" altLang="en-US" sz="3200" dirty="0"/>
          </a:p>
        </p:txBody>
      </p:sp>
      <p:sp>
        <p:nvSpPr>
          <p:cNvPr id="11" name="右中かっこ 10"/>
          <p:cNvSpPr/>
          <p:nvPr/>
        </p:nvSpPr>
        <p:spPr>
          <a:xfrm rot="16200000">
            <a:off x="971600" y="3173514"/>
            <a:ext cx="648072"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p:cNvSpPr txBox="1"/>
              <p:nvPr/>
            </p:nvSpPr>
            <p:spPr>
              <a:xfrm>
                <a:off x="990912" y="3297287"/>
                <a:ext cx="911403" cy="584775"/>
              </a:xfrm>
              <a:prstGeom prst="rect">
                <a:avLst/>
              </a:prstGeom>
              <a:noFill/>
            </p:spPr>
            <p:txBody>
              <a:bodyPr wrap="none" rtlCol="0">
                <a:spAutoFit/>
              </a:bodyPr>
              <a:lstStyle/>
              <a:p>
                <a14:m>
                  <m:oMath xmlns:m="http://schemas.openxmlformats.org/officeDocument/2006/math">
                    <m:acc>
                      <m:accPr>
                        <m:chr m:val="̂"/>
                        <m:ctrlPr>
                          <a:rPr kumimoji="1" lang="en-US" altLang="ja-JP" sz="3200" i="1" dirty="0" smtClean="0">
                            <a:latin typeface="Cambria Math" panose="02040503050406030204" pitchFamily="18" charset="0"/>
                          </a:rPr>
                        </m:ctrlPr>
                      </m:accPr>
                      <m:e>
                        <m:r>
                          <a:rPr kumimoji="1" lang="en-US" altLang="ja-JP" sz="3200" b="0" i="1" dirty="0" smtClean="0">
                            <a:latin typeface="Cambria Math" panose="02040503050406030204" pitchFamily="18" charset="0"/>
                          </a:rPr>
                          <m:t>𝑔</m:t>
                        </m:r>
                      </m:e>
                    </m:acc>
                  </m:oMath>
                </a14:m>
                <a:r>
                  <a:rPr kumimoji="1" lang="en-US" altLang="ja-JP" sz="3200" dirty="0"/>
                  <a:t>(s)</a:t>
                </a:r>
                <a:endParaRPr kumimoji="1" lang="ja-JP" altLang="en-US" sz="32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990912" y="3297287"/>
                <a:ext cx="911403" cy="584775"/>
              </a:xfrm>
              <a:prstGeom prst="rect">
                <a:avLst/>
              </a:prstGeom>
              <a:blipFill rotWithShape="0">
                <a:blip r:embed="rId4"/>
                <a:stretch>
                  <a:fillRect t="-12500" r="-16779" b="-34375"/>
                </a:stretch>
              </a:blipFill>
            </p:spPr>
            <p:txBody>
              <a:bodyPr/>
              <a:lstStyle/>
              <a:p>
                <a:r>
                  <a:rPr lang="ja-JP" altLang="en-US">
                    <a:noFill/>
                  </a:rPr>
                  <a:t> </a:t>
                </a:r>
              </a:p>
            </p:txBody>
          </p:sp>
        </mc:Fallback>
      </mc:AlternateContent>
      <p:sp>
        <p:nvSpPr>
          <p:cNvPr id="4" name="正方形/長方形 3"/>
          <p:cNvSpPr/>
          <p:nvPr/>
        </p:nvSpPr>
        <p:spPr>
          <a:xfrm>
            <a:off x="179512" y="2996952"/>
            <a:ext cx="2520280" cy="24482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87624" y="5805264"/>
            <a:ext cx="3887603" cy="523220"/>
          </a:xfrm>
          <a:prstGeom prst="rect">
            <a:avLst/>
          </a:prstGeom>
          <a:noFill/>
        </p:spPr>
        <p:txBody>
          <a:bodyPr wrap="none" rtlCol="0">
            <a:spAutoFit/>
          </a:bodyPr>
          <a:lstStyle/>
          <a:p>
            <a:r>
              <a:rPr lang="ja-JP" altLang="en-US" sz="2800" dirty="0">
                <a:solidFill>
                  <a:srgbClr val="FF0000"/>
                </a:solidFill>
              </a:rPr>
              <a:t>ここをモニタリングする！</a:t>
            </a:r>
            <a:endParaRPr kumimoji="1" lang="ja-JP" altLang="en-US" sz="2800" dirty="0">
              <a:solidFill>
                <a:srgbClr val="FF0000"/>
              </a:solidFill>
            </a:endParaRPr>
          </a:p>
        </p:txBody>
      </p:sp>
    </p:spTree>
    <p:extLst>
      <p:ext uri="{BB962C8B-B14F-4D97-AF65-F5344CB8AC3E}">
        <p14:creationId xmlns:p14="http://schemas.microsoft.com/office/powerpoint/2010/main" val="18932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3.2 </a:t>
            </a:r>
            <a:r>
              <a:rPr lang="ja-JP" altLang="en-US" b="1" dirty="0"/>
              <a:t>最適探索（アルゴリズム）</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39"/>
            <a:ext cx="7632848" cy="473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61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8229600" cy="780696"/>
          </a:xfrm>
        </p:spPr>
        <p:txBody>
          <a:bodyPr>
            <a:normAutofit fontScale="90000"/>
          </a:bodyPr>
          <a:lstStyle/>
          <a:p>
            <a:r>
              <a:rPr lang="en-US" altLang="ja-JP" b="1" dirty="0"/>
              <a:t>3.2.2 </a:t>
            </a:r>
            <a:r>
              <a:rPr lang="ja-JP" altLang="en-US" b="1" dirty="0"/>
              <a:t>最適探索の実行例</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68397"/>
            <a:ext cx="7378860" cy="490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6552728" y="6332891"/>
            <a:ext cx="2555776" cy="4804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a:t>実行してみましょう！</a:t>
            </a:r>
          </a:p>
        </p:txBody>
      </p:sp>
    </p:spTree>
    <p:extLst>
      <p:ext uri="{BB962C8B-B14F-4D97-AF65-F5344CB8AC3E}">
        <p14:creationId xmlns:p14="http://schemas.microsoft.com/office/powerpoint/2010/main" val="100756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197432" y="4672478"/>
            <a:ext cx="671146" cy="369332"/>
          </a:xfrm>
          <a:prstGeom prst="rect">
            <a:avLst/>
          </a:prstGeom>
          <a:noFill/>
        </p:spPr>
        <p:txBody>
          <a:bodyPr wrap="none" rtlCol="0">
            <a:spAutoFit/>
          </a:bodyPr>
          <a:lstStyle/>
          <a:p>
            <a:r>
              <a:rPr kumimoji="1" lang="en-US" altLang="ja-JP" dirty="0"/>
              <a:t>(B,6)</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5" y="699213"/>
            <a:ext cx="4752528" cy="316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963" y="910348"/>
            <a:ext cx="4419037" cy="273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39552" y="3861046"/>
            <a:ext cx="3313728" cy="646331"/>
          </a:xfrm>
          <a:prstGeom prst="rect">
            <a:avLst/>
          </a:prstGeom>
          <a:noFill/>
          <a:ln>
            <a:solidFill>
              <a:srgbClr val="C00000"/>
            </a:solidFill>
          </a:ln>
        </p:spPr>
        <p:txBody>
          <a:bodyPr wrap="none" rtlCol="0">
            <a:spAutoFit/>
          </a:bodyPr>
          <a:lstStyle/>
          <a:p>
            <a:r>
              <a:rPr kumimoji="1" lang="ja-JP" altLang="en-US" dirty="0"/>
              <a:t>最適探索ではコストだけを考える</a:t>
            </a:r>
            <a:endParaRPr kumimoji="1" lang="en-US" altLang="ja-JP" dirty="0"/>
          </a:p>
          <a:p>
            <a:r>
              <a:rPr lang="ja-JP" altLang="en-US" dirty="0"/>
              <a:t>つまり予測評価値は使わない</a:t>
            </a:r>
            <a:endParaRPr kumimoji="1" lang="ja-JP" altLang="en-US" dirty="0"/>
          </a:p>
        </p:txBody>
      </p:sp>
      <p:sp>
        <p:nvSpPr>
          <p:cNvPr id="7" name="テキスト ボックス 6"/>
          <p:cNvSpPr txBox="1"/>
          <p:nvPr/>
        </p:nvSpPr>
        <p:spPr>
          <a:xfrm>
            <a:off x="561211" y="4653136"/>
            <a:ext cx="1491114" cy="369332"/>
          </a:xfrm>
          <a:prstGeom prst="rect">
            <a:avLst/>
          </a:prstGeom>
          <a:noFill/>
        </p:spPr>
        <p:txBody>
          <a:bodyPr wrap="none" rtlCol="0">
            <a:spAutoFit/>
          </a:bodyPr>
          <a:lstStyle/>
          <a:p>
            <a:r>
              <a:rPr kumimoji="1" lang="ja-JP" altLang="en-US" dirty="0"/>
              <a:t>オープンリスト</a:t>
            </a:r>
          </a:p>
        </p:txBody>
      </p:sp>
      <p:sp>
        <p:nvSpPr>
          <p:cNvPr id="8" name="テキスト ボックス 7"/>
          <p:cNvSpPr txBox="1"/>
          <p:nvPr/>
        </p:nvSpPr>
        <p:spPr>
          <a:xfrm>
            <a:off x="561211" y="5589240"/>
            <a:ext cx="1592103" cy="369332"/>
          </a:xfrm>
          <a:prstGeom prst="rect">
            <a:avLst/>
          </a:prstGeom>
          <a:noFill/>
        </p:spPr>
        <p:txBody>
          <a:bodyPr wrap="none" rtlCol="0">
            <a:spAutoFit/>
          </a:bodyPr>
          <a:lstStyle/>
          <a:p>
            <a:r>
              <a:rPr kumimoji="1" lang="ja-JP" altLang="en-US" dirty="0"/>
              <a:t>クローズドリスト</a:t>
            </a:r>
          </a:p>
        </p:txBody>
      </p:sp>
      <p:sp>
        <p:nvSpPr>
          <p:cNvPr id="9" name="テキスト ボックス 8"/>
          <p:cNvSpPr txBox="1"/>
          <p:nvPr/>
        </p:nvSpPr>
        <p:spPr>
          <a:xfrm>
            <a:off x="2360531" y="4653136"/>
            <a:ext cx="655949" cy="369332"/>
          </a:xfrm>
          <a:prstGeom prst="rect">
            <a:avLst/>
          </a:prstGeom>
          <a:noFill/>
        </p:spPr>
        <p:txBody>
          <a:bodyPr wrap="none" rtlCol="0">
            <a:spAutoFit/>
          </a:bodyPr>
          <a:lstStyle/>
          <a:p>
            <a:r>
              <a:rPr kumimoji="1" lang="en-US" altLang="ja-JP" dirty="0"/>
              <a:t>(S,0)</a:t>
            </a:r>
            <a:endParaRPr kumimoji="1" lang="ja-JP" altLang="en-US" dirty="0"/>
          </a:p>
        </p:txBody>
      </p:sp>
      <p:sp>
        <p:nvSpPr>
          <p:cNvPr id="10" name="テキスト ボックス 9"/>
          <p:cNvSpPr txBox="1"/>
          <p:nvPr/>
        </p:nvSpPr>
        <p:spPr>
          <a:xfrm>
            <a:off x="2984960" y="4653136"/>
            <a:ext cx="681597" cy="369332"/>
          </a:xfrm>
          <a:prstGeom prst="rect">
            <a:avLst/>
          </a:prstGeom>
          <a:noFill/>
        </p:spPr>
        <p:txBody>
          <a:bodyPr wrap="none" rtlCol="0">
            <a:spAutoFit/>
          </a:bodyPr>
          <a:lstStyle/>
          <a:p>
            <a:r>
              <a:rPr kumimoji="1" lang="en-US" altLang="ja-JP" dirty="0"/>
              <a:t>(A,2)</a:t>
            </a:r>
            <a:endParaRPr kumimoji="1" lang="ja-JP" altLang="en-US" dirty="0"/>
          </a:p>
        </p:txBody>
      </p:sp>
      <p:sp>
        <p:nvSpPr>
          <p:cNvPr id="11" name="テキスト ボックス 10"/>
          <p:cNvSpPr txBox="1"/>
          <p:nvPr/>
        </p:nvSpPr>
        <p:spPr>
          <a:xfrm>
            <a:off x="3517707" y="4653136"/>
            <a:ext cx="689612" cy="369332"/>
          </a:xfrm>
          <a:prstGeom prst="rect">
            <a:avLst/>
          </a:prstGeom>
          <a:noFill/>
        </p:spPr>
        <p:txBody>
          <a:bodyPr wrap="none" rtlCol="0">
            <a:spAutoFit/>
          </a:bodyPr>
          <a:lstStyle/>
          <a:p>
            <a:r>
              <a:rPr kumimoji="1" lang="en-US" altLang="ja-JP" dirty="0"/>
              <a:t>(C,3)</a:t>
            </a:r>
            <a:endParaRPr kumimoji="1" lang="ja-JP" altLang="en-US" dirty="0"/>
          </a:p>
        </p:txBody>
      </p:sp>
      <p:sp>
        <p:nvSpPr>
          <p:cNvPr id="13" name="テキスト ボックス 12"/>
          <p:cNvSpPr txBox="1"/>
          <p:nvPr/>
        </p:nvSpPr>
        <p:spPr>
          <a:xfrm>
            <a:off x="4173158" y="4660407"/>
            <a:ext cx="667940" cy="369332"/>
          </a:xfrm>
          <a:prstGeom prst="rect">
            <a:avLst/>
          </a:prstGeom>
          <a:solidFill>
            <a:schemeClr val="bg1"/>
          </a:solidFill>
        </p:spPr>
        <p:txBody>
          <a:bodyPr wrap="none" rtlCol="0">
            <a:spAutoFit/>
          </a:bodyPr>
          <a:lstStyle/>
          <a:p>
            <a:r>
              <a:rPr kumimoji="1" lang="en-US" altLang="ja-JP" dirty="0">
                <a:solidFill>
                  <a:srgbClr val="FF0000"/>
                </a:solidFill>
              </a:rPr>
              <a:t>(B,4)</a:t>
            </a:r>
            <a:endParaRPr kumimoji="1" lang="ja-JP" altLang="en-US" dirty="0">
              <a:solidFill>
                <a:srgbClr val="FF0000"/>
              </a:solidFill>
            </a:endParaRPr>
          </a:p>
        </p:txBody>
      </p:sp>
      <p:sp>
        <p:nvSpPr>
          <p:cNvPr id="15" name="テキスト ボックス 14"/>
          <p:cNvSpPr txBox="1"/>
          <p:nvPr/>
        </p:nvSpPr>
        <p:spPr>
          <a:xfrm>
            <a:off x="4701087" y="4641065"/>
            <a:ext cx="654346" cy="369332"/>
          </a:xfrm>
          <a:prstGeom prst="rect">
            <a:avLst/>
          </a:prstGeom>
          <a:noFill/>
        </p:spPr>
        <p:txBody>
          <a:bodyPr wrap="none" rtlCol="0">
            <a:spAutoFit/>
          </a:bodyPr>
          <a:lstStyle/>
          <a:p>
            <a:r>
              <a:rPr kumimoji="1" lang="en-US" altLang="ja-JP" dirty="0"/>
              <a:t>(E,5)</a:t>
            </a:r>
            <a:endParaRPr kumimoji="1" lang="ja-JP" altLang="en-US" dirty="0"/>
          </a:p>
        </p:txBody>
      </p:sp>
      <p:sp>
        <p:nvSpPr>
          <p:cNvPr id="16" name="テキスト ボックス 15"/>
          <p:cNvSpPr txBox="1"/>
          <p:nvPr/>
        </p:nvSpPr>
        <p:spPr>
          <a:xfrm>
            <a:off x="5275822" y="4655276"/>
            <a:ext cx="696922" cy="369332"/>
          </a:xfrm>
          <a:prstGeom prst="rect">
            <a:avLst/>
          </a:prstGeom>
          <a:noFill/>
        </p:spPr>
        <p:txBody>
          <a:bodyPr wrap="none" rtlCol="0">
            <a:spAutoFit/>
          </a:bodyPr>
          <a:lstStyle/>
          <a:p>
            <a:r>
              <a:rPr kumimoji="1" lang="en-US" altLang="ja-JP" dirty="0"/>
              <a:t>(D,8)</a:t>
            </a:r>
            <a:endParaRPr kumimoji="1" lang="ja-JP" altLang="en-US" dirty="0"/>
          </a:p>
        </p:txBody>
      </p:sp>
      <p:sp>
        <p:nvSpPr>
          <p:cNvPr id="17" name="テキスト ボックス 16"/>
          <p:cNvSpPr txBox="1"/>
          <p:nvPr/>
        </p:nvSpPr>
        <p:spPr>
          <a:xfrm>
            <a:off x="6591925" y="4641065"/>
            <a:ext cx="645433" cy="369332"/>
          </a:xfrm>
          <a:prstGeom prst="rect">
            <a:avLst/>
          </a:prstGeom>
          <a:noFill/>
        </p:spPr>
        <p:txBody>
          <a:bodyPr wrap="none" rtlCol="0">
            <a:spAutoFit/>
          </a:bodyPr>
          <a:lstStyle/>
          <a:p>
            <a:r>
              <a:rPr kumimoji="1" lang="en-US" altLang="ja-JP" dirty="0"/>
              <a:t>(F,8)</a:t>
            </a:r>
            <a:endParaRPr kumimoji="1" lang="ja-JP" altLang="en-US" dirty="0"/>
          </a:p>
        </p:txBody>
      </p:sp>
      <p:sp>
        <p:nvSpPr>
          <p:cNvPr id="18" name="テキスト ボックス 17"/>
          <p:cNvSpPr txBox="1"/>
          <p:nvPr/>
        </p:nvSpPr>
        <p:spPr>
          <a:xfrm>
            <a:off x="5267808" y="4655276"/>
            <a:ext cx="698525" cy="369332"/>
          </a:xfrm>
          <a:prstGeom prst="rect">
            <a:avLst/>
          </a:prstGeom>
          <a:solidFill>
            <a:schemeClr val="bg1"/>
          </a:solidFill>
        </p:spPr>
        <p:txBody>
          <a:bodyPr wrap="none" rtlCol="0">
            <a:spAutoFit/>
          </a:bodyPr>
          <a:lstStyle/>
          <a:p>
            <a:r>
              <a:rPr kumimoji="1" lang="en-US" altLang="ja-JP" dirty="0">
                <a:solidFill>
                  <a:srgbClr val="FF0000"/>
                </a:solidFill>
              </a:rPr>
              <a:t>(D,6)</a:t>
            </a:r>
            <a:endParaRPr kumimoji="1" lang="ja-JP" altLang="en-US" dirty="0">
              <a:solidFill>
                <a:srgbClr val="FF0000"/>
              </a:solidFill>
            </a:endParaRPr>
          </a:p>
        </p:txBody>
      </p:sp>
      <p:sp>
        <p:nvSpPr>
          <p:cNvPr id="20" name="テキスト ボックス 19"/>
          <p:cNvSpPr txBox="1"/>
          <p:nvPr/>
        </p:nvSpPr>
        <p:spPr>
          <a:xfrm>
            <a:off x="5931079" y="4647652"/>
            <a:ext cx="768480" cy="369332"/>
          </a:xfrm>
          <a:prstGeom prst="rect">
            <a:avLst/>
          </a:prstGeom>
          <a:noFill/>
        </p:spPr>
        <p:txBody>
          <a:bodyPr wrap="none" rtlCol="0">
            <a:spAutoFit/>
          </a:bodyPr>
          <a:lstStyle/>
          <a:p>
            <a:r>
              <a:rPr kumimoji="1" lang="en-US" altLang="ja-JP" dirty="0"/>
              <a:t>(G,10)</a:t>
            </a:r>
            <a:endParaRPr kumimoji="1" lang="ja-JP" altLang="en-US" dirty="0"/>
          </a:p>
        </p:txBody>
      </p:sp>
      <p:sp>
        <p:nvSpPr>
          <p:cNvPr id="21" name="テキスト ボックス 20"/>
          <p:cNvSpPr txBox="1"/>
          <p:nvPr/>
        </p:nvSpPr>
        <p:spPr>
          <a:xfrm>
            <a:off x="5951611" y="4633441"/>
            <a:ext cx="698525" cy="369332"/>
          </a:xfrm>
          <a:prstGeom prst="rect">
            <a:avLst/>
          </a:prstGeom>
          <a:solidFill>
            <a:schemeClr val="bg1"/>
          </a:solidFill>
        </p:spPr>
        <p:txBody>
          <a:bodyPr wrap="none" rtlCol="0">
            <a:spAutoFit/>
          </a:bodyPr>
          <a:lstStyle/>
          <a:p>
            <a:r>
              <a:rPr kumimoji="1" lang="en-US" altLang="ja-JP" dirty="0">
                <a:solidFill>
                  <a:srgbClr val="FF0000"/>
                </a:solidFill>
              </a:rPr>
              <a:t>(G,7)</a:t>
            </a:r>
            <a:endParaRPr kumimoji="1" lang="ja-JP" altLang="en-US" dirty="0">
              <a:solidFill>
                <a:srgbClr val="FF0000"/>
              </a:solidFill>
            </a:endParaRPr>
          </a:p>
        </p:txBody>
      </p:sp>
    </p:spTree>
    <p:extLst>
      <p:ext uri="{BB962C8B-B14F-4D97-AF65-F5344CB8AC3E}">
        <p14:creationId xmlns:p14="http://schemas.microsoft.com/office/powerpoint/2010/main" val="172563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61111E-6 -4.07407E-6 L 0.00139 0.14121 " pathEditMode="relative" rAng="0" ptsTypes="AA">
                                      <p:cBhvr>
                                        <p:cTn id="11" dur="2000" fill="hold"/>
                                        <p:tgtEl>
                                          <p:spTgt spid="9"/>
                                        </p:tgtEl>
                                        <p:attrNameLst>
                                          <p:attrName>ppt_x</p:attrName>
                                          <p:attrName>ppt_y</p:attrName>
                                        </p:attrNameLst>
                                      </p:cBhvr>
                                      <p:rCtr x="69" y="7060"/>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4.72222E-6 -4.07407E-6 L 0.00138 0.14121 " pathEditMode="relative" rAng="0" ptsTypes="AA">
                                      <p:cBhvr>
                                        <p:cTn id="22" dur="2000" fill="hold"/>
                                        <p:tgtEl>
                                          <p:spTgt spid="10"/>
                                        </p:tgtEl>
                                        <p:attrNameLst>
                                          <p:attrName>ppt_x</p:attrName>
                                          <p:attrName>ppt_y</p:attrName>
                                        </p:attrNameLst>
                                      </p:cBhvr>
                                      <p:rCtr x="69" y="7060"/>
                                    </p:animMotion>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4.16667E-6 -4.07407E-6 L 0.00138 0.14121 " pathEditMode="relative" rAng="0" ptsTypes="AA">
                                      <p:cBhvr>
                                        <p:cTn id="33" dur="1900" fill="hold"/>
                                        <p:tgtEl>
                                          <p:spTgt spid="11"/>
                                        </p:tgtEl>
                                        <p:attrNameLst>
                                          <p:attrName>ppt_x</p:attrName>
                                          <p:attrName>ppt_y</p:attrName>
                                        </p:attrNameLst>
                                      </p:cBhvr>
                                      <p:rCtr x="69" y="7060"/>
                                    </p:animMotion>
                                  </p:childTnLst>
                                </p:cTn>
                              </p:par>
                            </p:childTnLst>
                          </p:cTn>
                        </p:par>
                        <p:par>
                          <p:cTn id="34" fill="hold">
                            <p:stCondLst>
                              <p:cond delay="19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xit" presetSubtype="0" fill="hold" grpId="2"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1.94444E-6 -1.48148E-6 L -1.94444E-6 0.14259 " pathEditMode="relative" rAng="0" ptsTypes="AA">
                                      <p:cBhvr>
                                        <p:cTn id="47" dur="2000" fill="hold"/>
                                        <p:tgtEl>
                                          <p:spTgt spid="13"/>
                                        </p:tgtEl>
                                        <p:attrNameLst>
                                          <p:attrName>ppt_x</p:attrName>
                                          <p:attrName>ppt_y</p:attrName>
                                        </p:attrNameLst>
                                      </p:cBhvr>
                                      <p:rCtr x="0" y="7130"/>
                                    </p:animMotion>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1" nodeType="clickEffect">
                                  <p:stCondLst>
                                    <p:cond delay="0"/>
                                  </p:stCondLst>
                                  <p:childTnLst>
                                    <p:animMotion origin="layout" path="M 3.61111E-6 -3.7037E-6 L 0.00139 0.14121 " pathEditMode="relative" rAng="0" ptsTypes="AA">
                                      <p:cBhvr>
                                        <p:cTn id="55" dur="1900" fill="hold"/>
                                        <p:tgtEl>
                                          <p:spTgt spid="15"/>
                                        </p:tgtEl>
                                        <p:attrNameLst>
                                          <p:attrName>ppt_x</p:attrName>
                                          <p:attrName>ppt_y</p:attrName>
                                        </p:attrNameLst>
                                      </p:cBhvr>
                                      <p:rCtr x="69" y="7060"/>
                                    </p:animMotion>
                                  </p:childTnLst>
                                </p:cTn>
                              </p:par>
                            </p:childTnLst>
                          </p:cTn>
                        </p:par>
                        <p:par>
                          <p:cTn id="56" fill="hold">
                            <p:stCondLst>
                              <p:cond delay="19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xit" presetSubtype="0" fill="hold" grpId="1"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3.88889E-6 4.44444E-6 L 0.0026 0.14282 " pathEditMode="relative" rAng="0" ptsTypes="AA">
                                      <p:cBhvr>
                                        <p:cTn id="69" dur="2000" fill="hold"/>
                                        <p:tgtEl>
                                          <p:spTgt spid="18"/>
                                        </p:tgtEl>
                                        <p:attrNameLst>
                                          <p:attrName>ppt_x</p:attrName>
                                          <p:attrName>ppt_y</p:attrName>
                                        </p:attrNameLst>
                                      </p:cBhvr>
                                      <p:rCtr x="122" y="7130"/>
                                    </p:animMotion>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xit" presetSubtype="0" fill="hold" grpId="1" nodeType="with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2.5E-6 3.7037E-6 L 0.00417 0.1412 " pathEditMode="relative" rAng="0" ptsTypes="AA">
                                      <p:cBhvr>
                                        <p:cTn id="80" dur="2000" fill="hold"/>
                                        <p:tgtEl>
                                          <p:spTgt spid="21"/>
                                        </p:tgtEl>
                                        <p:attrNameLst>
                                          <p:attrName>ppt_x</p:attrName>
                                          <p:attrName>ppt_y</p:attrName>
                                        </p:attrNameLst>
                                      </p:cBhvr>
                                      <p:rCtr x="208" y="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2"/>
      <p:bldP spid="9" grpId="0"/>
      <p:bldP spid="9" grpId="1"/>
      <p:bldP spid="10" grpId="0"/>
      <p:bldP spid="10" grpId="1"/>
      <p:bldP spid="11" grpId="0"/>
      <p:bldP spid="11" grpId="1"/>
      <p:bldP spid="13" grpId="0" animBg="1"/>
      <p:bldP spid="13" grpId="1" animBg="1"/>
      <p:bldP spid="15" grpId="0"/>
      <p:bldP spid="15" grpId="1"/>
      <p:bldP spid="16" grpId="0"/>
      <p:bldP spid="16" grpId="1"/>
      <p:bldP spid="17" grpId="0"/>
      <p:bldP spid="18" grpId="0" animBg="1"/>
      <p:bldP spid="18" grpId="1" animBg="1"/>
      <p:bldP spid="20" grpId="0"/>
      <p:bldP spid="20" grpId="1"/>
      <p:bldP spid="21" grpId="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3-1 </a:t>
            </a:r>
            <a:r>
              <a:rPr lang="ja-JP" altLang="en-US" dirty="0"/>
              <a:t>最適探索</a:t>
            </a:r>
            <a:endParaRPr kumimoji="1" lang="ja-JP" altLang="en-US" dirty="0"/>
          </a:p>
        </p:txBody>
      </p:sp>
      <p:sp>
        <p:nvSpPr>
          <p:cNvPr id="3" name="コンテンツ プレースホルダー 2"/>
          <p:cNvSpPr>
            <a:spLocks noGrp="1"/>
          </p:cNvSpPr>
          <p:nvPr>
            <p:ph idx="1"/>
          </p:nvPr>
        </p:nvSpPr>
        <p:spPr>
          <a:xfrm>
            <a:off x="457200" y="1935480"/>
            <a:ext cx="8229600" cy="1709544"/>
          </a:xfrm>
        </p:spPr>
        <p:txBody>
          <a:bodyPr/>
          <a:lstStyle/>
          <a:p>
            <a:r>
              <a:rPr lang="ja-JP" altLang="en-US" dirty="0"/>
              <a:t>下のグラフにおいて</a:t>
            </a:r>
            <a:r>
              <a:rPr lang="en-US" altLang="ja-JP" dirty="0"/>
              <a:t>S</a:t>
            </a:r>
            <a:r>
              <a:rPr lang="ja-JP" altLang="en-US" dirty="0"/>
              <a:t>からスタートして最適探索で探索せよ．探索中の様子をオープンリストで示し，最終的に得られる経路を示せ．</a:t>
            </a:r>
            <a:endParaRPr kumimoji="1" lang="ja-JP" altLang="en-US" dirty="0"/>
          </a:p>
        </p:txBody>
      </p:sp>
      <p:sp>
        <p:nvSpPr>
          <p:cNvPr id="4" name="円/楕円 3"/>
          <p:cNvSpPr/>
          <p:nvPr/>
        </p:nvSpPr>
        <p:spPr>
          <a:xfrm>
            <a:off x="2555776" y="5157192"/>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S</a:t>
            </a:r>
            <a:endParaRPr kumimoji="1" lang="ja-JP" altLang="en-US" sz="3200" dirty="0">
              <a:solidFill>
                <a:schemeClr val="tx1"/>
              </a:solidFill>
            </a:endParaRPr>
          </a:p>
        </p:txBody>
      </p:sp>
      <p:sp>
        <p:nvSpPr>
          <p:cNvPr id="5" name="円/楕円 4"/>
          <p:cNvSpPr/>
          <p:nvPr/>
        </p:nvSpPr>
        <p:spPr>
          <a:xfrm>
            <a:off x="4014199" y="3832191"/>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A</a:t>
            </a:r>
            <a:endParaRPr kumimoji="1" lang="ja-JP" altLang="en-US" sz="3200" dirty="0">
              <a:solidFill>
                <a:schemeClr val="tx1"/>
              </a:solidFill>
            </a:endParaRPr>
          </a:p>
        </p:txBody>
      </p:sp>
      <p:sp>
        <p:nvSpPr>
          <p:cNvPr id="6" name="円/楕円 5"/>
          <p:cNvSpPr/>
          <p:nvPr/>
        </p:nvSpPr>
        <p:spPr>
          <a:xfrm>
            <a:off x="4024078" y="5002607"/>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B</a:t>
            </a:r>
            <a:endParaRPr kumimoji="1" lang="ja-JP" altLang="en-US" sz="3200" dirty="0">
              <a:solidFill>
                <a:schemeClr val="tx1"/>
              </a:solidFill>
            </a:endParaRPr>
          </a:p>
        </p:txBody>
      </p:sp>
      <p:sp>
        <p:nvSpPr>
          <p:cNvPr id="7" name="円/楕円 6"/>
          <p:cNvSpPr/>
          <p:nvPr/>
        </p:nvSpPr>
        <p:spPr>
          <a:xfrm>
            <a:off x="5724128" y="5566490"/>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G</a:t>
            </a:r>
            <a:endParaRPr kumimoji="1" lang="ja-JP" altLang="en-US" sz="3200" dirty="0">
              <a:solidFill>
                <a:schemeClr val="tx1"/>
              </a:solidFill>
            </a:endParaRPr>
          </a:p>
        </p:txBody>
      </p:sp>
      <p:sp>
        <p:nvSpPr>
          <p:cNvPr id="8" name="円/楕円 7"/>
          <p:cNvSpPr/>
          <p:nvPr/>
        </p:nvSpPr>
        <p:spPr>
          <a:xfrm>
            <a:off x="4014199" y="6137920"/>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C</a:t>
            </a:r>
            <a:endParaRPr kumimoji="1" lang="ja-JP" altLang="en-US" sz="3200" dirty="0">
              <a:solidFill>
                <a:schemeClr val="tx1"/>
              </a:solidFill>
            </a:endParaRPr>
          </a:p>
        </p:txBody>
      </p:sp>
      <p:cxnSp>
        <p:nvCxnSpPr>
          <p:cNvPr id="10" name="直線コネクタ 9"/>
          <p:cNvCxnSpPr>
            <a:stCxn id="4" idx="6"/>
            <a:endCxn id="6" idx="2"/>
          </p:cNvCxnSpPr>
          <p:nvPr/>
        </p:nvCxnSpPr>
        <p:spPr>
          <a:xfrm flipV="1">
            <a:off x="3275856" y="5362647"/>
            <a:ext cx="748222" cy="154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6" idx="6"/>
            <a:endCxn id="7" idx="2"/>
          </p:cNvCxnSpPr>
          <p:nvPr/>
        </p:nvCxnSpPr>
        <p:spPr>
          <a:xfrm>
            <a:off x="4744158" y="5362647"/>
            <a:ext cx="979970" cy="563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4" idx="7"/>
            <a:endCxn id="5" idx="2"/>
          </p:cNvCxnSpPr>
          <p:nvPr/>
        </p:nvCxnSpPr>
        <p:spPr>
          <a:xfrm flipV="1">
            <a:off x="3170403" y="4192231"/>
            <a:ext cx="843796" cy="1070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5" idx="6"/>
            <a:endCxn id="33" idx="2"/>
          </p:cNvCxnSpPr>
          <p:nvPr/>
        </p:nvCxnSpPr>
        <p:spPr>
          <a:xfrm>
            <a:off x="4734279" y="4192231"/>
            <a:ext cx="989849" cy="360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8" idx="6"/>
            <a:endCxn id="7" idx="3"/>
          </p:cNvCxnSpPr>
          <p:nvPr/>
        </p:nvCxnSpPr>
        <p:spPr>
          <a:xfrm flipV="1">
            <a:off x="4734279" y="6181117"/>
            <a:ext cx="1095302" cy="316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4" idx="5"/>
            <a:endCxn id="8" idx="2"/>
          </p:cNvCxnSpPr>
          <p:nvPr/>
        </p:nvCxnSpPr>
        <p:spPr>
          <a:xfrm>
            <a:off x="3170403" y="5771819"/>
            <a:ext cx="843796" cy="726141"/>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419872" y="4293096"/>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cxnSp>
        <p:nvCxnSpPr>
          <p:cNvPr id="31" name="直線コネクタ 30"/>
          <p:cNvCxnSpPr>
            <a:stCxn id="6" idx="7"/>
            <a:endCxn id="33" idx="2"/>
          </p:cNvCxnSpPr>
          <p:nvPr/>
        </p:nvCxnSpPr>
        <p:spPr>
          <a:xfrm flipV="1">
            <a:off x="4638705" y="4552762"/>
            <a:ext cx="1085423" cy="555298"/>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5724128" y="4192722"/>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D</a:t>
            </a:r>
            <a:endParaRPr kumimoji="1" lang="ja-JP" altLang="en-US" sz="3200" dirty="0">
              <a:solidFill>
                <a:schemeClr val="tx1"/>
              </a:solidFill>
            </a:endParaRPr>
          </a:p>
        </p:txBody>
      </p:sp>
      <p:cxnSp>
        <p:nvCxnSpPr>
          <p:cNvPr id="39" name="直線コネクタ 38"/>
          <p:cNvCxnSpPr>
            <a:stCxn id="7" idx="0"/>
            <a:endCxn id="33" idx="4"/>
          </p:cNvCxnSpPr>
          <p:nvPr/>
        </p:nvCxnSpPr>
        <p:spPr>
          <a:xfrm flipV="1">
            <a:off x="6084168" y="4912802"/>
            <a:ext cx="0" cy="653688"/>
          </a:xfrm>
          <a:prstGeom prst="line">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58243" y="4830411"/>
            <a:ext cx="372218"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46" name="テキスト ボックス 45"/>
          <p:cNvSpPr txBox="1"/>
          <p:nvPr/>
        </p:nvSpPr>
        <p:spPr>
          <a:xfrm>
            <a:off x="3302347" y="6047150"/>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47" name="テキスト ボックス 46"/>
          <p:cNvSpPr txBox="1"/>
          <p:nvPr/>
        </p:nvSpPr>
        <p:spPr>
          <a:xfrm>
            <a:off x="5236142" y="6313630"/>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48" name="テキスト ボックス 47"/>
          <p:cNvSpPr txBox="1"/>
          <p:nvPr/>
        </p:nvSpPr>
        <p:spPr>
          <a:xfrm>
            <a:off x="5020024" y="3789040"/>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49" name="テキスト ボックス 48"/>
          <p:cNvSpPr txBox="1"/>
          <p:nvPr/>
        </p:nvSpPr>
        <p:spPr>
          <a:xfrm>
            <a:off x="4859518" y="4348631"/>
            <a:ext cx="383438" cy="584775"/>
          </a:xfrm>
          <a:prstGeom prst="rect">
            <a:avLst/>
          </a:prstGeom>
          <a:noFill/>
        </p:spPr>
        <p:txBody>
          <a:bodyPr wrap="none" rtlCol="0">
            <a:spAutoFit/>
          </a:bodyPr>
          <a:lstStyle/>
          <a:p>
            <a:r>
              <a:rPr kumimoji="1" lang="en-US" altLang="ja-JP" sz="3200" dirty="0"/>
              <a:t>2</a:t>
            </a:r>
            <a:endParaRPr kumimoji="1" lang="ja-JP" altLang="en-US" sz="3200" dirty="0"/>
          </a:p>
        </p:txBody>
      </p:sp>
      <p:sp>
        <p:nvSpPr>
          <p:cNvPr id="50" name="テキスト ボックス 49"/>
          <p:cNvSpPr txBox="1"/>
          <p:nvPr/>
        </p:nvSpPr>
        <p:spPr>
          <a:xfrm>
            <a:off x="4998979" y="4951471"/>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51" name="テキスト ボックス 50"/>
          <p:cNvSpPr txBox="1"/>
          <p:nvPr/>
        </p:nvSpPr>
        <p:spPr>
          <a:xfrm>
            <a:off x="6139399" y="4901602"/>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52" name="テキスト ボックス 51"/>
          <p:cNvSpPr txBox="1"/>
          <p:nvPr/>
        </p:nvSpPr>
        <p:spPr>
          <a:xfrm>
            <a:off x="2612124" y="4587701"/>
            <a:ext cx="704039" cy="584775"/>
          </a:xfrm>
          <a:prstGeom prst="rect">
            <a:avLst/>
          </a:prstGeom>
          <a:noFill/>
        </p:spPr>
        <p:txBody>
          <a:bodyPr wrap="none" rtlCol="0">
            <a:spAutoFit/>
          </a:bodyPr>
          <a:lstStyle/>
          <a:p>
            <a:r>
              <a:rPr kumimoji="1" lang="en-US" altLang="ja-JP" sz="3200" dirty="0"/>
              <a:t>(4)</a:t>
            </a:r>
            <a:endParaRPr kumimoji="1" lang="ja-JP" altLang="en-US" sz="3200" dirty="0"/>
          </a:p>
        </p:txBody>
      </p:sp>
      <p:sp>
        <p:nvSpPr>
          <p:cNvPr id="56" name="テキスト ボックス 55"/>
          <p:cNvSpPr txBox="1"/>
          <p:nvPr/>
        </p:nvSpPr>
        <p:spPr>
          <a:xfrm>
            <a:off x="4014199" y="5601830"/>
            <a:ext cx="614271"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60" name="テキスト ボックス 59"/>
          <p:cNvSpPr txBox="1"/>
          <p:nvPr/>
        </p:nvSpPr>
        <p:spPr>
          <a:xfrm>
            <a:off x="3985291" y="4523285"/>
            <a:ext cx="614271"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61" name="テキスト ボックス 60"/>
          <p:cNvSpPr txBox="1"/>
          <p:nvPr/>
        </p:nvSpPr>
        <p:spPr>
          <a:xfrm>
            <a:off x="4076982" y="3284984"/>
            <a:ext cx="673582"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62" name="テキスト ボックス 61"/>
          <p:cNvSpPr txBox="1"/>
          <p:nvPr/>
        </p:nvSpPr>
        <p:spPr>
          <a:xfrm>
            <a:off x="5747377" y="3607947"/>
            <a:ext cx="673582"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63" name="テキスト ボックス 62"/>
          <p:cNvSpPr txBox="1"/>
          <p:nvPr/>
        </p:nvSpPr>
        <p:spPr>
          <a:xfrm>
            <a:off x="5492790" y="5059813"/>
            <a:ext cx="707245" cy="584775"/>
          </a:xfrm>
          <a:prstGeom prst="rect">
            <a:avLst/>
          </a:prstGeom>
          <a:noFill/>
        </p:spPr>
        <p:txBody>
          <a:bodyPr wrap="none" rtlCol="0">
            <a:spAutoFit/>
          </a:bodyPr>
          <a:lstStyle/>
          <a:p>
            <a:r>
              <a:rPr kumimoji="1" lang="en-US" altLang="ja-JP" sz="3200" dirty="0"/>
              <a:t>(0)</a:t>
            </a:r>
            <a:endParaRPr kumimoji="1" lang="ja-JP" altLang="en-US" sz="3200" dirty="0"/>
          </a:p>
        </p:txBody>
      </p:sp>
    </p:spTree>
    <p:extLst>
      <p:ext uri="{BB962C8B-B14F-4D97-AF65-F5344CB8AC3E}">
        <p14:creationId xmlns:p14="http://schemas.microsoft.com/office/powerpoint/2010/main" val="311999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3.1 </a:t>
            </a:r>
            <a:r>
              <a:rPr kumimoji="1" lang="ja-JP" altLang="en-US" dirty="0"/>
              <a:t>最適経路の探索とヒューリスティックな知識</a:t>
            </a:r>
            <a:endParaRPr kumimoji="1" lang="en-US" altLang="ja-JP" dirty="0"/>
          </a:p>
          <a:p>
            <a:r>
              <a:rPr kumimoji="1" lang="en-US" altLang="ja-JP" dirty="0"/>
              <a:t>3.2 </a:t>
            </a:r>
            <a:r>
              <a:rPr kumimoji="1" lang="ja-JP" altLang="en-US" dirty="0"/>
              <a:t>最適探索</a:t>
            </a:r>
            <a:endParaRPr kumimoji="1" lang="en-US" altLang="ja-JP" dirty="0"/>
          </a:p>
          <a:p>
            <a:r>
              <a:rPr lang="en-US" altLang="ja-JP" dirty="0"/>
              <a:t>3.3 </a:t>
            </a:r>
            <a:r>
              <a:rPr lang="ja-JP" altLang="en-US" dirty="0"/>
              <a:t>最良優先探索</a:t>
            </a:r>
            <a:endParaRPr lang="en-US" altLang="ja-JP" dirty="0"/>
          </a:p>
          <a:p>
            <a:r>
              <a:rPr kumimoji="1" lang="en-US" altLang="ja-JP" dirty="0"/>
              <a:t>3.4 A*</a:t>
            </a:r>
            <a:r>
              <a:rPr kumimoji="1" lang="ja-JP" altLang="en-US" dirty="0"/>
              <a:t>アルゴリズム</a:t>
            </a:r>
            <a:endParaRPr kumimoji="1" lang="en-US" altLang="ja-JP" dirty="0"/>
          </a:p>
          <a:p>
            <a:r>
              <a:rPr kumimoji="1" lang="en-US" altLang="ja-JP" dirty="0"/>
              <a:t>3.5 </a:t>
            </a:r>
            <a:r>
              <a:rPr kumimoji="1" lang="ja-JP" altLang="en-US" dirty="0"/>
              <a:t>迷路を最適経路で抜けるホイールダック２号</a:t>
            </a:r>
          </a:p>
        </p:txBody>
      </p:sp>
      <p:sp>
        <p:nvSpPr>
          <p:cNvPr id="4" name="正方形/長方形 3"/>
          <p:cNvSpPr/>
          <p:nvPr/>
        </p:nvSpPr>
        <p:spPr>
          <a:xfrm>
            <a:off x="25152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907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b="1" dirty="0"/>
              <a:t>3.3.1 </a:t>
            </a:r>
            <a:r>
              <a:rPr lang="ja-JP" altLang="en-US" sz="4000" b="1" dirty="0"/>
              <a:t>最良優先探索のアルゴリズム</a:t>
            </a:r>
            <a:endParaRPr kumimoji="1" lang="ja-JP" altLang="en-US" sz="4000" dirty="0"/>
          </a:p>
        </p:txBody>
      </p:sp>
      <p:sp>
        <p:nvSpPr>
          <p:cNvPr id="3" name="コンテンツ プレースホルダー 2"/>
          <p:cNvSpPr>
            <a:spLocks noGrp="1"/>
          </p:cNvSpPr>
          <p:nvPr>
            <p:ph idx="1"/>
          </p:nvPr>
        </p:nvSpPr>
        <p:spPr/>
        <p:txBody>
          <a:bodyPr/>
          <a:lstStyle/>
          <a:p>
            <a:r>
              <a:rPr lang="ja-JP" altLang="en-US" dirty="0"/>
              <a:t>ヒューリスティックな知識としての予測評価値を頼りに探索を進めるのが</a:t>
            </a:r>
            <a:r>
              <a:rPr lang="ja-JP" altLang="en-US" b="1" dirty="0"/>
              <a:t>最良優先探索</a:t>
            </a:r>
            <a:r>
              <a:rPr lang="en-US" altLang="ja-JP" dirty="0"/>
              <a:t>(best-first search) </a:t>
            </a:r>
            <a:r>
              <a:rPr lang="ja-JP" altLang="en-US" dirty="0"/>
              <a:t>である．</a:t>
            </a:r>
            <a:endParaRPr kumimoji="1" lang="ja-JP" altLang="en-US" dirty="0"/>
          </a:p>
        </p:txBody>
      </p:sp>
      <p:pic>
        <p:nvPicPr>
          <p:cNvPr id="4" name="Picture 4" descr="C:\Users\user\AppData\Local\Microsoft\Windows\Temporary Internet Files\Content.IE5\1XVAEGY6\MC9003962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542885"/>
            <a:ext cx="1385989" cy="1433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95736" y="3225279"/>
            <a:ext cx="1960654" cy="18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右矢印 11"/>
          <p:cNvSpPr/>
          <p:nvPr/>
        </p:nvSpPr>
        <p:spPr>
          <a:xfrm>
            <a:off x="3995936" y="4400699"/>
            <a:ext cx="3600400" cy="576064"/>
          </a:xfrm>
          <a:prstGeom prst="rightArrow">
            <a:avLst/>
          </a:prstGeom>
          <a:solidFill>
            <a:schemeClr val="bg1">
              <a:lumMod val="95000"/>
              <a:alpha val="6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5220072" y="3570455"/>
                <a:ext cx="887359" cy="611193"/>
              </a:xfrm>
              <a:prstGeom prst="rect">
                <a:avLst/>
              </a:prstGeom>
              <a:noFill/>
            </p:spPr>
            <p:txBody>
              <a:bodyPr wrap="none" rtlCol="0">
                <a:spAutoFit/>
              </a:bodyPr>
              <a:lstStyle/>
              <a:p>
                <a14:m>
                  <m:oMath xmlns:m="http://schemas.openxmlformats.org/officeDocument/2006/math">
                    <m:acc>
                      <m:accPr>
                        <m:chr m:val="̂"/>
                        <m:ctrlPr>
                          <a:rPr lang="en-US" altLang="ja-JP" sz="3200" i="1" dirty="0" smtClean="0">
                            <a:latin typeface="Cambria Math" panose="02040503050406030204" pitchFamily="18" charset="0"/>
                          </a:rPr>
                        </m:ctrlPr>
                      </m:accPr>
                      <m:e>
                        <m:r>
                          <a:rPr lang="en-US" altLang="ja-JP" sz="3200" b="0" i="1" dirty="0" smtClean="0">
                            <a:latin typeface="Cambria Math" panose="02040503050406030204" pitchFamily="18" charset="0"/>
                          </a:rPr>
                          <m:t>h</m:t>
                        </m:r>
                      </m:e>
                    </m:acc>
                  </m:oMath>
                </a14:m>
                <a:r>
                  <a:rPr lang="en-US" altLang="ja-JP" sz="3200" dirty="0"/>
                  <a:t>(s)</a:t>
                </a:r>
                <a:endParaRPr kumimoji="1" lang="ja-JP" altLang="en-US" sz="32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220072" y="3570455"/>
                <a:ext cx="887359" cy="611193"/>
              </a:xfrm>
              <a:prstGeom prst="rect">
                <a:avLst/>
              </a:prstGeom>
              <a:blipFill rotWithShape="0">
                <a:blip r:embed="rId4"/>
                <a:stretch>
                  <a:fillRect t="-8000" r="-17123" b="-33000"/>
                </a:stretch>
              </a:blipFill>
            </p:spPr>
            <p:txBody>
              <a:bodyPr/>
              <a:lstStyle/>
              <a:p>
                <a:r>
                  <a:rPr lang="ja-JP" altLang="en-US">
                    <a:noFill/>
                  </a:rPr>
                  <a:t> </a:t>
                </a:r>
              </a:p>
            </p:txBody>
          </p:sp>
        </mc:Fallback>
      </mc:AlternateContent>
      <p:sp>
        <p:nvSpPr>
          <p:cNvPr id="16" name="正方形/長方形 15"/>
          <p:cNvSpPr/>
          <p:nvPr/>
        </p:nvSpPr>
        <p:spPr>
          <a:xfrm>
            <a:off x="4283968" y="3068960"/>
            <a:ext cx="2736304" cy="24482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340166" y="5805264"/>
            <a:ext cx="3887603" cy="523220"/>
          </a:xfrm>
          <a:prstGeom prst="rect">
            <a:avLst/>
          </a:prstGeom>
          <a:noFill/>
        </p:spPr>
        <p:txBody>
          <a:bodyPr wrap="none" rtlCol="0">
            <a:spAutoFit/>
          </a:bodyPr>
          <a:lstStyle/>
          <a:p>
            <a:r>
              <a:rPr lang="ja-JP" altLang="en-US" sz="2800" dirty="0">
                <a:solidFill>
                  <a:srgbClr val="FF0000"/>
                </a:solidFill>
              </a:rPr>
              <a:t>ここをモニタリングする！</a:t>
            </a:r>
            <a:endParaRPr kumimoji="1" lang="ja-JP" altLang="en-US" sz="2800" dirty="0">
              <a:solidFill>
                <a:srgbClr val="FF0000"/>
              </a:solidFill>
            </a:endParaRPr>
          </a:p>
        </p:txBody>
      </p:sp>
    </p:spTree>
    <p:extLst>
      <p:ext uri="{BB962C8B-B14F-4D97-AF65-F5344CB8AC3E}">
        <p14:creationId xmlns:p14="http://schemas.microsoft.com/office/powerpoint/2010/main" val="285519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b="1" dirty="0"/>
              <a:t>3.3.1 </a:t>
            </a:r>
            <a:r>
              <a:rPr lang="ja-JP" altLang="en-US" sz="4000" b="1" dirty="0"/>
              <a:t>最良優先探索のアルゴリズム</a:t>
            </a:r>
            <a:endParaRPr kumimoji="1" lang="ja-JP" alt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3"/>
            <a:ext cx="7416824" cy="470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30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8229600" cy="780696"/>
          </a:xfrm>
        </p:spPr>
        <p:txBody>
          <a:bodyPr>
            <a:normAutofit fontScale="90000"/>
          </a:bodyPr>
          <a:lstStyle/>
          <a:p>
            <a:r>
              <a:rPr lang="en-US" altLang="ja-JP" b="1" dirty="0"/>
              <a:t>3.3.2 </a:t>
            </a:r>
            <a:r>
              <a:rPr lang="ja-JP" altLang="en-US" b="1" dirty="0"/>
              <a:t>最良優先探索の実行例</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68397"/>
            <a:ext cx="7378860" cy="490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6552728" y="6332891"/>
            <a:ext cx="2555776" cy="4804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a:t>実行してみましょう！</a:t>
            </a:r>
          </a:p>
        </p:txBody>
      </p:sp>
    </p:spTree>
    <p:extLst>
      <p:ext uri="{BB962C8B-B14F-4D97-AF65-F5344CB8AC3E}">
        <p14:creationId xmlns:p14="http://schemas.microsoft.com/office/powerpoint/2010/main" val="185031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5" y="699213"/>
            <a:ext cx="4752528" cy="316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251520" y="3825016"/>
            <a:ext cx="4884671" cy="646331"/>
          </a:xfrm>
          <a:prstGeom prst="rect">
            <a:avLst/>
          </a:prstGeom>
          <a:noFill/>
          <a:ln>
            <a:solidFill>
              <a:srgbClr val="C00000"/>
            </a:solidFill>
          </a:ln>
        </p:spPr>
        <p:txBody>
          <a:bodyPr wrap="none" rtlCol="0">
            <a:spAutoFit/>
          </a:bodyPr>
          <a:lstStyle/>
          <a:p>
            <a:r>
              <a:rPr kumimoji="1" lang="ja-JP" altLang="en-US" dirty="0"/>
              <a:t>最良優先探索では</a:t>
            </a:r>
            <a:r>
              <a:rPr lang="ja-JP" altLang="en-US" dirty="0"/>
              <a:t>予測評価値</a:t>
            </a:r>
            <a:r>
              <a:rPr kumimoji="1" lang="ja-JP" altLang="en-US" dirty="0"/>
              <a:t>だけで並び替える</a:t>
            </a:r>
            <a:endParaRPr kumimoji="1" lang="en-US" altLang="ja-JP" dirty="0"/>
          </a:p>
          <a:p>
            <a:r>
              <a:rPr lang="ja-JP" altLang="en-US" dirty="0"/>
              <a:t>つまりはコストは使わない</a:t>
            </a:r>
            <a:endParaRPr kumimoji="1" lang="ja-JP" altLang="en-US" dirty="0"/>
          </a:p>
        </p:txBody>
      </p:sp>
      <p:sp>
        <p:nvSpPr>
          <p:cNvPr id="5" name="テキスト ボックス 4"/>
          <p:cNvSpPr txBox="1"/>
          <p:nvPr/>
        </p:nvSpPr>
        <p:spPr>
          <a:xfrm>
            <a:off x="561211" y="4653136"/>
            <a:ext cx="1491114" cy="369332"/>
          </a:xfrm>
          <a:prstGeom prst="rect">
            <a:avLst/>
          </a:prstGeom>
          <a:noFill/>
        </p:spPr>
        <p:txBody>
          <a:bodyPr wrap="none" rtlCol="0">
            <a:spAutoFit/>
          </a:bodyPr>
          <a:lstStyle/>
          <a:p>
            <a:r>
              <a:rPr kumimoji="1" lang="ja-JP" altLang="en-US" dirty="0"/>
              <a:t>オープンリスト</a:t>
            </a:r>
          </a:p>
        </p:txBody>
      </p:sp>
      <p:sp>
        <p:nvSpPr>
          <p:cNvPr id="6" name="テキスト ボックス 5"/>
          <p:cNvSpPr txBox="1"/>
          <p:nvPr/>
        </p:nvSpPr>
        <p:spPr>
          <a:xfrm>
            <a:off x="561211" y="5589240"/>
            <a:ext cx="1592103" cy="369332"/>
          </a:xfrm>
          <a:prstGeom prst="rect">
            <a:avLst/>
          </a:prstGeom>
          <a:noFill/>
        </p:spPr>
        <p:txBody>
          <a:bodyPr wrap="none" rtlCol="0">
            <a:spAutoFit/>
          </a:bodyPr>
          <a:lstStyle/>
          <a:p>
            <a:r>
              <a:rPr kumimoji="1" lang="ja-JP" altLang="en-US" dirty="0"/>
              <a:t>クローズドリスト</a:t>
            </a:r>
          </a:p>
        </p:txBody>
      </p:sp>
      <p:sp>
        <p:nvSpPr>
          <p:cNvPr id="7" name="テキスト ボックス 6"/>
          <p:cNvSpPr txBox="1"/>
          <p:nvPr/>
        </p:nvSpPr>
        <p:spPr>
          <a:xfrm>
            <a:off x="561211" y="6237312"/>
            <a:ext cx="697627" cy="369332"/>
          </a:xfrm>
          <a:prstGeom prst="rect">
            <a:avLst/>
          </a:prstGeom>
          <a:noFill/>
        </p:spPr>
        <p:txBody>
          <a:bodyPr wrap="none" rtlCol="0">
            <a:spAutoFit/>
          </a:bodyPr>
          <a:lstStyle/>
          <a:p>
            <a:r>
              <a:rPr kumimoji="1" lang="ja-JP" altLang="en-US" dirty="0"/>
              <a:t>コスト</a:t>
            </a:r>
          </a:p>
        </p:txBody>
      </p:sp>
      <p:sp>
        <p:nvSpPr>
          <p:cNvPr id="2" name="テキスト ボックス 1"/>
          <p:cNvSpPr txBox="1"/>
          <p:nvPr/>
        </p:nvSpPr>
        <p:spPr>
          <a:xfrm>
            <a:off x="2483768" y="4653136"/>
            <a:ext cx="652743" cy="369332"/>
          </a:xfrm>
          <a:prstGeom prst="rect">
            <a:avLst/>
          </a:prstGeom>
          <a:noFill/>
        </p:spPr>
        <p:txBody>
          <a:bodyPr wrap="none" rtlCol="0">
            <a:spAutoFit/>
          </a:bodyPr>
          <a:lstStyle/>
          <a:p>
            <a:r>
              <a:rPr kumimoji="1" lang="en-US" altLang="ja-JP" dirty="0"/>
              <a:t>(S,4)</a:t>
            </a:r>
            <a:endParaRPr kumimoji="1" lang="ja-JP" altLang="en-US" dirty="0"/>
          </a:p>
        </p:txBody>
      </p:sp>
      <p:sp>
        <p:nvSpPr>
          <p:cNvPr id="8" name="テキスト ボックス 7"/>
          <p:cNvSpPr txBox="1"/>
          <p:nvPr/>
        </p:nvSpPr>
        <p:spPr>
          <a:xfrm>
            <a:off x="2627784" y="6219404"/>
            <a:ext cx="309700" cy="369332"/>
          </a:xfrm>
          <a:prstGeom prst="rect">
            <a:avLst/>
          </a:prstGeom>
          <a:noFill/>
        </p:spPr>
        <p:txBody>
          <a:bodyPr wrap="none" rtlCol="0">
            <a:spAutoFit/>
          </a:bodyPr>
          <a:lstStyle/>
          <a:p>
            <a:r>
              <a:rPr kumimoji="1" lang="en-US" altLang="ja-JP" dirty="0"/>
              <a:t>0</a:t>
            </a:r>
            <a:endParaRPr kumimoji="1" lang="ja-JP" altLang="en-US" dirty="0"/>
          </a:p>
        </p:txBody>
      </p:sp>
      <p:sp>
        <p:nvSpPr>
          <p:cNvPr id="9" name="テキスト ボックス 8"/>
          <p:cNvSpPr txBox="1"/>
          <p:nvPr/>
        </p:nvSpPr>
        <p:spPr>
          <a:xfrm>
            <a:off x="6718949" y="4656799"/>
            <a:ext cx="691215" cy="369332"/>
          </a:xfrm>
          <a:prstGeom prst="rect">
            <a:avLst/>
          </a:prstGeom>
          <a:noFill/>
        </p:spPr>
        <p:txBody>
          <a:bodyPr wrap="none" rtlCol="0">
            <a:spAutoFit/>
          </a:bodyPr>
          <a:lstStyle/>
          <a:p>
            <a:r>
              <a:rPr kumimoji="1" lang="en-US" altLang="ja-JP" dirty="0"/>
              <a:t>(A,4)</a:t>
            </a:r>
            <a:endParaRPr kumimoji="1" lang="ja-JP" altLang="en-US" dirty="0"/>
          </a:p>
        </p:txBody>
      </p:sp>
      <p:sp>
        <p:nvSpPr>
          <p:cNvPr id="10" name="テキスト ボックス 9"/>
          <p:cNvSpPr txBox="1"/>
          <p:nvPr/>
        </p:nvSpPr>
        <p:spPr>
          <a:xfrm>
            <a:off x="3119919" y="4660961"/>
            <a:ext cx="667940" cy="369332"/>
          </a:xfrm>
          <a:prstGeom prst="rect">
            <a:avLst/>
          </a:prstGeom>
          <a:noFill/>
        </p:spPr>
        <p:txBody>
          <a:bodyPr wrap="none" rtlCol="0">
            <a:spAutoFit/>
          </a:bodyPr>
          <a:lstStyle/>
          <a:p>
            <a:r>
              <a:rPr kumimoji="1" lang="en-US" altLang="ja-JP" dirty="0"/>
              <a:t>(B,2)</a:t>
            </a:r>
            <a:endParaRPr kumimoji="1" lang="ja-JP" altLang="en-US" dirty="0"/>
          </a:p>
        </p:txBody>
      </p:sp>
      <p:sp>
        <p:nvSpPr>
          <p:cNvPr id="11" name="テキスト ボックス 10"/>
          <p:cNvSpPr txBox="1"/>
          <p:nvPr/>
        </p:nvSpPr>
        <p:spPr>
          <a:xfrm>
            <a:off x="3299039" y="6220953"/>
            <a:ext cx="309700" cy="369332"/>
          </a:xfrm>
          <a:prstGeom prst="rect">
            <a:avLst/>
          </a:prstGeom>
          <a:noFill/>
        </p:spPr>
        <p:txBody>
          <a:bodyPr wrap="none" rtlCol="0">
            <a:spAutoFit/>
          </a:bodyPr>
          <a:lstStyle/>
          <a:p>
            <a:r>
              <a:rPr kumimoji="1" lang="en-US" altLang="ja-JP"/>
              <a:t>6</a:t>
            </a:r>
            <a:endParaRPr kumimoji="1" lang="ja-JP" altLang="en-US" dirty="0"/>
          </a:p>
        </p:txBody>
      </p:sp>
      <p:sp>
        <p:nvSpPr>
          <p:cNvPr id="12" name="テキスト ボックス 11"/>
          <p:cNvSpPr txBox="1"/>
          <p:nvPr/>
        </p:nvSpPr>
        <p:spPr>
          <a:xfrm>
            <a:off x="3750807" y="4677427"/>
            <a:ext cx="647037" cy="369332"/>
          </a:xfrm>
          <a:prstGeom prst="rect">
            <a:avLst/>
          </a:prstGeom>
          <a:noFill/>
        </p:spPr>
        <p:txBody>
          <a:bodyPr wrap="none" rtlCol="0">
            <a:spAutoFit/>
          </a:bodyPr>
          <a:lstStyle/>
          <a:p>
            <a:r>
              <a:rPr kumimoji="1" lang="en-US" altLang="ja-JP" dirty="0"/>
              <a:t>(F,0)</a:t>
            </a:r>
            <a:endParaRPr kumimoji="1" lang="ja-JP" altLang="en-US" dirty="0"/>
          </a:p>
        </p:txBody>
      </p:sp>
      <p:sp>
        <p:nvSpPr>
          <p:cNvPr id="13" name="テキスト ボックス 12"/>
          <p:cNvSpPr txBox="1"/>
          <p:nvPr/>
        </p:nvSpPr>
        <p:spPr>
          <a:xfrm>
            <a:off x="4351234" y="4677427"/>
            <a:ext cx="620683" cy="369332"/>
          </a:xfrm>
          <a:prstGeom prst="rect">
            <a:avLst/>
          </a:prstGeom>
          <a:noFill/>
        </p:spPr>
        <p:txBody>
          <a:bodyPr wrap="none" rtlCol="0">
            <a:spAutoFit/>
          </a:bodyPr>
          <a:lstStyle/>
          <a:p>
            <a:r>
              <a:rPr kumimoji="1" lang="en-US" altLang="ja-JP" dirty="0"/>
              <a:t>(E,1)</a:t>
            </a:r>
            <a:endParaRPr kumimoji="1" lang="ja-JP" altLang="en-US" dirty="0"/>
          </a:p>
        </p:txBody>
      </p:sp>
      <p:sp>
        <p:nvSpPr>
          <p:cNvPr id="14" name="テキスト ボックス 13"/>
          <p:cNvSpPr txBox="1"/>
          <p:nvPr/>
        </p:nvSpPr>
        <p:spPr>
          <a:xfrm>
            <a:off x="4914609" y="4687710"/>
            <a:ext cx="696344" cy="369332"/>
          </a:xfrm>
          <a:prstGeom prst="rect">
            <a:avLst/>
          </a:prstGeom>
          <a:noFill/>
        </p:spPr>
        <p:txBody>
          <a:bodyPr wrap="none" rtlCol="0">
            <a:spAutoFit/>
          </a:bodyPr>
          <a:lstStyle/>
          <a:p>
            <a:r>
              <a:rPr kumimoji="1" lang="en-US" altLang="ja-JP" dirty="0"/>
              <a:t>(G,0)</a:t>
            </a:r>
            <a:endParaRPr kumimoji="1" lang="ja-JP" altLang="en-US" dirty="0"/>
          </a:p>
        </p:txBody>
      </p:sp>
      <p:sp>
        <p:nvSpPr>
          <p:cNvPr id="15" name="テキスト ボックス 14"/>
          <p:cNvSpPr txBox="1"/>
          <p:nvPr/>
        </p:nvSpPr>
        <p:spPr>
          <a:xfrm>
            <a:off x="6144876" y="4641506"/>
            <a:ext cx="691215" cy="369332"/>
          </a:xfrm>
          <a:prstGeom prst="rect">
            <a:avLst/>
          </a:prstGeom>
          <a:noFill/>
        </p:spPr>
        <p:txBody>
          <a:bodyPr wrap="none" rtlCol="0">
            <a:spAutoFit/>
          </a:bodyPr>
          <a:lstStyle/>
          <a:p>
            <a:r>
              <a:rPr kumimoji="1" lang="en-US" altLang="ja-JP" dirty="0"/>
              <a:t>(C,3)</a:t>
            </a:r>
            <a:endParaRPr kumimoji="1" lang="ja-JP" altLang="en-US" dirty="0"/>
          </a:p>
        </p:txBody>
      </p:sp>
      <p:sp>
        <p:nvSpPr>
          <p:cNvPr id="16" name="テキスト ボックス 15"/>
          <p:cNvSpPr txBox="1"/>
          <p:nvPr/>
        </p:nvSpPr>
        <p:spPr>
          <a:xfrm>
            <a:off x="5580057" y="4674603"/>
            <a:ext cx="645626" cy="369332"/>
          </a:xfrm>
          <a:prstGeom prst="rect">
            <a:avLst/>
          </a:prstGeom>
          <a:noFill/>
        </p:spPr>
        <p:txBody>
          <a:bodyPr wrap="none" rtlCol="0">
            <a:spAutoFit/>
          </a:bodyPr>
          <a:lstStyle/>
          <a:p>
            <a:r>
              <a:rPr kumimoji="1" lang="en-US" altLang="ja-JP" dirty="0"/>
              <a:t>(D,1)</a:t>
            </a:r>
            <a:endParaRPr kumimoji="1" lang="ja-JP" altLang="en-US" dirty="0"/>
          </a:p>
        </p:txBody>
      </p:sp>
      <p:sp>
        <p:nvSpPr>
          <p:cNvPr id="17" name="テキスト ボックス 16"/>
          <p:cNvSpPr txBox="1"/>
          <p:nvPr/>
        </p:nvSpPr>
        <p:spPr>
          <a:xfrm>
            <a:off x="3926848" y="6219404"/>
            <a:ext cx="381836" cy="369332"/>
          </a:xfrm>
          <a:prstGeom prst="rect">
            <a:avLst/>
          </a:prstGeom>
          <a:noFill/>
        </p:spPr>
        <p:txBody>
          <a:bodyPr wrap="none" rtlCol="0">
            <a:spAutoFit/>
          </a:bodyPr>
          <a:lstStyle/>
          <a:p>
            <a:r>
              <a:rPr kumimoji="1" lang="en-US" altLang="ja-JP" dirty="0"/>
              <a:t>10</a:t>
            </a:r>
            <a:endParaRPr kumimoji="1" lang="ja-JP" altLang="en-US" dirty="0"/>
          </a:p>
        </p:txBody>
      </p:sp>
      <p:sp>
        <p:nvSpPr>
          <p:cNvPr id="18" name="テキスト ボックス 17"/>
          <p:cNvSpPr txBox="1"/>
          <p:nvPr/>
        </p:nvSpPr>
        <p:spPr>
          <a:xfrm>
            <a:off x="4470657" y="6219404"/>
            <a:ext cx="328936" cy="369332"/>
          </a:xfrm>
          <a:prstGeom prst="rect">
            <a:avLst/>
          </a:prstGeom>
          <a:noFill/>
        </p:spPr>
        <p:txBody>
          <a:bodyPr wrap="none" rtlCol="0">
            <a:spAutoFit/>
          </a:bodyPr>
          <a:lstStyle/>
          <a:p>
            <a:r>
              <a:rPr kumimoji="1" lang="en-US" altLang="ja-JP" dirty="0"/>
              <a:t>11</a:t>
            </a:r>
            <a:endParaRPr kumimoji="1" lang="ja-JP" altLang="en-US" dirty="0"/>
          </a:p>
        </p:txBody>
      </p:sp>
      <p:sp>
        <p:nvSpPr>
          <p:cNvPr id="19" name="テキスト ボックス 18"/>
          <p:cNvSpPr txBox="1"/>
          <p:nvPr/>
        </p:nvSpPr>
        <p:spPr>
          <a:xfrm>
            <a:off x="5098313" y="6219404"/>
            <a:ext cx="381836" cy="369332"/>
          </a:xfrm>
          <a:prstGeom prst="rect">
            <a:avLst/>
          </a:prstGeom>
          <a:noFill/>
        </p:spPr>
        <p:txBody>
          <a:bodyPr wrap="none" rtlCol="0">
            <a:spAutoFit/>
          </a:bodyPr>
          <a:lstStyle/>
          <a:p>
            <a:r>
              <a:rPr kumimoji="1" lang="en-US" altLang="ja-JP" dirty="0"/>
              <a:t>16</a:t>
            </a:r>
            <a:endParaRPr kumimoji="1" lang="ja-JP" altLang="en-US" dirty="0"/>
          </a:p>
        </p:txBody>
      </p:sp>
    </p:spTree>
    <p:extLst>
      <p:ext uri="{BB962C8B-B14F-4D97-AF65-F5344CB8AC3E}">
        <p14:creationId xmlns:p14="http://schemas.microsoft.com/office/powerpoint/2010/main" val="12688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66667E-6 -4.07407E-6 L -0.00226 0.14121 " pathEditMode="relative" rAng="0" ptsTypes="AA">
                                      <p:cBhvr>
                                        <p:cTn id="11" dur="2000" fill="hold"/>
                                        <p:tgtEl>
                                          <p:spTgt spid="2"/>
                                        </p:tgtEl>
                                        <p:attrNameLst>
                                          <p:attrName>ppt_x</p:attrName>
                                          <p:attrName>ppt_y</p:attrName>
                                        </p:attrNameLst>
                                      </p:cBhvr>
                                      <p:rCtr x="-122" y="7060"/>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4.16667E-6 -1.48148E-6 L -0.00364 0.14005 " pathEditMode="relative" rAng="0" ptsTypes="AA">
                                      <p:cBhvr>
                                        <p:cTn id="25" dur="2000" fill="hold"/>
                                        <p:tgtEl>
                                          <p:spTgt spid="10"/>
                                        </p:tgtEl>
                                        <p:attrNameLst>
                                          <p:attrName>ppt_x</p:attrName>
                                          <p:attrName>ppt_y</p:attrName>
                                        </p:attrNameLst>
                                      </p:cBhvr>
                                      <p:rCtr x="-191" y="6991"/>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3.88889E-6 3.7037E-6 L -0.00191 0.13773 " pathEditMode="relative" rAng="0" ptsTypes="AA">
                                      <p:cBhvr>
                                        <p:cTn id="39" dur="2000" fill="hold"/>
                                        <p:tgtEl>
                                          <p:spTgt spid="12"/>
                                        </p:tgtEl>
                                        <p:attrNameLst>
                                          <p:attrName>ppt_x</p:attrName>
                                          <p:attrName>ppt_y</p:attrName>
                                        </p:attrNameLst>
                                      </p:cBhvr>
                                      <p:rCtr x="-104" y="6875"/>
                                    </p:animMotion>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22222E-6 3.7037E-6 L -0.00191 0.13773 " pathEditMode="relative" rAng="0" ptsTypes="AA">
                                      <p:cBhvr>
                                        <p:cTn id="47" dur="2000" fill="hold"/>
                                        <p:tgtEl>
                                          <p:spTgt spid="13"/>
                                        </p:tgtEl>
                                        <p:attrNameLst>
                                          <p:attrName>ppt_x</p:attrName>
                                          <p:attrName>ppt_y</p:attrName>
                                        </p:attrNameLst>
                                      </p:cBhvr>
                                      <p:rCtr x="-104" y="6875"/>
                                    </p:animMotion>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8.33333E-7 3.33333E-6 L -0.00191 0.13773 " pathEditMode="relative" rAng="0" ptsTypes="AA">
                                      <p:cBhvr>
                                        <p:cTn id="65" dur="2000" fill="hold"/>
                                        <p:tgtEl>
                                          <p:spTgt spid="14"/>
                                        </p:tgtEl>
                                        <p:attrNameLst>
                                          <p:attrName>ppt_x</p:attrName>
                                          <p:attrName>ppt_y</p:attrName>
                                        </p:attrNameLst>
                                      </p:cBhvr>
                                      <p:rCtr x="-104" y="6875"/>
                                    </p:animMotion>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9" grpId="0"/>
      <p:bldP spid="10" grpId="0"/>
      <p:bldP spid="10" grpId="1"/>
      <p:bldP spid="11" grpId="0"/>
      <p:bldP spid="12" grpId="0"/>
      <p:bldP spid="12" grpId="1"/>
      <p:bldP spid="13" grpId="0"/>
      <p:bldP spid="13" grpId="1"/>
      <p:bldP spid="14" grpId="0"/>
      <p:bldP spid="14" grpId="1"/>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a:bodyPr>
          <a:lstStyle/>
          <a:p>
            <a:r>
              <a:rPr kumimoji="1" lang="ja-JP" altLang="en-US" dirty="0"/>
              <a:t>このスライドは「</a:t>
            </a:r>
            <a:r>
              <a:rPr kumimoji="1" lang="ja-JP" altLang="en-US" dirty="0">
                <a:hlinkClick r:id="rId2"/>
              </a:rPr>
              <a:t>イラストで学ぶ人工知能概論</a:t>
            </a:r>
            <a:r>
              <a:rPr kumimoji="1" lang="ja-JP" altLang="en-US" dirty="0"/>
              <a:t>」を講義で活用したり，勉強会で利用したりするために提供されているスライドです</a:t>
            </a:r>
            <a:endParaRPr kumimoji="1" lang="en-US" altLang="ja-JP"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1623" y="1920875"/>
            <a:ext cx="3369754" cy="44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ropbox\谷口先生へ\Twitterダックアイコン\Twitterダック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演習</a:t>
            </a:r>
            <a:r>
              <a:rPr kumimoji="1" lang="en-US" altLang="ja-JP" dirty="0"/>
              <a:t>3-2 </a:t>
            </a:r>
            <a:r>
              <a:rPr kumimoji="1" lang="ja-JP" altLang="en-US" dirty="0"/>
              <a:t>最良優先探索</a:t>
            </a:r>
          </a:p>
        </p:txBody>
      </p:sp>
      <p:sp>
        <p:nvSpPr>
          <p:cNvPr id="4" name="コンテンツ プレースホルダー 2"/>
          <p:cNvSpPr>
            <a:spLocks noGrp="1"/>
          </p:cNvSpPr>
          <p:nvPr>
            <p:ph idx="1"/>
          </p:nvPr>
        </p:nvSpPr>
        <p:spPr>
          <a:xfrm>
            <a:off x="457200" y="1935480"/>
            <a:ext cx="8229600" cy="1709544"/>
          </a:xfrm>
        </p:spPr>
        <p:txBody>
          <a:bodyPr/>
          <a:lstStyle/>
          <a:p>
            <a:r>
              <a:rPr lang="ja-JP" altLang="en-US" dirty="0"/>
              <a:t>下のグラフにおいて</a:t>
            </a:r>
            <a:r>
              <a:rPr lang="en-US" altLang="ja-JP" dirty="0"/>
              <a:t>S</a:t>
            </a:r>
            <a:r>
              <a:rPr lang="ja-JP" altLang="en-US" dirty="0"/>
              <a:t>からスタートして最良優先探索で探索せよ．探索中の様子をオープンリストで示し，最終的に得られる経路を示せ．</a:t>
            </a:r>
            <a:endParaRPr kumimoji="1" lang="ja-JP" altLang="en-US" dirty="0"/>
          </a:p>
        </p:txBody>
      </p:sp>
      <p:sp>
        <p:nvSpPr>
          <p:cNvPr id="5" name="円/楕円 4"/>
          <p:cNvSpPr/>
          <p:nvPr/>
        </p:nvSpPr>
        <p:spPr>
          <a:xfrm>
            <a:off x="2555776" y="5157192"/>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S</a:t>
            </a:r>
            <a:endParaRPr kumimoji="1" lang="ja-JP" altLang="en-US" sz="3200" dirty="0">
              <a:solidFill>
                <a:schemeClr val="tx1"/>
              </a:solidFill>
            </a:endParaRPr>
          </a:p>
        </p:txBody>
      </p:sp>
      <p:sp>
        <p:nvSpPr>
          <p:cNvPr id="6" name="円/楕円 5"/>
          <p:cNvSpPr/>
          <p:nvPr/>
        </p:nvSpPr>
        <p:spPr>
          <a:xfrm>
            <a:off x="4014199" y="3832191"/>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A</a:t>
            </a:r>
            <a:endParaRPr kumimoji="1" lang="ja-JP" altLang="en-US" sz="3200" dirty="0">
              <a:solidFill>
                <a:schemeClr val="tx1"/>
              </a:solidFill>
            </a:endParaRPr>
          </a:p>
        </p:txBody>
      </p:sp>
      <p:sp>
        <p:nvSpPr>
          <p:cNvPr id="7" name="円/楕円 6"/>
          <p:cNvSpPr/>
          <p:nvPr/>
        </p:nvSpPr>
        <p:spPr>
          <a:xfrm>
            <a:off x="4024078" y="5002607"/>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B</a:t>
            </a:r>
            <a:endParaRPr kumimoji="1" lang="ja-JP" altLang="en-US" sz="3200" dirty="0">
              <a:solidFill>
                <a:schemeClr val="tx1"/>
              </a:solidFill>
            </a:endParaRPr>
          </a:p>
        </p:txBody>
      </p:sp>
      <p:sp>
        <p:nvSpPr>
          <p:cNvPr id="8" name="円/楕円 7"/>
          <p:cNvSpPr/>
          <p:nvPr/>
        </p:nvSpPr>
        <p:spPr>
          <a:xfrm>
            <a:off x="5724128" y="5566490"/>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G</a:t>
            </a:r>
            <a:endParaRPr kumimoji="1" lang="ja-JP" altLang="en-US" sz="3200" dirty="0">
              <a:solidFill>
                <a:schemeClr val="tx1"/>
              </a:solidFill>
            </a:endParaRPr>
          </a:p>
        </p:txBody>
      </p:sp>
      <p:sp>
        <p:nvSpPr>
          <p:cNvPr id="9" name="円/楕円 8"/>
          <p:cNvSpPr/>
          <p:nvPr/>
        </p:nvSpPr>
        <p:spPr>
          <a:xfrm>
            <a:off x="4014199" y="6137920"/>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C</a:t>
            </a:r>
            <a:endParaRPr kumimoji="1" lang="ja-JP" altLang="en-US" sz="3200" dirty="0">
              <a:solidFill>
                <a:schemeClr val="tx1"/>
              </a:solidFill>
            </a:endParaRPr>
          </a:p>
        </p:txBody>
      </p:sp>
      <p:cxnSp>
        <p:nvCxnSpPr>
          <p:cNvPr id="10" name="直線コネクタ 9"/>
          <p:cNvCxnSpPr>
            <a:stCxn id="5" idx="6"/>
            <a:endCxn id="7" idx="2"/>
          </p:cNvCxnSpPr>
          <p:nvPr/>
        </p:nvCxnSpPr>
        <p:spPr>
          <a:xfrm flipV="1">
            <a:off x="3275856" y="5362647"/>
            <a:ext cx="748222" cy="154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7" idx="6"/>
            <a:endCxn id="8" idx="2"/>
          </p:cNvCxnSpPr>
          <p:nvPr/>
        </p:nvCxnSpPr>
        <p:spPr>
          <a:xfrm>
            <a:off x="4744158" y="5362647"/>
            <a:ext cx="979970" cy="563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5" idx="7"/>
            <a:endCxn id="6" idx="2"/>
          </p:cNvCxnSpPr>
          <p:nvPr/>
        </p:nvCxnSpPr>
        <p:spPr>
          <a:xfrm flipV="1">
            <a:off x="3170403" y="4192231"/>
            <a:ext cx="843796" cy="1070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6" idx="6"/>
            <a:endCxn id="18" idx="2"/>
          </p:cNvCxnSpPr>
          <p:nvPr/>
        </p:nvCxnSpPr>
        <p:spPr>
          <a:xfrm>
            <a:off x="4734279" y="4192231"/>
            <a:ext cx="989849" cy="360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9" idx="6"/>
            <a:endCxn id="8" idx="3"/>
          </p:cNvCxnSpPr>
          <p:nvPr/>
        </p:nvCxnSpPr>
        <p:spPr>
          <a:xfrm flipV="1">
            <a:off x="4734279" y="6181117"/>
            <a:ext cx="1095302" cy="316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5" idx="5"/>
            <a:endCxn id="9" idx="2"/>
          </p:cNvCxnSpPr>
          <p:nvPr/>
        </p:nvCxnSpPr>
        <p:spPr>
          <a:xfrm>
            <a:off x="3170403" y="5771819"/>
            <a:ext cx="843796" cy="726141"/>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419872" y="4293096"/>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cxnSp>
        <p:nvCxnSpPr>
          <p:cNvPr id="17" name="直線コネクタ 16"/>
          <p:cNvCxnSpPr>
            <a:stCxn id="7" idx="7"/>
            <a:endCxn id="18" idx="2"/>
          </p:cNvCxnSpPr>
          <p:nvPr/>
        </p:nvCxnSpPr>
        <p:spPr>
          <a:xfrm flipV="1">
            <a:off x="4638705" y="4552762"/>
            <a:ext cx="1085423" cy="555298"/>
          </a:xfrm>
          <a:prstGeom prst="line">
            <a:avLst/>
          </a:prstGeom>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724128" y="4192722"/>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D</a:t>
            </a:r>
            <a:endParaRPr kumimoji="1" lang="ja-JP" altLang="en-US" sz="3200" dirty="0">
              <a:solidFill>
                <a:schemeClr val="tx1"/>
              </a:solidFill>
            </a:endParaRPr>
          </a:p>
        </p:txBody>
      </p:sp>
      <p:cxnSp>
        <p:nvCxnSpPr>
          <p:cNvPr id="19" name="直線コネクタ 18"/>
          <p:cNvCxnSpPr>
            <a:stCxn id="8" idx="0"/>
            <a:endCxn id="18" idx="4"/>
          </p:cNvCxnSpPr>
          <p:nvPr/>
        </p:nvCxnSpPr>
        <p:spPr>
          <a:xfrm flipV="1">
            <a:off x="6084168" y="4912802"/>
            <a:ext cx="0" cy="6536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58243" y="4830411"/>
            <a:ext cx="372218"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21" name="テキスト ボックス 20"/>
          <p:cNvSpPr txBox="1"/>
          <p:nvPr/>
        </p:nvSpPr>
        <p:spPr>
          <a:xfrm>
            <a:off x="3302347" y="6047150"/>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22" name="テキスト ボックス 21"/>
          <p:cNvSpPr txBox="1"/>
          <p:nvPr/>
        </p:nvSpPr>
        <p:spPr>
          <a:xfrm>
            <a:off x="5236142" y="6313630"/>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23" name="テキスト ボックス 22"/>
          <p:cNvSpPr txBox="1"/>
          <p:nvPr/>
        </p:nvSpPr>
        <p:spPr>
          <a:xfrm>
            <a:off x="5020024" y="3789040"/>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24" name="テキスト ボックス 23"/>
          <p:cNvSpPr txBox="1"/>
          <p:nvPr/>
        </p:nvSpPr>
        <p:spPr>
          <a:xfrm>
            <a:off x="4859518" y="4348631"/>
            <a:ext cx="383438" cy="584775"/>
          </a:xfrm>
          <a:prstGeom prst="rect">
            <a:avLst/>
          </a:prstGeom>
          <a:noFill/>
        </p:spPr>
        <p:txBody>
          <a:bodyPr wrap="none" rtlCol="0">
            <a:spAutoFit/>
          </a:bodyPr>
          <a:lstStyle/>
          <a:p>
            <a:r>
              <a:rPr kumimoji="1" lang="en-US" altLang="ja-JP" sz="3200" dirty="0"/>
              <a:t>2</a:t>
            </a:r>
            <a:endParaRPr kumimoji="1" lang="ja-JP" altLang="en-US" sz="3200" dirty="0"/>
          </a:p>
        </p:txBody>
      </p:sp>
      <p:sp>
        <p:nvSpPr>
          <p:cNvPr id="25" name="テキスト ボックス 24"/>
          <p:cNvSpPr txBox="1"/>
          <p:nvPr/>
        </p:nvSpPr>
        <p:spPr>
          <a:xfrm>
            <a:off x="4998979" y="4951471"/>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26" name="テキスト ボックス 25"/>
          <p:cNvSpPr txBox="1"/>
          <p:nvPr/>
        </p:nvSpPr>
        <p:spPr>
          <a:xfrm>
            <a:off x="6139399" y="4901602"/>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27" name="テキスト ボックス 26"/>
          <p:cNvSpPr txBox="1"/>
          <p:nvPr/>
        </p:nvSpPr>
        <p:spPr>
          <a:xfrm>
            <a:off x="2612124" y="4587701"/>
            <a:ext cx="704039" cy="584775"/>
          </a:xfrm>
          <a:prstGeom prst="rect">
            <a:avLst/>
          </a:prstGeom>
          <a:noFill/>
        </p:spPr>
        <p:txBody>
          <a:bodyPr wrap="none" rtlCol="0">
            <a:spAutoFit/>
          </a:bodyPr>
          <a:lstStyle/>
          <a:p>
            <a:r>
              <a:rPr kumimoji="1" lang="en-US" altLang="ja-JP" sz="3200" dirty="0"/>
              <a:t>(4)</a:t>
            </a:r>
            <a:endParaRPr kumimoji="1" lang="ja-JP" altLang="en-US" sz="3200" dirty="0"/>
          </a:p>
        </p:txBody>
      </p:sp>
      <p:sp>
        <p:nvSpPr>
          <p:cNvPr id="28" name="テキスト ボックス 27"/>
          <p:cNvSpPr txBox="1"/>
          <p:nvPr/>
        </p:nvSpPr>
        <p:spPr>
          <a:xfrm>
            <a:off x="4014199" y="5601830"/>
            <a:ext cx="614271"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29" name="テキスト ボックス 28"/>
          <p:cNvSpPr txBox="1"/>
          <p:nvPr/>
        </p:nvSpPr>
        <p:spPr>
          <a:xfrm>
            <a:off x="3985291" y="4523285"/>
            <a:ext cx="614271"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30" name="テキスト ボックス 29"/>
          <p:cNvSpPr txBox="1"/>
          <p:nvPr/>
        </p:nvSpPr>
        <p:spPr>
          <a:xfrm>
            <a:off x="4076982" y="3284984"/>
            <a:ext cx="673582"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31" name="テキスト ボックス 30"/>
          <p:cNvSpPr txBox="1"/>
          <p:nvPr/>
        </p:nvSpPr>
        <p:spPr>
          <a:xfrm>
            <a:off x="5747377" y="3607947"/>
            <a:ext cx="673582"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32" name="テキスト ボックス 31"/>
          <p:cNvSpPr txBox="1"/>
          <p:nvPr/>
        </p:nvSpPr>
        <p:spPr>
          <a:xfrm>
            <a:off x="5492790" y="5059813"/>
            <a:ext cx="707245" cy="584775"/>
          </a:xfrm>
          <a:prstGeom prst="rect">
            <a:avLst/>
          </a:prstGeom>
          <a:noFill/>
        </p:spPr>
        <p:txBody>
          <a:bodyPr wrap="none" rtlCol="0">
            <a:spAutoFit/>
          </a:bodyPr>
          <a:lstStyle/>
          <a:p>
            <a:r>
              <a:rPr kumimoji="1" lang="en-US" altLang="ja-JP" sz="3200" dirty="0"/>
              <a:t>(0)</a:t>
            </a:r>
            <a:endParaRPr kumimoji="1" lang="ja-JP" altLang="en-US" sz="3200" dirty="0"/>
          </a:p>
        </p:txBody>
      </p:sp>
    </p:spTree>
    <p:extLst>
      <p:ext uri="{BB962C8B-B14F-4D97-AF65-F5344CB8AC3E}">
        <p14:creationId xmlns:p14="http://schemas.microsoft.com/office/powerpoint/2010/main" val="243459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3.1 </a:t>
            </a:r>
            <a:r>
              <a:rPr kumimoji="1" lang="ja-JP" altLang="en-US" dirty="0"/>
              <a:t>最適経路の探索とヒューリスティックな知識</a:t>
            </a:r>
            <a:endParaRPr kumimoji="1" lang="en-US" altLang="ja-JP" dirty="0"/>
          </a:p>
          <a:p>
            <a:r>
              <a:rPr kumimoji="1" lang="en-US" altLang="ja-JP" dirty="0"/>
              <a:t>3.2 </a:t>
            </a:r>
            <a:r>
              <a:rPr kumimoji="1" lang="ja-JP" altLang="en-US" dirty="0"/>
              <a:t>最適探索</a:t>
            </a:r>
            <a:endParaRPr kumimoji="1" lang="en-US" altLang="ja-JP" dirty="0"/>
          </a:p>
          <a:p>
            <a:r>
              <a:rPr lang="en-US" altLang="ja-JP" dirty="0"/>
              <a:t>3.3 </a:t>
            </a:r>
            <a:r>
              <a:rPr lang="ja-JP" altLang="en-US" dirty="0"/>
              <a:t>最良優先探索</a:t>
            </a:r>
            <a:endParaRPr lang="en-US" altLang="ja-JP" dirty="0"/>
          </a:p>
          <a:p>
            <a:r>
              <a:rPr kumimoji="1" lang="en-US" altLang="ja-JP" dirty="0"/>
              <a:t>3.4 A*</a:t>
            </a:r>
            <a:r>
              <a:rPr kumimoji="1" lang="ja-JP" altLang="en-US" dirty="0"/>
              <a:t>アルゴリズム</a:t>
            </a:r>
            <a:endParaRPr kumimoji="1" lang="en-US" altLang="ja-JP" dirty="0"/>
          </a:p>
          <a:p>
            <a:r>
              <a:rPr kumimoji="1" lang="en-US" altLang="ja-JP" dirty="0"/>
              <a:t>3.5 </a:t>
            </a:r>
            <a:r>
              <a:rPr kumimoji="1" lang="ja-JP" altLang="en-US" dirty="0"/>
              <a:t>迷路を最適経路で抜けるホイールダック２号</a:t>
            </a:r>
          </a:p>
        </p:txBody>
      </p:sp>
      <p:sp>
        <p:nvSpPr>
          <p:cNvPr id="4" name="正方形/長方形 3"/>
          <p:cNvSpPr/>
          <p:nvPr/>
        </p:nvSpPr>
        <p:spPr>
          <a:xfrm>
            <a:off x="251520" y="328498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907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3.4.1 A*</a:t>
            </a:r>
            <a:r>
              <a:rPr lang="ja-JP" altLang="en-US" b="1" dirty="0"/>
              <a:t>アルゴリズム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935480"/>
                <a:ext cx="8229600" cy="1349504"/>
              </a:xfrm>
            </p:spPr>
            <p:txBody>
              <a:bodyPr/>
              <a:lstStyle/>
              <a:p>
                <a:r>
                  <a:rPr lang="ja-JP" altLang="en-US" dirty="0"/>
                  <a:t>現在の状態までにかかったコスト</a:t>
                </a:r>
                <a14:m>
                  <m:oMath xmlns:m="http://schemas.openxmlformats.org/officeDocument/2006/math">
                    <m:acc>
                      <m:accPr>
                        <m:chr m:val="̂"/>
                        <m:ctrlPr>
                          <a:rPr lang="en-US" altLang="ja-JP" i="1" dirty="0" smtClean="0">
                            <a:latin typeface="Cambria Math" panose="02040503050406030204" pitchFamily="18" charset="0"/>
                          </a:rPr>
                        </m:ctrlPr>
                      </m:accPr>
                      <m:e>
                        <m:r>
                          <a:rPr lang="en-US" altLang="ja-JP" b="0" i="1" dirty="0" smtClean="0">
                            <a:latin typeface="Cambria Math" panose="02040503050406030204" pitchFamily="18" charset="0"/>
                          </a:rPr>
                          <m:t>𝑔</m:t>
                        </m:r>
                      </m:e>
                    </m:acc>
                    <m:r>
                      <a:rPr lang="en-US" altLang="ja-JP" i="1" dirty="0" smtClean="0">
                        <a:latin typeface="Cambria Math" panose="02040503050406030204" pitchFamily="18" charset="0"/>
                      </a:rPr>
                      <m:t>(</m:t>
                    </m:r>
                  </m:oMath>
                </a14:m>
                <a:r>
                  <a:rPr lang="en-US" altLang="ja-JP" i="1" dirty="0"/>
                  <a:t>s</a:t>
                </a:r>
                <a:r>
                  <a:rPr lang="en-US" altLang="ja-JP" dirty="0"/>
                  <a:t>) </a:t>
                </a:r>
                <a:r>
                  <a:rPr lang="ja-JP" altLang="en-US" dirty="0"/>
                  <a:t>と，ゴールまでに将来かかる</a:t>
                </a:r>
                <a:r>
                  <a:rPr lang="ja-JP" altLang="en-US" dirty="0" err="1"/>
                  <a:t>で</a:t>
                </a:r>
                <a:r>
                  <a:rPr lang="ja-JP" altLang="en-US" dirty="0"/>
                  <a:t>あろう予測評価値</a:t>
                </a:r>
                <a14:m>
                  <m:oMath xmlns:m="http://schemas.openxmlformats.org/officeDocument/2006/math">
                    <m:acc>
                      <m:accPr>
                        <m:chr m:val="̂"/>
                        <m:ctrlPr>
                          <a:rPr lang="en-US" altLang="ja-JP" i="1" dirty="0">
                            <a:latin typeface="Cambria Math" panose="02040503050406030204" pitchFamily="18" charset="0"/>
                          </a:rPr>
                        </m:ctrlPr>
                      </m:accPr>
                      <m:e>
                        <m:r>
                          <a:rPr lang="en-US" altLang="ja-JP" b="0" i="1" dirty="0" smtClean="0">
                            <a:latin typeface="Cambria Math" panose="02040503050406030204" pitchFamily="18" charset="0"/>
                          </a:rPr>
                          <m:t>h</m:t>
                        </m:r>
                      </m:e>
                    </m:acc>
                    <m:r>
                      <a:rPr lang="en-US" altLang="ja-JP" i="1" dirty="0">
                        <a:latin typeface="Cambria Math" panose="02040503050406030204" pitchFamily="18" charset="0"/>
                      </a:rPr>
                      <m:t> </m:t>
                    </m:r>
                  </m:oMath>
                </a14:m>
                <a:r>
                  <a:rPr lang="en-US" altLang="ja-JP" dirty="0"/>
                  <a:t>(</a:t>
                </a:r>
                <a:r>
                  <a:rPr lang="en-US" altLang="ja-JP" i="1" dirty="0"/>
                  <a:t>s</a:t>
                </a:r>
                <a:r>
                  <a:rPr lang="en-US" altLang="ja-JP" dirty="0"/>
                  <a:t>) </a:t>
                </a:r>
                <a:r>
                  <a:rPr lang="ja-JP" altLang="en-US" dirty="0"/>
                  <a:t>の二つをバランスよく用いて，探索を効率化する手法</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935480"/>
                <a:ext cx="8229600" cy="1349504"/>
              </a:xfrm>
              <a:blipFill rotWithShape="0">
                <a:blip r:embed="rId2"/>
                <a:stretch>
                  <a:fillRect l="-889" t="-5882" r="-444" b="-6335"/>
                </a:stretch>
              </a:blipFill>
            </p:spPr>
            <p:txBody>
              <a:bodyPr/>
              <a:lstStyle/>
              <a:p>
                <a:r>
                  <a:rPr lang="ja-JP" altLang="en-US">
                    <a:noFill/>
                  </a:rPr>
                  <a:t> </a:t>
                </a:r>
              </a:p>
            </p:txBody>
          </p:sp>
        </mc:Fallback>
      </mc:AlternateContent>
      <p:pic>
        <p:nvPicPr>
          <p:cNvPr id="4" name="Picture 4" descr="C:\Users\user\AppData\Local\Microsoft\Windows\Temporary Internet Files\Content.IE5\1XVAEGY6\MC9003962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199069"/>
            <a:ext cx="1385989" cy="1433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95736" y="4881463"/>
            <a:ext cx="1960654" cy="18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矢印 5"/>
          <p:cNvSpPr/>
          <p:nvPr/>
        </p:nvSpPr>
        <p:spPr>
          <a:xfrm>
            <a:off x="374359" y="616530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1389165" y="616530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39552" y="5811415"/>
            <a:ext cx="373820" cy="584775"/>
          </a:xfrm>
          <a:prstGeom prst="rect">
            <a:avLst/>
          </a:prstGeom>
          <a:noFill/>
        </p:spPr>
        <p:txBody>
          <a:bodyPr wrap="none" rtlCol="0">
            <a:spAutoFit/>
          </a:bodyPr>
          <a:lstStyle/>
          <a:p>
            <a:r>
              <a:rPr kumimoji="1" lang="en-US" altLang="ja-JP" sz="3200" dirty="0"/>
              <a:t>c</a:t>
            </a:r>
            <a:endParaRPr kumimoji="1" lang="ja-JP" altLang="en-US" sz="3200" dirty="0"/>
          </a:p>
        </p:txBody>
      </p:sp>
      <p:sp>
        <p:nvSpPr>
          <p:cNvPr id="9" name="テキスト ボックス 8"/>
          <p:cNvSpPr txBox="1"/>
          <p:nvPr/>
        </p:nvSpPr>
        <p:spPr>
          <a:xfrm>
            <a:off x="1411389" y="5811414"/>
            <a:ext cx="373820" cy="584775"/>
          </a:xfrm>
          <a:prstGeom prst="rect">
            <a:avLst/>
          </a:prstGeom>
          <a:noFill/>
        </p:spPr>
        <p:txBody>
          <a:bodyPr wrap="none" rtlCol="0">
            <a:spAutoFit/>
          </a:bodyPr>
          <a:lstStyle/>
          <a:p>
            <a:r>
              <a:rPr kumimoji="1" lang="en-US" altLang="ja-JP" sz="3200" dirty="0"/>
              <a:t>c</a:t>
            </a:r>
            <a:endParaRPr kumimoji="1" lang="ja-JP" altLang="en-US" sz="3200" dirty="0"/>
          </a:p>
        </p:txBody>
      </p:sp>
      <p:sp>
        <p:nvSpPr>
          <p:cNvPr id="10" name="右中かっこ 9"/>
          <p:cNvSpPr/>
          <p:nvPr/>
        </p:nvSpPr>
        <p:spPr>
          <a:xfrm rot="16200000">
            <a:off x="950423" y="4757690"/>
            <a:ext cx="648072"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p:cNvSpPr txBox="1"/>
              <p:nvPr/>
            </p:nvSpPr>
            <p:spPr>
              <a:xfrm>
                <a:off x="958598" y="4881463"/>
                <a:ext cx="911403" cy="584775"/>
              </a:xfrm>
              <a:prstGeom prst="rect">
                <a:avLst/>
              </a:prstGeom>
              <a:noFill/>
            </p:spPr>
            <p:txBody>
              <a:bodyPr wrap="none" rtlCol="0">
                <a:spAutoFit/>
              </a:bodyPr>
              <a:lstStyle/>
              <a:p>
                <a14:m>
                  <m:oMath xmlns:m="http://schemas.openxmlformats.org/officeDocument/2006/math">
                    <m:acc>
                      <m:accPr>
                        <m:chr m:val="̂"/>
                        <m:ctrlPr>
                          <a:rPr lang="en-US" altLang="ja-JP" sz="3200" i="1" dirty="0">
                            <a:latin typeface="Cambria Math" panose="02040503050406030204" pitchFamily="18" charset="0"/>
                          </a:rPr>
                        </m:ctrlPr>
                      </m:accPr>
                      <m:e>
                        <m:r>
                          <a:rPr lang="en-US" altLang="ja-JP" sz="3200" i="1" dirty="0">
                            <a:latin typeface="Cambria Math" panose="02040503050406030204" pitchFamily="18" charset="0"/>
                          </a:rPr>
                          <m:t>𝑔</m:t>
                        </m:r>
                      </m:e>
                    </m:acc>
                  </m:oMath>
                </a14:m>
                <a:r>
                  <a:rPr lang="en-US" altLang="ja-JP" sz="3200" dirty="0"/>
                  <a:t>(s)</a:t>
                </a:r>
                <a:endParaRPr kumimoji="1" lang="ja-JP" altLang="en-US" sz="32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958598" y="4881463"/>
                <a:ext cx="911403" cy="584775"/>
              </a:xfrm>
              <a:prstGeom prst="rect">
                <a:avLst/>
              </a:prstGeom>
              <a:blipFill rotWithShape="0">
                <a:blip r:embed="rId5"/>
                <a:stretch>
                  <a:fillRect t="-12500" r="-16667" b="-34375"/>
                </a:stretch>
              </a:blipFill>
            </p:spPr>
            <p:txBody>
              <a:bodyPr/>
              <a:lstStyle/>
              <a:p>
                <a:r>
                  <a:rPr lang="ja-JP" altLang="en-US">
                    <a:noFill/>
                  </a:rPr>
                  <a:t> </a:t>
                </a:r>
              </a:p>
            </p:txBody>
          </p:sp>
        </mc:Fallback>
      </mc:AlternateContent>
      <p:sp>
        <p:nvSpPr>
          <p:cNvPr id="12" name="右矢印 11"/>
          <p:cNvSpPr/>
          <p:nvPr/>
        </p:nvSpPr>
        <p:spPr>
          <a:xfrm>
            <a:off x="3995936" y="6056883"/>
            <a:ext cx="3600400" cy="576064"/>
          </a:xfrm>
          <a:prstGeom prst="rightArrow">
            <a:avLst/>
          </a:prstGeom>
          <a:solidFill>
            <a:schemeClr val="bg1">
              <a:lumMod val="95000"/>
              <a:alpha val="6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5220072" y="5226639"/>
                <a:ext cx="887359" cy="611193"/>
              </a:xfrm>
              <a:prstGeom prst="rect">
                <a:avLst/>
              </a:prstGeom>
              <a:noFill/>
            </p:spPr>
            <p:txBody>
              <a:bodyPr wrap="none" rtlCol="0">
                <a:spAutoFit/>
              </a:bodyPr>
              <a:lstStyle/>
              <a:p>
                <a14:m>
                  <m:oMath xmlns:m="http://schemas.openxmlformats.org/officeDocument/2006/math">
                    <m:acc>
                      <m:accPr>
                        <m:chr m:val="̂"/>
                        <m:ctrlPr>
                          <a:rPr lang="en-US" altLang="ja-JP" sz="3200" i="1" dirty="0" smtClean="0">
                            <a:latin typeface="Cambria Math" panose="02040503050406030204" pitchFamily="18" charset="0"/>
                          </a:rPr>
                        </m:ctrlPr>
                      </m:accPr>
                      <m:e>
                        <m:r>
                          <a:rPr lang="en-US" altLang="ja-JP" sz="3200" b="0" i="1" dirty="0" smtClean="0">
                            <a:latin typeface="Cambria Math" panose="02040503050406030204" pitchFamily="18" charset="0"/>
                          </a:rPr>
                          <m:t>h</m:t>
                        </m:r>
                      </m:e>
                    </m:acc>
                  </m:oMath>
                </a14:m>
                <a:r>
                  <a:rPr lang="en-US" altLang="ja-JP" sz="3200" dirty="0"/>
                  <a:t>(s)</a:t>
                </a:r>
                <a:endParaRPr kumimoji="1" lang="ja-JP" altLang="en-US" sz="32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220072" y="5226639"/>
                <a:ext cx="887359" cy="611193"/>
              </a:xfrm>
              <a:prstGeom prst="rect">
                <a:avLst/>
              </a:prstGeom>
              <a:blipFill rotWithShape="0">
                <a:blip r:embed="rId6"/>
                <a:stretch>
                  <a:fillRect t="-7921" r="-17123" b="-31683"/>
                </a:stretch>
              </a:blipFill>
            </p:spPr>
            <p:txBody>
              <a:bodyPr/>
              <a:lstStyle/>
              <a:p>
                <a:r>
                  <a:rPr lang="ja-JP" altLang="en-US">
                    <a:noFill/>
                  </a:rPr>
                  <a:t> </a:t>
                </a:r>
              </a:p>
            </p:txBody>
          </p:sp>
        </mc:Fallback>
      </mc:AlternateContent>
      <p:sp>
        <p:nvSpPr>
          <p:cNvPr id="14" name="右中かっこ 13"/>
          <p:cNvSpPr/>
          <p:nvPr/>
        </p:nvSpPr>
        <p:spPr>
          <a:xfrm rot="16200000">
            <a:off x="4283968" y="690135"/>
            <a:ext cx="648072" cy="84249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p:cNvSpPr txBox="1"/>
              <p:nvPr/>
            </p:nvSpPr>
            <p:spPr>
              <a:xfrm>
                <a:off x="4384566" y="3993654"/>
                <a:ext cx="890821" cy="612604"/>
              </a:xfrm>
              <a:prstGeom prst="rect">
                <a:avLst/>
              </a:prstGeom>
              <a:noFill/>
            </p:spPr>
            <p:txBody>
              <a:bodyPr wrap="none" rtlCol="0">
                <a:spAutoFit/>
              </a:bodyPr>
              <a:lstStyle/>
              <a:p>
                <a14:m>
                  <m:oMath xmlns:m="http://schemas.openxmlformats.org/officeDocument/2006/math">
                    <m:acc>
                      <m:accPr>
                        <m:chr m:val="̂"/>
                        <m:ctrlPr>
                          <a:rPr lang="en-US" altLang="ja-JP" sz="3200" i="1" dirty="0" smtClean="0">
                            <a:latin typeface="Cambria Math" panose="02040503050406030204" pitchFamily="18" charset="0"/>
                          </a:rPr>
                        </m:ctrlPr>
                      </m:accPr>
                      <m:e>
                        <m:r>
                          <a:rPr lang="en-US" altLang="ja-JP" sz="3200" b="0" i="1" dirty="0" smtClean="0">
                            <a:latin typeface="Cambria Math" panose="02040503050406030204" pitchFamily="18" charset="0"/>
                          </a:rPr>
                          <m:t>𝑓</m:t>
                        </m:r>
                      </m:e>
                    </m:acc>
                  </m:oMath>
                </a14:m>
                <a:r>
                  <a:rPr lang="en-US" altLang="ja-JP" sz="3200" dirty="0"/>
                  <a:t>(s)</a:t>
                </a:r>
                <a:endParaRPr kumimoji="1" lang="ja-JP" altLang="en-US" sz="32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4384566" y="3993654"/>
                <a:ext cx="890821" cy="612604"/>
              </a:xfrm>
              <a:prstGeom prst="rect">
                <a:avLst/>
              </a:prstGeom>
              <a:blipFill rotWithShape="0">
                <a:blip r:embed="rId7"/>
                <a:stretch>
                  <a:fillRect t="-7921" r="-17808" b="-31683"/>
                </a:stretch>
              </a:blipFill>
            </p:spPr>
            <p:txBody>
              <a:bodyPr/>
              <a:lstStyle/>
              <a:p>
                <a:r>
                  <a:rPr lang="ja-JP" altLang="en-US">
                    <a:noFill/>
                  </a:rPr>
                  <a:t> </a:t>
                </a:r>
              </a:p>
            </p:txBody>
          </p:sp>
        </mc:Fallback>
      </mc:AlternateContent>
      <p:sp>
        <p:nvSpPr>
          <p:cNvPr id="16" name="正方形/長方形 15"/>
          <p:cNvSpPr/>
          <p:nvPr/>
        </p:nvSpPr>
        <p:spPr>
          <a:xfrm>
            <a:off x="4040601" y="3536522"/>
            <a:ext cx="1368152" cy="123119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1953" y="3470307"/>
            <a:ext cx="3887603" cy="523220"/>
          </a:xfrm>
          <a:prstGeom prst="rect">
            <a:avLst/>
          </a:prstGeom>
          <a:noFill/>
        </p:spPr>
        <p:txBody>
          <a:bodyPr wrap="none" rtlCol="0">
            <a:spAutoFit/>
          </a:bodyPr>
          <a:lstStyle/>
          <a:p>
            <a:r>
              <a:rPr lang="ja-JP" altLang="en-US" sz="2800" dirty="0">
                <a:solidFill>
                  <a:srgbClr val="FF0000"/>
                </a:solidFill>
              </a:rPr>
              <a:t>ここをモニタリングする！</a:t>
            </a:r>
            <a:endParaRPr kumimoji="1" lang="ja-JP" altLang="en-US" sz="2800" dirty="0">
              <a:solidFill>
                <a:srgbClr val="FF0000"/>
              </a:solidFill>
            </a:endParaRPr>
          </a:p>
        </p:txBody>
      </p:sp>
      <p:sp>
        <p:nvSpPr>
          <p:cNvPr id="19" name="テキスト ボックス 18"/>
          <p:cNvSpPr txBox="1"/>
          <p:nvPr/>
        </p:nvSpPr>
        <p:spPr>
          <a:xfrm>
            <a:off x="1870001" y="832195"/>
            <a:ext cx="797013" cy="369332"/>
          </a:xfrm>
          <a:prstGeom prst="rect">
            <a:avLst/>
          </a:prstGeom>
          <a:noFill/>
        </p:spPr>
        <p:txBody>
          <a:bodyPr wrap="none" rtlCol="0">
            <a:spAutoFit/>
          </a:bodyPr>
          <a:lstStyle/>
          <a:p>
            <a:r>
              <a:rPr kumimoji="1" lang="en-US" altLang="ja-JP" dirty="0"/>
              <a:t>A-star</a:t>
            </a:r>
            <a:endParaRPr kumimoji="1" lang="ja-JP" altLang="en-US" dirty="0"/>
          </a:p>
        </p:txBody>
      </p:sp>
    </p:spTree>
    <p:extLst>
      <p:ext uri="{BB962C8B-B14F-4D97-AF65-F5344CB8AC3E}">
        <p14:creationId xmlns:p14="http://schemas.microsoft.com/office/powerpoint/2010/main" val="83935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81533"/>
            <a:ext cx="70104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603448"/>
            <a:ext cx="5482952" cy="1224136"/>
          </a:xfrm>
          <a:solidFill>
            <a:schemeClr val="bg1">
              <a:alpha val="56000"/>
            </a:schemeClr>
          </a:solidFill>
        </p:spPr>
        <p:txBody>
          <a:bodyPr>
            <a:normAutofit/>
          </a:bodyPr>
          <a:lstStyle/>
          <a:p>
            <a:r>
              <a:rPr lang="en-US" altLang="ja-JP" sz="4400" b="1" dirty="0"/>
              <a:t>3.4.1 A*</a:t>
            </a:r>
            <a:r>
              <a:rPr lang="ja-JP" altLang="en-US" sz="4400" b="1" dirty="0"/>
              <a:t>アルゴリズム</a:t>
            </a:r>
            <a:endParaRPr kumimoji="1" lang="ja-JP" altLang="en-US" sz="4400" dirty="0"/>
          </a:p>
        </p:txBody>
      </p:sp>
    </p:spTree>
    <p:extLst>
      <p:ext uri="{BB962C8B-B14F-4D97-AF65-F5344CB8AC3E}">
        <p14:creationId xmlns:p14="http://schemas.microsoft.com/office/powerpoint/2010/main" val="25829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normAutofit/>
          </a:bodyPr>
          <a:lstStyle/>
          <a:p>
            <a:r>
              <a:rPr lang="en-US" altLang="ja-JP" sz="4400" b="1" dirty="0"/>
              <a:t>3.4.2 A*</a:t>
            </a:r>
            <a:r>
              <a:rPr lang="ja-JP" altLang="en-US" sz="4400" b="1" dirty="0"/>
              <a:t>アルゴリズムの実行例</a:t>
            </a:r>
            <a:endParaRPr kumimoji="1" lang="ja-JP" altLang="en-US" sz="4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4015"/>
            <a:ext cx="7378860" cy="490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552728" y="6332891"/>
            <a:ext cx="2555776" cy="4804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a:t>実行してみましょう！</a:t>
            </a:r>
          </a:p>
        </p:txBody>
      </p:sp>
    </p:spTree>
    <p:extLst>
      <p:ext uri="{BB962C8B-B14F-4D97-AF65-F5344CB8AC3E}">
        <p14:creationId xmlns:p14="http://schemas.microsoft.com/office/powerpoint/2010/main" val="392331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5" y="699213"/>
            <a:ext cx="4752528" cy="316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258" y="260648"/>
            <a:ext cx="4493954" cy="424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35814" y="4679847"/>
            <a:ext cx="1491114" cy="369332"/>
          </a:xfrm>
          <a:prstGeom prst="rect">
            <a:avLst/>
          </a:prstGeom>
          <a:noFill/>
        </p:spPr>
        <p:txBody>
          <a:bodyPr wrap="none" rtlCol="0">
            <a:spAutoFit/>
          </a:bodyPr>
          <a:lstStyle/>
          <a:p>
            <a:r>
              <a:rPr kumimoji="1" lang="ja-JP" altLang="en-US" dirty="0"/>
              <a:t>オープンリスト</a:t>
            </a:r>
          </a:p>
        </p:txBody>
      </p:sp>
      <p:sp>
        <p:nvSpPr>
          <p:cNvPr id="5" name="テキスト ボックス 4"/>
          <p:cNvSpPr txBox="1"/>
          <p:nvPr/>
        </p:nvSpPr>
        <p:spPr>
          <a:xfrm>
            <a:off x="561211" y="5589240"/>
            <a:ext cx="1592103" cy="369332"/>
          </a:xfrm>
          <a:prstGeom prst="rect">
            <a:avLst/>
          </a:prstGeom>
          <a:noFill/>
        </p:spPr>
        <p:txBody>
          <a:bodyPr wrap="none" rtlCol="0">
            <a:spAutoFit/>
          </a:bodyPr>
          <a:lstStyle/>
          <a:p>
            <a:r>
              <a:rPr kumimoji="1" lang="ja-JP" altLang="en-US" dirty="0"/>
              <a:t>クローズドリスト</a:t>
            </a:r>
          </a:p>
        </p:txBody>
      </p:sp>
      <p:sp>
        <p:nvSpPr>
          <p:cNvPr id="6" name="テキスト ボックス 5"/>
          <p:cNvSpPr txBox="1"/>
          <p:nvPr/>
        </p:nvSpPr>
        <p:spPr>
          <a:xfrm>
            <a:off x="561211" y="6237312"/>
            <a:ext cx="697627" cy="369332"/>
          </a:xfrm>
          <a:prstGeom prst="rect">
            <a:avLst/>
          </a:prstGeom>
          <a:noFill/>
        </p:spPr>
        <p:txBody>
          <a:bodyPr wrap="none" rtlCol="0">
            <a:spAutoFit/>
          </a:bodyPr>
          <a:lstStyle/>
          <a:p>
            <a:r>
              <a:rPr kumimoji="1" lang="ja-JP" altLang="en-US" dirty="0"/>
              <a:t>コスト</a:t>
            </a:r>
          </a:p>
        </p:txBody>
      </p:sp>
      <p:sp>
        <p:nvSpPr>
          <p:cNvPr id="7" name="テキスト ボックス 6"/>
          <p:cNvSpPr txBox="1"/>
          <p:nvPr/>
        </p:nvSpPr>
        <p:spPr>
          <a:xfrm>
            <a:off x="2483768" y="4694571"/>
            <a:ext cx="652743" cy="369332"/>
          </a:xfrm>
          <a:prstGeom prst="rect">
            <a:avLst/>
          </a:prstGeom>
          <a:noFill/>
        </p:spPr>
        <p:txBody>
          <a:bodyPr wrap="none" rtlCol="0">
            <a:spAutoFit/>
          </a:bodyPr>
          <a:lstStyle/>
          <a:p>
            <a:r>
              <a:rPr kumimoji="1" lang="en-US" altLang="ja-JP" dirty="0"/>
              <a:t>(S,4)</a:t>
            </a:r>
            <a:endParaRPr kumimoji="1" lang="ja-JP" altLang="en-US" dirty="0"/>
          </a:p>
        </p:txBody>
      </p:sp>
      <p:sp>
        <p:nvSpPr>
          <p:cNvPr id="8" name="テキスト ボックス 7"/>
          <p:cNvSpPr txBox="1"/>
          <p:nvPr/>
        </p:nvSpPr>
        <p:spPr>
          <a:xfrm>
            <a:off x="3059832" y="4689619"/>
            <a:ext cx="691215" cy="369332"/>
          </a:xfrm>
          <a:prstGeom prst="rect">
            <a:avLst/>
          </a:prstGeom>
          <a:noFill/>
        </p:spPr>
        <p:txBody>
          <a:bodyPr wrap="none" rtlCol="0">
            <a:spAutoFit/>
          </a:bodyPr>
          <a:lstStyle/>
          <a:p>
            <a:r>
              <a:rPr kumimoji="1" lang="en-US" altLang="ja-JP"/>
              <a:t>(A,6)</a:t>
            </a:r>
            <a:endParaRPr kumimoji="1" lang="ja-JP" altLang="en-US" dirty="0"/>
          </a:p>
        </p:txBody>
      </p:sp>
      <p:sp>
        <p:nvSpPr>
          <p:cNvPr id="9" name="テキスト ボックス 8"/>
          <p:cNvSpPr txBox="1"/>
          <p:nvPr/>
        </p:nvSpPr>
        <p:spPr>
          <a:xfrm>
            <a:off x="3712575" y="4699744"/>
            <a:ext cx="667940" cy="369332"/>
          </a:xfrm>
          <a:prstGeom prst="rect">
            <a:avLst/>
          </a:prstGeom>
          <a:noFill/>
        </p:spPr>
        <p:txBody>
          <a:bodyPr wrap="none" rtlCol="0">
            <a:spAutoFit/>
          </a:bodyPr>
          <a:lstStyle/>
          <a:p>
            <a:r>
              <a:rPr kumimoji="1" lang="en-US" altLang="ja-JP" dirty="0"/>
              <a:t>(B,8)</a:t>
            </a:r>
            <a:endParaRPr kumimoji="1" lang="ja-JP" altLang="en-US" dirty="0"/>
          </a:p>
        </p:txBody>
      </p:sp>
      <p:sp>
        <p:nvSpPr>
          <p:cNvPr id="10" name="テキスト ボックス 9"/>
          <p:cNvSpPr txBox="1"/>
          <p:nvPr/>
        </p:nvSpPr>
        <p:spPr>
          <a:xfrm>
            <a:off x="2655289" y="6237312"/>
            <a:ext cx="309700" cy="369332"/>
          </a:xfrm>
          <a:prstGeom prst="rect">
            <a:avLst/>
          </a:prstGeom>
          <a:noFill/>
        </p:spPr>
        <p:txBody>
          <a:bodyPr wrap="none" rtlCol="0">
            <a:spAutoFit/>
          </a:bodyPr>
          <a:lstStyle/>
          <a:p>
            <a:r>
              <a:rPr kumimoji="1" lang="en-US" altLang="ja-JP"/>
              <a:t>0</a:t>
            </a:r>
            <a:endParaRPr kumimoji="1" lang="ja-JP" altLang="en-US"/>
          </a:p>
        </p:txBody>
      </p:sp>
      <p:sp>
        <p:nvSpPr>
          <p:cNvPr id="11" name="テキスト ボックス 10"/>
          <p:cNvSpPr txBox="1"/>
          <p:nvPr/>
        </p:nvSpPr>
        <p:spPr>
          <a:xfrm>
            <a:off x="3250589" y="6237312"/>
            <a:ext cx="296876" cy="369332"/>
          </a:xfrm>
          <a:prstGeom prst="rect">
            <a:avLst/>
          </a:prstGeom>
          <a:noFill/>
        </p:spPr>
        <p:txBody>
          <a:bodyPr wrap="none" rtlCol="0">
            <a:spAutoFit/>
          </a:bodyPr>
          <a:lstStyle/>
          <a:p>
            <a:r>
              <a:rPr lang="en-US" altLang="ja-JP"/>
              <a:t>2</a:t>
            </a:r>
            <a:endParaRPr kumimoji="1" lang="ja-JP" altLang="en-US"/>
          </a:p>
        </p:txBody>
      </p:sp>
      <p:sp>
        <p:nvSpPr>
          <p:cNvPr id="12" name="テキスト ボックス 11"/>
          <p:cNvSpPr txBox="1"/>
          <p:nvPr/>
        </p:nvSpPr>
        <p:spPr>
          <a:xfrm>
            <a:off x="4299636" y="4703325"/>
            <a:ext cx="689612" cy="369332"/>
          </a:xfrm>
          <a:prstGeom prst="rect">
            <a:avLst/>
          </a:prstGeom>
          <a:noFill/>
        </p:spPr>
        <p:txBody>
          <a:bodyPr wrap="none" rtlCol="0">
            <a:spAutoFit/>
          </a:bodyPr>
          <a:lstStyle/>
          <a:p>
            <a:r>
              <a:rPr kumimoji="1" lang="en-US" altLang="ja-JP"/>
              <a:t>(C,6)</a:t>
            </a:r>
            <a:endParaRPr kumimoji="1" lang="ja-JP" altLang="en-US" dirty="0"/>
          </a:p>
        </p:txBody>
      </p:sp>
      <p:sp>
        <p:nvSpPr>
          <p:cNvPr id="13" name="正方形/長方形 12"/>
          <p:cNvSpPr/>
          <p:nvPr/>
        </p:nvSpPr>
        <p:spPr>
          <a:xfrm>
            <a:off x="3703817" y="4696163"/>
            <a:ext cx="669542" cy="369332"/>
          </a:xfrm>
          <a:prstGeom prst="rect">
            <a:avLst/>
          </a:prstGeom>
          <a:solidFill>
            <a:schemeClr val="bg1"/>
          </a:solidFill>
        </p:spPr>
        <p:txBody>
          <a:bodyPr wrap="none">
            <a:spAutoFit/>
          </a:bodyPr>
          <a:lstStyle/>
          <a:p>
            <a:r>
              <a:rPr lang="en-US" altLang="ja-JP">
                <a:solidFill>
                  <a:srgbClr val="FF0000"/>
                </a:solidFill>
              </a:rPr>
              <a:t>(B,6)</a:t>
            </a:r>
            <a:endParaRPr lang="ja-JP" altLang="en-US" dirty="0">
              <a:solidFill>
                <a:srgbClr val="FF0000"/>
              </a:solidFill>
            </a:endParaRPr>
          </a:p>
        </p:txBody>
      </p:sp>
      <p:sp>
        <p:nvSpPr>
          <p:cNvPr id="14" name="テキスト ボックス 13"/>
          <p:cNvSpPr txBox="1"/>
          <p:nvPr/>
        </p:nvSpPr>
        <p:spPr>
          <a:xfrm>
            <a:off x="3891695" y="6237312"/>
            <a:ext cx="309700" cy="369332"/>
          </a:xfrm>
          <a:prstGeom prst="rect">
            <a:avLst/>
          </a:prstGeom>
          <a:noFill/>
        </p:spPr>
        <p:txBody>
          <a:bodyPr wrap="none" rtlCol="0">
            <a:spAutoFit/>
          </a:bodyPr>
          <a:lstStyle/>
          <a:p>
            <a:r>
              <a:rPr lang="en-US" altLang="ja-JP"/>
              <a:t>4</a:t>
            </a:r>
            <a:endParaRPr kumimoji="1" lang="ja-JP" altLang="en-US"/>
          </a:p>
        </p:txBody>
      </p:sp>
      <p:sp>
        <p:nvSpPr>
          <p:cNvPr id="15" name="テキスト ボックス 14"/>
          <p:cNvSpPr txBox="1"/>
          <p:nvPr/>
        </p:nvSpPr>
        <p:spPr>
          <a:xfrm>
            <a:off x="7006166" y="4720698"/>
            <a:ext cx="645433" cy="369332"/>
          </a:xfrm>
          <a:prstGeom prst="rect">
            <a:avLst/>
          </a:prstGeom>
          <a:noFill/>
        </p:spPr>
        <p:txBody>
          <a:bodyPr wrap="none" rtlCol="0">
            <a:spAutoFit/>
          </a:bodyPr>
          <a:lstStyle/>
          <a:p>
            <a:r>
              <a:rPr lang="en-US" altLang="ja-JP" dirty="0"/>
              <a:t>(F,8)</a:t>
            </a:r>
            <a:endParaRPr kumimoji="1" lang="ja-JP" altLang="en-US" dirty="0"/>
          </a:p>
        </p:txBody>
      </p:sp>
      <p:sp>
        <p:nvSpPr>
          <p:cNvPr id="16" name="テキスト ボックス 15"/>
          <p:cNvSpPr txBox="1"/>
          <p:nvPr/>
        </p:nvSpPr>
        <p:spPr>
          <a:xfrm>
            <a:off x="4962523" y="4713700"/>
            <a:ext cx="745717" cy="369332"/>
          </a:xfrm>
          <a:prstGeom prst="rect">
            <a:avLst/>
          </a:prstGeom>
          <a:noFill/>
        </p:spPr>
        <p:txBody>
          <a:bodyPr wrap="none" rtlCol="0">
            <a:spAutoFit/>
          </a:bodyPr>
          <a:lstStyle/>
          <a:p>
            <a:r>
              <a:rPr kumimoji="1" lang="en-US" altLang="ja-JP" dirty="0"/>
              <a:t>(E,10)</a:t>
            </a:r>
            <a:endParaRPr kumimoji="1" lang="ja-JP" altLang="en-US" dirty="0"/>
          </a:p>
        </p:txBody>
      </p:sp>
      <p:sp>
        <p:nvSpPr>
          <p:cNvPr id="18" name="テキスト ボックス 17"/>
          <p:cNvSpPr txBox="1"/>
          <p:nvPr/>
        </p:nvSpPr>
        <p:spPr>
          <a:xfrm>
            <a:off x="4957587" y="4701736"/>
            <a:ext cx="689612" cy="369332"/>
          </a:xfrm>
          <a:prstGeom prst="rect">
            <a:avLst/>
          </a:prstGeom>
          <a:solidFill>
            <a:schemeClr val="bg1"/>
          </a:solidFill>
        </p:spPr>
        <p:txBody>
          <a:bodyPr wrap="none" rtlCol="0">
            <a:spAutoFit/>
          </a:bodyPr>
          <a:lstStyle/>
          <a:p>
            <a:r>
              <a:rPr kumimoji="1" lang="en-US" altLang="ja-JP" dirty="0">
                <a:solidFill>
                  <a:srgbClr val="FF0000"/>
                </a:solidFill>
              </a:rPr>
              <a:t>(E,6)</a:t>
            </a:r>
            <a:endParaRPr kumimoji="1" lang="ja-JP" altLang="en-US" dirty="0">
              <a:solidFill>
                <a:srgbClr val="FF0000"/>
              </a:solidFill>
            </a:endParaRPr>
          </a:p>
        </p:txBody>
      </p:sp>
      <p:sp>
        <p:nvSpPr>
          <p:cNvPr id="19" name="テキスト ボックス 18"/>
          <p:cNvSpPr txBox="1"/>
          <p:nvPr/>
        </p:nvSpPr>
        <p:spPr>
          <a:xfrm>
            <a:off x="5662971" y="4706362"/>
            <a:ext cx="700128" cy="369332"/>
          </a:xfrm>
          <a:prstGeom prst="rect">
            <a:avLst/>
          </a:prstGeom>
          <a:noFill/>
        </p:spPr>
        <p:txBody>
          <a:bodyPr wrap="none" rtlCol="0">
            <a:spAutoFit/>
          </a:bodyPr>
          <a:lstStyle/>
          <a:p>
            <a:r>
              <a:rPr lang="en-US" altLang="ja-JP"/>
              <a:t>(D,9)</a:t>
            </a:r>
            <a:endParaRPr kumimoji="1" lang="ja-JP" altLang="en-US"/>
          </a:p>
        </p:txBody>
      </p:sp>
      <p:sp>
        <p:nvSpPr>
          <p:cNvPr id="20" name="テキスト ボックス 19"/>
          <p:cNvSpPr txBox="1"/>
          <p:nvPr/>
        </p:nvSpPr>
        <p:spPr>
          <a:xfrm>
            <a:off x="4488557" y="6237312"/>
            <a:ext cx="290464" cy="369332"/>
          </a:xfrm>
          <a:prstGeom prst="rect">
            <a:avLst/>
          </a:prstGeom>
          <a:noFill/>
        </p:spPr>
        <p:txBody>
          <a:bodyPr wrap="none" rtlCol="0">
            <a:spAutoFit/>
          </a:bodyPr>
          <a:lstStyle/>
          <a:p>
            <a:r>
              <a:rPr lang="en-US" altLang="ja-JP"/>
              <a:t>3</a:t>
            </a:r>
            <a:endParaRPr kumimoji="1" lang="ja-JP" altLang="en-US"/>
          </a:p>
        </p:txBody>
      </p:sp>
      <p:sp>
        <p:nvSpPr>
          <p:cNvPr id="21" name="テキスト ボックス 20"/>
          <p:cNvSpPr txBox="1"/>
          <p:nvPr/>
        </p:nvSpPr>
        <p:spPr>
          <a:xfrm>
            <a:off x="5216265" y="6237312"/>
            <a:ext cx="293670" cy="369332"/>
          </a:xfrm>
          <a:prstGeom prst="rect">
            <a:avLst/>
          </a:prstGeom>
          <a:noFill/>
        </p:spPr>
        <p:txBody>
          <a:bodyPr wrap="none" rtlCol="0">
            <a:spAutoFit/>
          </a:bodyPr>
          <a:lstStyle/>
          <a:p>
            <a:r>
              <a:rPr lang="en-US" altLang="ja-JP"/>
              <a:t>5</a:t>
            </a:r>
            <a:endParaRPr kumimoji="1" lang="ja-JP" altLang="en-US"/>
          </a:p>
        </p:txBody>
      </p:sp>
      <p:sp>
        <p:nvSpPr>
          <p:cNvPr id="22" name="テキスト ボックス 21"/>
          <p:cNvSpPr txBox="1"/>
          <p:nvPr/>
        </p:nvSpPr>
        <p:spPr>
          <a:xfrm>
            <a:off x="6256150" y="4714088"/>
            <a:ext cx="768480" cy="369332"/>
          </a:xfrm>
          <a:prstGeom prst="rect">
            <a:avLst/>
          </a:prstGeom>
          <a:noFill/>
        </p:spPr>
        <p:txBody>
          <a:bodyPr wrap="none" rtlCol="0">
            <a:spAutoFit/>
          </a:bodyPr>
          <a:lstStyle/>
          <a:p>
            <a:r>
              <a:rPr kumimoji="1" lang="en-US" altLang="ja-JP"/>
              <a:t>(G,10)</a:t>
            </a:r>
            <a:endParaRPr kumimoji="1" lang="ja-JP" altLang="en-US" dirty="0"/>
          </a:p>
        </p:txBody>
      </p:sp>
      <p:sp>
        <p:nvSpPr>
          <p:cNvPr id="23" name="テキスト ボックス 22"/>
          <p:cNvSpPr txBox="1"/>
          <p:nvPr/>
        </p:nvSpPr>
        <p:spPr>
          <a:xfrm>
            <a:off x="5658558" y="4708733"/>
            <a:ext cx="685701" cy="369332"/>
          </a:xfrm>
          <a:prstGeom prst="rect">
            <a:avLst/>
          </a:prstGeom>
          <a:solidFill>
            <a:schemeClr val="bg1"/>
          </a:solidFill>
        </p:spPr>
        <p:txBody>
          <a:bodyPr wrap="none" rtlCol="0">
            <a:spAutoFit/>
          </a:bodyPr>
          <a:lstStyle/>
          <a:p>
            <a:r>
              <a:rPr kumimoji="1" lang="en-US" altLang="ja-JP">
                <a:solidFill>
                  <a:srgbClr val="FF0000"/>
                </a:solidFill>
              </a:rPr>
              <a:t>(D,7)</a:t>
            </a:r>
            <a:endParaRPr kumimoji="1" lang="ja-JP" altLang="en-US" dirty="0">
              <a:solidFill>
                <a:srgbClr val="FF0000"/>
              </a:solidFill>
            </a:endParaRPr>
          </a:p>
        </p:txBody>
      </p:sp>
      <p:sp>
        <p:nvSpPr>
          <p:cNvPr id="24" name="テキスト ボックス 23"/>
          <p:cNvSpPr txBox="1"/>
          <p:nvPr/>
        </p:nvSpPr>
        <p:spPr>
          <a:xfrm>
            <a:off x="5859950" y="6237312"/>
            <a:ext cx="309700" cy="369332"/>
          </a:xfrm>
          <a:prstGeom prst="rect">
            <a:avLst/>
          </a:prstGeom>
          <a:noFill/>
        </p:spPr>
        <p:txBody>
          <a:bodyPr wrap="none" rtlCol="0">
            <a:spAutoFit/>
          </a:bodyPr>
          <a:lstStyle/>
          <a:p>
            <a:r>
              <a:rPr lang="en-US" altLang="ja-JP"/>
              <a:t>6</a:t>
            </a:r>
            <a:endParaRPr kumimoji="1" lang="ja-JP" altLang="en-US"/>
          </a:p>
        </p:txBody>
      </p:sp>
      <p:sp>
        <p:nvSpPr>
          <p:cNvPr id="25" name="テキスト ボックス 24"/>
          <p:cNvSpPr txBox="1"/>
          <p:nvPr/>
        </p:nvSpPr>
        <p:spPr>
          <a:xfrm>
            <a:off x="6356947" y="4714088"/>
            <a:ext cx="685701" cy="369332"/>
          </a:xfrm>
          <a:prstGeom prst="rect">
            <a:avLst/>
          </a:prstGeom>
          <a:solidFill>
            <a:schemeClr val="bg1"/>
          </a:solidFill>
        </p:spPr>
        <p:txBody>
          <a:bodyPr wrap="none" rtlCol="0">
            <a:spAutoFit/>
          </a:bodyPr>
          <a:lstStyle/>
          <a:p>
            <a:r>
              <a:rPr kumimoji="1" lang="en-US" altLang="ja-JP">
                <a:solidFill>
                  <a:srgbClr val="FF0000"/>
                </a:solidFill>
              </a:rPr>
              <a:t>(G,7)</a:t>
            </a:r>
            <a:endParaRPr kumimoji="1" lang="ja-JP" altLang="en-US" dirty="0">
              <a:solidFill>
                <a:srgbClr val="FF0000"/>
              </a:solidFill>
            </a:endParaRPr>
          </a:p>
        </p:txBody>
      </p:sp>
      <p:sp>
        <p:nvSpPr>
          <p:cNvPr id="26" name="テキスト ボックス 25"/>
          <p:cNvSpPr txBox="1"/>
          <p:nvPr/>
        </p:nvSpPr>
        <p:spPr>
          <a:xfrm>
            <a:off x="6546712" y="6237312"/>
            <a:ext cx="296876" cy="369332"/>
          </a:xfrm>
          <a:prstGeom prst="rect">
            <a:avLst/>
          </a:prstGeom>
          <a:noFill/>
        </p:spPr>
        <p:txBody>
          <a:bodyPr wrap="none" rtlCol="0">
            <a:spAutoFit/>
          </a:bodyPr>
          <a:lstStyle/>
          <a:p>
            <a:r>
              <a:rPr lang="en-US" altLang="ja-JP"/>
              <a:t>7</a:t>
            </a:r>
            <a:endParaRPr kumimoji="1" lang="ja-JP" altLang="en-US"/>
          </a:p>
        </p:txBody>
      </p:sp>
      <p:sp>
        <p:nvSpPr>
          <p:cNvPr id="27" name="テキスト ボックス 26"/>
          <p:cNvSpPr txBox="1"/>
          <p:nvPr/>
        </p:nvSpPr>
        <p:spPr>
          <a:xfrm>
            <a:off x="251520" y="3825016"/>
            <a:ext cx="3363998" cy="646331"/>
          </a:xfrm>
          <a:prstGeom prst="rect">
            <a:avLst/>
          </a:prstGeom>
          <a:noFill/>
          <a:ln>
            <a:solidFill>
              <a:srgbClr val="C00000"/>
            </a:solidFill>
          </a:ln>
        </p:spPr>
        <p:txBody>
          <a:bodyPr wrap="none" rtlCol="0">
            <a:spAutoFit/>
          </a:bodyPr>
          <a:lstStyle/>
          <a:p>
            <a:r>
              <a:rPr kumimoji="1" lang="en-US" altLang="ja-JP"/>
              <a:t>A*</a:t>
            </a:r>
            <a:r>
              <a:rPr kumimoji="1" lang="ja-JP" altLang="en-US"/>
              <a:t>で</a:t>
            </a:r>
            <a:r>
              <a:rPr kumimoji="1" lang="ja-JP" altLang="en-US" dirty="0"/>
              <a:t>は</a:t>
            </a:r>
            <a:r>
              <a:rPr lang="ja-JP" altLang="en-US"/>
              <a:t>予測評価値とコストの和で</a:t>
            </a:r>
            <a:endParaRPr lang="en-US" altLang="ja-JP"/>
          </a:p>
          <a:p>
            <a:r>
              <a:rPr kumimoji="1" lang="ja-JP" altLang="en-US"/>
              <a:t>並び替える</a:t>
            </a:r>
            <a:endParaRPr kumimoji="1" lang="ja-JP" altLang="en-US" dirty="0"/>
          </a:p>
        </p:txBody>
      </p:sp>
    </p:spTree>
    <p:extLst>
      <p:ext uri="{BB962C8B-B14F-4D97-AF65-F5344CB8AC3E}">
        <p14:creationId xmlns:p14="http://schemas.microsoft.com/office/powerpoint/2010/main" val="1493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66667E-6 -2.59259E-6 L -0.00226 0.14121 " pathEditMode="relative" rAng="0" ptsTypes="AA">
                                      <p:cBhvr>
                                        <p:cTn id="11" dur="2000" fill="hold"/>
                                        <p:tgtEl>
                                          <p:spTgt spid="7"/>
                                        </p:tgtEl>
                                        <p:attrNameLst>
                                          <p:attrName>ppt_x</p:attrName>
                                          <p:attrName>ppt_y</p:attrName>
                                        </p:attrNameLst>
                                      </p:cBhvr>
                                      <p:rCtr x="-122" y="7060"/>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4.16667E-6 1.85185E-6 L -0.00226 0.1412 " pathEditMode="relative" rAng="0" ptsTypes="AA">
                                      <p:cBhvr>
                                        <p:cTn id="25" dur="2000" fill="hold"/>
                                        <p:tgtEl>
                                          <p:spTgt spid="8"/>
                                        </p:tgtEl>
                                        <p:attrNameLst>
                                          <p:attrName>ppt_x</p:attrName>
                                          <p:attrName>ppt_y</p:attrName>
                                        </p:attrNameLst>
                                      </p:cBhvr>
                                      <p:rCtr x="-122" y="7060"/>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33333E-6 -4.07407E-6 L 0.00312 0.13496 " pathEditMode="relative" rAng="0" ptsTypes="AA">
                                      <p:cBhvr>
                                        <p:cTn id="42" dur="2000" fill="hold"/>
                                        <p:tgtEl>
                                          <p:spTgt spid="13"/>
                                        </p:tgtEl>
                                        <p:attrNameLst>
                                          <p:attrName>ppt_x</p:attrName>
                                          <p:attrName>ppt_y</p:attrName>
                                        </p:attrNameLst>
                                      </p:cBhvr>
                                      <p:rCtr x="156" y="6736"/>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2.5E-6 -1.48148E-6 L -0.00225 0.14121 " pathEditMode="relative" rAng="0" ptsTypes="AA">
                                      <p:cBhvr>
                                        <p:cTn id="56" dur="2000" fill="hold"/>
                                        <p:tgtEl>
                                          <p:spTgt spid="12"/>
                                        </p:tgtEl>
                                        <p:attrNameLst>
                                          <p:attrName>ppt_x</p:attrName>
                                          <p:attrName>ppt_y</p:attrName>
                                        </p:attrNameLst>
                                      </p:cBhvr>
                                      <p:rCtr x="-122" y="7060"/>
                                    </p:animMotion>
                                  </p:childTnLst>
                                </p:cTn>
                              </p:par>
                            </p:childTnLst>
                          </p:cTn>
                        </p:par>
                        <p:par>
                          <p:cTn id="57" fill="hold">
                            <p:stCondLst>
                              <p:cond delay="2000"/>
                            </p:stCondLst>
                            <p:childTnLst>
                              <p:par>
                                <p:cTn id="58" presetID="10" presetClass="exit" presetSubtype="0" fill="hold" grpId="1" nodeType="after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1" nodeType="clickEffect">
                                  <p:stCondLst>
                                    <p:cond delay="0"/>
                                  </p:stCondLst>
                                  <p:childTnLst>
                                    <p:animMotion origin="layout" path="M -1.11111E-6 0 L -0.00226 0.1412 " pathEditMode="relative" rAng="0" ptsTypes="AA">
                                      <p:cBhvr>
                                        <p:cTn id="74" dur="2000" fill="hold"/>
                                        <p:tgtEl>
                                          <p:spTgt spid="18"/>
                                        </p:tgtEl>
                                        <p:attrNameLst>
                                          <p:attrName>ppt_x</p:attrName>
                                          <p:attrName>ppt_y</p:attrName>
                                        </p:attrNameLst>
                                      </p:cBhvr>
                                      <p:rCtr x="-122" y="7060"/>
                                    </p:animMotion>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1.11022E-16 4.07407E-6 L -0.00226 0.1412 " pathEditMode="relative" rAng="0" ptsTypes="AA">
                                      <p:cBhvr>
                                        <p:cTn id="91" dur="2000" fill="hold"/>
                                        <p:tgtEl>
                                          <p:spTgt spid="23"/>
                                        </p:tgtEl>
                                        <p:attrNameLst>
                                          <p:attrName>ppt_x</p:attrName>
                                          <p:attrName>ppt_y</p:attrName>
                                        </p:attrNameLst>
                                      </p:cBhvr>
                                      <p:rCtr x="-122" y="7060"/>
                                    </p:animMotion>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xit" presetSubtype="0" fill="hold" grpId="1" nodeType="withEffect">
                                  <p:stCondLst>
                                    <p:cond delay="0"/>
                                  </p:stCondLst>
                                  <p:childTnLst>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grpId="1" nodeType="clickEffect">
                                  <p:stCondLst>
                                    <p:cond delay="0"/>
                                  </p:stCondLst>
                                  <p:childTnLst>
                                    <p:animMotion origin="layout" path="M 1.11111E-6 -1.85185E-6 L -0.00226 0.14121 " pathEditMode="relative" rAng="0" ptsTypes="AA">
                                      <p:cBhvr>
                                        <p:cTn id="105" dur="2000" fill="hold"/>
                                        <p:tgtEl>
                                          <p:spTgt spid="25"/>
                                        </p:tgtEl>
                                        <p:attrNameLst>
                                          <p:attrName>ppt_x</p:attrName>
                                          <p:attrName>ppt_y</p:attrName>
                                        </p:attrNameLst>
                                      </p:cBhvr>
                                      <p:rCtr x="-122" y="7060"/>
                                    </p:animMotion>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1" grpId="0"/>
      <p:bldP spid="12" grpId="0"/>
      <p:bldP spid="12" grpId="1"/>
      <p:bldP spid="13" grpId="0" animBg="1"/>
      <p:bldP spid="13" grpId="1" animBg="1"/>
      <p:bldP spid="14" grpId="0"/>
      <p:bldP spid="15" grpId="0"/>
      <p:bldP spid="16" grpId="1"/>
      <p:bldP spid="16" grpId="2"/>
      <p:bldP spid="18" grpId="0" animBg="1"/>
      <p:bldP spid="18" grpId="1" animBg="1"/>
      <p:bldP spid="19" grpId="0"/>
      <p:bldP spid="19" grpId="1"/>
      <p:bldP spid="20" grpId="0"/>
      <p:bldP spid="21" grpId="0"/>
      <p:bldP spid="22" grpId="0"/>
      <p:bldP spid="22" grpId="1"/>
      <p:bldP spid="23" grpId="0" animBg="1"/>
      <p:bldP spid="23" grpId="1" animBg="1"/>
      <p:bldP spid="24" grpId="0"/>
      <p:bldP spid="25" grpId="0" animBg="1"/>
      <p:bldP spid="25" grpId="1"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b="1" dirty="0"/>
              <a:t>3.4.3 A*</a:t>
            </a:r>
            <a:r>
              <a:rPr lang="ja-JP" altLang="en-US" sz="4000" b="1" dirty="0"/>
              <a:t>アルゴリズムにおける</a:t>
            </a:r>
            <a:br>
              <a:rPr lang="en-US" altLang="ja-JP" sz="4000" b="1" dirty="0"/>
            </a:br>
            <a:r>
              <a:rPr lang="en-US" altLang="ja-JP" sz="4000" b="1" dirty="0"/>
              <a:t>	</a:t>
            </a:r>
            <a:r>
              <a:rPr lang="ja-JP" altLang="en-US" sz="4000" b="1" dirty="0"/>
              <a:t>最適解の保証</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en-US" altLang="ja-JP" dirty="0"/>
                  <a:t>A*</a:t>
                </a:r>
                <a:r>
                  <a:rPr lang="ja-JP" altLang="en-US" dirty="0"/>
                  <a:t>アルゴリズムでは</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h</m:t>
                        </m:r>
                      </m:e>
                    </m:acc>
                  </m:oMath>
                </a14:m>
                <a:r>
                  <a:rPr lang="en-US" altLang="ja-JP" i="1" dirty="0"/>
                  <a:t> </a:t>
                </a:r>
                <a:r>
                  <a:rPr lang="en-US" altLang="ja-JP" dirty="0"/>
                  <a:t>(</a:t>
                </a:r>
                <a:r>
                  <a:rPr lang="en-US" altLang="ja-JP" i="1" dirty="0"/>
                  <a:t>s</a:t>
                </a:r>
                <a:r>
                  <a:rPr lang="en-US" altLang="ja-JP" dirty="0"/>
                  <a:t>) </a:t>
                </a:r>
                <a:r>
                  <a:rPr lang="ja-JP" altLang="en-US" i="1" dirty="0"/>
                  <a:t>≤ </a:t>
                </a:r>
                <a:r>
                  <a:rPr lang="en-US" altLang="ja-JP" i="1" dirty="0"/>
                  <a:t>h</a:t>
                </a:r>
                <a:r>
                  <a:rPr lang="en-US" altLang="ja-JP" dirty="0"/>
                  <a:t>(</a:t>
                </a:r>
                <a:r>
                  <a:rPr lang="en-US" altLang="ja-JP" i="1" dirty="0"/>
                  <a:t>s</a:t>
                </a:r>
                <a:r>
                  <a:rPr lang="en-US" altLang="ja-JP" dirty="0"/>
                  <a:t>) </a:t>
                </a:r>
                <a:r>
                  <a:rPr lang="ja-JP" altLang="en-US" dirty="0"/>
                  <a:t>の関係が成り立つときには，最適解が必ず得られることが保証されている．</a:t>
                </a:r>
                <a:endParaRPr lang="en-US" altLang="ja-JP" dirty="0"/>
              </a:p>
              <a:p>
                <a:r>
                  <a:rPr lang="ja-JP" altLang="en-US" dirty="0"/>
                  <a:t>逆に</a:t>
                </a:r>
                <a14:m>
                  <m:oMath xmlns:m="http://schemas.openxmlformats.org/officeDocument/2006/math">
                    <m:acc>
                      <m:accPr>
                        <m:chr m:val="̂"/>
                        <m:ctrlPr>
                          <a:rPr lang="ja-JP" altLang="en-US" i="1">
                            <a:latin typeface="Cambria Math" panose="02040503050406030204" pitchFamily="18" charset="0"/>
                          </a:rPr>
                        </m:ctrlPr>
                      </m:accPr>
                      <m:e>
                        <m:r>
                          <a:rPr lang="en-US" altLang="ja-JP" i="1">
                            <a:latin typeface="Cambria Math" panose="02040503050406030204" pitchFamily="18" charset="0"/>
                          </a:rPr>
                          <m:t>h</m:t>
                        </m:r>
                      </m:e>
                    </m:acc>
                  </m:oMath>
                </a14:m>
                <a:r>
                  <a:rPr lang="en-US" altLang="ja-JP" i="1" dirty="0"/>
                  <a:t> </a:t>
                </a:r>
                <a:r>
                  <a:rPr lang="en-US" altLang="ja-JP" dirty="0"/>
                  <a:t>(</a:t>
                </a:r>
                <a:r>
                  <a:rPr lang="en-US" altLang="ja-JP" i="1" dirty="0"/>
                  <a:t>s</a:t>
                </a:r>
                <a:r>
                  <a:rPr lang="en-US" altLang="ja-JP" dirty="0"/>
                  <a:t>) </a:t>
                </a:r>
                <a:r>
                  <a:rPr lang="en-US" altLang="ja-JP" i="1" dirty="0"/>
                  <a:t>&gt; h</a:t>
                </a:r>
                <a:r>
                  <a:rPr lang="en-US" altLang="ja-JP" dirty="0"/>
                  <a:t>(</a:t>
                </a:r>
                <a:r>
                  <a:rPr lang="en-US" altLang="ja-JP" i="1" dirty="0"/>
                  <a:t>s</a:t>
                </a:r>
                <a:r>
                  <a:rPr lang="en-US" altLang="ja-JP" dirty="0"/>
                  <a:t>) </a:t>
                </a:r>
                <a:r>
                  <a:rPr lang="ja-JP" altLang="en-US" dirty="0"/>
                  <a:t>の場合は最適解が得られることが保証されない．</a:t>
                </a:r>
                <a:endParaRPr lang="en-US" altLang="ja-JP" dirty="0"/>
              </a:p>
              <a:p>
                <a:r>
                  <a:rPr lang="ja-JP" altLang="en-US" dirty="0"/>
                  <a:t>ゆえに，適切な予測評価値がわからない場合については，推定値は小さめに設定する方がよいと考えられる．</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889" t="-1389" r="-3630"/>
                </a:stretch>
              </a:blipFill>
            </p:spPr>
            <p:txBody>
              <a:bodyPr/>
              <a:lstStyle/>
              <a:p>
                <a:r>
                  <a:rPr lang="ja-JP" altLang="en-US">
                    <a:noFill/>
                  </a:rPr>
                  <a:t> </a:t>
                </a:r>
              </a:p>
            </p:txBody>
          </p:sp>
        </mc:Fallback>
      </mc:AlternateContent>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221088"/>
            <a:ext cx="3713163"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2699792" y="4941168"/>
            <a:ext cx="3672408" cy="1512168"/>
          </a:xfrm>
          <a:prstGeom prst="wedgeRoundRectCallout">
            <a:avLst>
              <a:gd name="adj1" fmla="val 64348"/>
              <a:gd name="adj2" fmla="val -274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4800" dirty="0"/>
              <a:t>安心</a:t>
            </a:r>
            <a:r>
              <a:rPr lang="en-US" altLang="ja-JP" sz="4800" dirty="0"/>
              <a:t>!!!!</a:t>
            </a:r>
            <a:endParaRPr kumimoji="1" lang="ja-JP" altLang="en-US" sz="4800" dirty="0"/>
          </a:p>
        </p:txBody>
      </p:sp>
    </p:spTree>
    <p:extLst>
      <p:ext uri="{BB962C8B-B14F-4D97-AF65-F5344CB8AC3E}">
        <p14:creationId xmlns:p14="http://schemas.microsoft.com/office/powerpoint/2010/main" val="353921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kumimoji="1" lang="en-US" altLang="ja-JP" dirty="0"/>
              <a:t>3-3 A*</a:t>
            </a:r>
            <a:r>
              <a:rPr kumimoji="1" lang="ja-JP" altLang="en-US" dirty="0"/>
              <a:t>アルゴリズム</a:t>
            </a:r>
          </a:p>
        </p:txBody>
      </p:sp>
      <p:sp>
        <p:nvSpPr>
          <p:cNvPr id="4" name="コンテンツ プレースホルダー 2"/>
          <p:cNvSpPr>
            <a:spLocks noGrp="1"/>
          </p:cNvSpPr>
          <p:nvPr>
            <p:ph idx="1"/>
          </p:nvPr>
        </p:nvSpPr>
        <p:spPr>
          <a:xfrm>
            <a:off x="457200" y="1935480"/>
            <a:ext cx="8229600" cy="1709544"/>
          </a:xfrm>
        </p:spPr>
        <p:txBody>
          <a:bodyPr/>
          <a:lstStyle/>
          <a:p>
            <a:r>
              <a:rPr lang="ja-JP" altLang="en-US" dirty="0"/>
              <a:t>下のグラフにおいて</a:t>
            </a:r>
            <a:r>
              <a:rPr lang="en-US" altLang="ja-JP" dirty="0"/>
              <a:t>S</a:t>
            </a:r>
            <a:r>
              <a:rPr lang="ja-JP" altLang="en-US" dirty="0"/>
              <a:t>からスタートして</a:t>
            </a:r>
            <a:r>
              <a:rPr lang="en-US" altLang="ja-JP" dirty="0"/>
              <a:t>A*</a:t>
            </a:r>
            <a:r>
              <a:rPr lang="ja-JP" altLang="en-US" dirty="0"/>
              <a:t>アルゴリズムで探索せよ．探索中の様子をオープンリストで示し，最終的に得られる経路を示せ．</a:t>
            </a:r>
            <a:endParaRPr kumimoji="1" lang="ja-JP" altLang="en-US" dirty="0"/>
          </a:p>
        </p:txBody>
      </p:sp>
      <p:sp>
        <p:nvSpPr>
          <p:cNvPr id="5" name="円/楕円 4"/>
          <p:cNvSpPr/>
          <p:nvPr/>
        </p:nvSpPr>
        <p:spPr>
          <a:xfrm>
            <a:off x="2555776" y="5157192"/>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S</a:t>
            </a:r>
            <a:endParaRPr kumimoji="1" lang="ja-JP" altLang="en-US" sz="3200" dirty="0">
              <a:solidFill>
                <a:schemeClr val="tx1"/>
              </a:solidFill>
            </a:endParaRPr>
          </a:p>
        </p:txBody>
      </p:sp>
      <p:sp>
        <p:nvSpPr>
          <p:cNvPr id="6" name="円/楕円 5"/>
          <p:cNvSpPr/>
          <p:nvPr/>
        </p:nvSpPr>
        <p:spPr>
          <a:xfrm>
            <a:off x="4014199" y="3832191"/>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A</a:t>
            </a:r>
            <a:endParaRPr kumimoji="1" lang="ja-JP" altLang="en-US" sz="3200" dirty="0">
              <a:solidFill>
                <a:schemeClr val="tx1"/>
              </a:solidFill>
            </a:endParaRPr>
          </a:p>
        </p:txBody>
      </p:sp>
      <p:sp>
        <p:nvSpPr>
          <p:cNvPr id="7" name="円/楕円 6"/>
          <p:cNvSpPr/>
          <p:nvPr/>
        </p:nvSpPr>
        <p:spPr>
          <a:xfrm>
            <a:off x="4024078" y="5002607"/>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B</a:t>
            </a:r>
            <a:endParaRPr kumimoji="1" lang="ja-JP" altLang="en-US" sz="3200" dirty="0">
              <a:solidFill>
                <a:schemeClr val="tx1"/>
              </a:solidFill>
            </a:endParaRPr>
          </a:p>
        </p:txBody>
      </p:sp>
      <p:sp>
        <p:nvSpPr>
          <p:cNvPr id="8" name="円/楕円 7"/>
          <p:cNvSpPr/>
          <p:nvPr/>
        </p:nvSpPr>
        <p:spPr>
          <a:xfrm>
            <a:off x="5724128" y="5566490"/>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G</a:t>
            </a:r>
            <a:endParaRPr kumimoji="1" lang="ja-JP" altLang="en-US" sz="3200" dirty="0">
              <a:solidFill>
                <a:schemeClr val="tx1"/>
              </a:solidFill>
            </a:endParaRPr>
          </a:p>
        </p:txBody>
      </p:sp>
      <p:sp>
        <p:nvSpPr>
          <p:cNvPr id="9" name="円/楕円 8"/>
          <p:cNvSpPr/>
          <p:nvPr/>
        </p:nvSpPr>
        <p:spPr>
          <a:xfrm>
            <a:off x="4014199" y="6137920"/>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C</a:t>
            </a:r>
            <a:endParaRPr kumimoji="1" lang="ja-JP" altLang="en-US" sz="3200" dirty="0">
              <a:solidFill>
                <a:schemeClr val="tx1"/>
              </a:solidFill>
            </a:endParaRPr>
          </a:p>
        </p:txBody>
      </p:sp>
      <p:cxnSp>
        <p:nvCxnSpPr>
          <p:cNvPr id="10" name="直線コネクタ 9"/>
          <p:cNvCxnSpPr>
            <a:stCxn id="5" idx="6"/>
            <a:endCxn id="7" idx="2"/>
          </p:cNvCxnSpPr>
          <p:nvPr/>
        </p:nvCxnSpPr>
        <p:spPr>
          <a:xfrm flipV="1">
            <a:off x="3275856" y="5362647"/>
            <a:ext cx="748222" cy="154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7" idx="6"/>
            <a:endCxn id="8" idx="2"/>
          </p:cNvCxnSpPr>
          <p:nvPr/>
        </p:nvCxnSpPr>
        <p:spPr>
          <a:xfrm>
            <a:off x="4744158" y="5362647"/>
            <a:ext cx="979970" cy="563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5" idx="7"/>
            <a:endCxn id="6" idx="2"/>
          </p:cNvCxnSpPr>
          <p:nvPr/>
        </p:nvCxnSpPr>
        <p:spPr>
          <a:xfrm flipV="1">
            <a:off x="3170403" y="4192231"/>
            <a:ext cx="843796" cy="1070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6" idx="6"/>
            <a:endCxn id="18" idx="2"/>
          </p:cNvCxnSpPr>
          <p:nvPr/>
        </p:nvCxnSpPr>
        <p:spPr>
          <a:xfrm>
            <a:off x="4734279" y="4192231"/>
            <a:ext cx="989849" cy="360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9" idx="6"/>
            <a:endCxn id="8" idx="3"/>
          </p:cNvCxnSpPr>
          <p:nvPr/>
        </p:nvCxnSpPr>
        <p:spPr>
          <a:xfrm flipV="1">
            <a:off x="4734279" y="6181117"/>
            <a:ext cx="1095302" cy="316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5" idx="5"/>
            <a:endCxn id="9" idx="2"/>
          </p:cNvCxnSpPr>
          <p:nvPr/>
        </p:nvCxnSpPr>
        <p:spPr>
          <a:xfrm>
            <a:off x="3170403" y="5771819"/>
            <a:ext cx="843796" cy="726141"/>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419872" y="4293096"/>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cxnSp>
        <p:nvCxnSpPr>
          <p:cNvPr id="17" name="直線コネクタ 16"/>
          <p:cNvCxnSpPr>
            <a:stCxn id="7" idx="7"/>
            <a:endCxn id="18" idx="2"/>
          </p:cNvCxnSpPr>
          <p:nvPr/>
        </p:nvCxnSpPr>
        <p:spPr>
          <a:xfrm flipV="1">
            <a:off x="4638705" y="4552762"/>
            <a:ext cx="1085423" cy="555298"/>
          </a:xfrm>
          <a:prstGeom prst="line">
            <a:avLst/>
          </a:prstGeom>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724128" y="4192722"/>
            <a:ext cx="720080"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D</a:t>
            </a:r>
            <a:endParaRPr kumimoji="1" lang="ja-JP" altLang="en-US" sz="3200" dirty="0">
              <a:solidFill>
                <a:schemeClr val="tx1"/>
              </a:solidFill>
            </a:endParaRPr>
          </a:p>
        </p:txBody>
      </p:sp>
      <p:cxnSp>
        <p:nvCxnSpPr>
          <p:cNvPr id="19" name="直線コネクタ 18"/>
          <p:cNvCxnSpPr>
            <a:stCxn id="8" idx="0"/>
            <a:endCxn id="18" idx="4"/>
          </p:cNvCxnSpPr>
          <p:nvPr/>
        </p:nvCxnSpPr>
        <p:spPr>
          <a:xfrm flipV="1">
            <a:off x="6084168" y="4912802"/>
            <a:ext cx="0" cy="6536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58243" y="4830411"/>
            <a:ext cx="372218"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21" name="テキスト ボックス 20"/>
          <p:cNvSpPr txBox="1"/>
          <p:nvPr/>
        </p:nvSpPr>
        <p:spPr>
          <a:xfrm>
            <a:off x="3302347" y="6047150"/>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22" name="テキスト ボックス 21"/>
          <p:cNvSpPr txBox="1"/>
          <p:nvPr/>
        </p:nvSpPr>
        <p:spPr>
          <a:xfrm>
            <a:off x="5236142" y="6313630"/>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23" name="テキスト ボックス 22"/>
          <p:cNvSpPr txBox="1"/>
          <p:nvPr/>
        </p:nvSpPr>
        <p:spPr>
          <a:xfrm>
            <a:off x="5020024" y="3789040"/>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24" name="テキスト ボックス 23"/>
          <p:cNvSpPr txBox="1"/>
          <p:nvPr/>
        </p:nvSpPr>
        <p:spPr>
          <a:xfrm>
            <a:off x="4859518" y="4348631"/>
            <a:ext cx="383438" cy="584775"/>
          </a:xfrm>
          <a:prstGeom prst="rect">
            <a:avLst/>
          </a:prstGeom>
          <a:noFill/>
        </p:spPr>
        <p:txBody>
          <a:bodyPr wrap="none" rtlCol="0">
            <a:spAutoFit/>
          </a:bodyPr>
          <a:lstStyle/>
          <a:p>
            <a:r>
              <a:rPr kumimoji="1" lang="en-US" altLang="ja-JP" sz="3200" dirty="0"/>
              <a:t>2</a:t>
            </a:r>
            <a:endParaRPr kumimoji="1" lang="ja-JP" altLang="en-US" sz="3200" dirty="0"/>
          </a:p>
        </p:txBody>
      </p:sp>
      <p:sp>
        <p:nvSpPr>
          <p:cNvPr id="25" name="テキスト ボックス 24"/>
          <p:cNvSpPr txBox="1"/>
          <p:nvPr/>
        </p:nvSpPr>
        <p:spPr>
          <a:xfrm>
            <a:off x="4998979" y="4951471"/>
            <a:ext cx="312906"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26" name="テキスト ボックス 25"/>
          <p:cNvSpPr txBox="1"/>
          <p:nvPr/>
        </p:nvSpPr>
        <p:spPr>
          <a:xfrm>
            <a:off x="6139399" y="4901602"/>
            <a:ext cx="380232" cy="584775"/>
          </a:xfrm>
          <a:prstGeom prst="rect">
            <a:avLst/>
          </a:prstGeom>
          <a:noFill/>
        </p:spPr>
        <p:txBody>
          <a:bodyPr wrap="none" rtlCol="0">
            <a:spAutoFit/>
          </a:bodyPr>
          <a:lstStyle/>
          <a:p>
            <a:r>
              <a:rPr kumimoji="1" lang="en-US" altLang="ja-JP" sz="3200" dirty="0"/>
              <a:t>5</a:t>
            </a:r>
            <a:endParaRPr kumimoji="1" lang="ja-JP" altLang="en-US" sz="3200" dirty="0"/>
          </a:p>
        </p:txBody>
      </p:sp>
      <p:sp>
        <p:nvSpPr>
          <p:cNvPr id="27" name="テキスト ボックス 26"/>
          <p:cNvSpPr txBox="1"/>
          <p:nvPr/>
        </p:nvSpPr>
        <p:spPr>
          <a:xfrm>
            <a:off x="2612124" y="4587701"/>
            <a:ext cx="704039" cy="584775"/>
          </a:xfrm>
          <a:prstGeom prst="rect">
            <a:avLst/>
          </a:prstGeom>
          <a:noFill/>
        </p:spPr>
        <p:txBody>
          <a:bodyPr wrap="none" rtlCol="0">
            <a:spAutoFit/>
          </a:bodyPr>
          <a:lstStyle/>
          <a:p>
            <a:r>
              <a:rPr kumimoji="1" lang="en-US" altLang="ja-JP" sz="3200" dirty="0"/>
              <a:t>(4)</a:t>
            </a:r>
            <a:endParaRPr kumimoji="1" lang="ja-JP" altLang="en-US" sz="3200" dirty="0"/>
          </a:p>
        </p:txBody>
      </p:sp>
      <p:sp>
        <p:nvSpPr>
          <p:cNvPr id="28" name="テキスト ボックス 27"/>
          <p:cNvSpPr txBox="1"/>
          <p:nvPr/>
        </p:nvSpPr>
        <p:spPr>
          <a:xfrm>
            <a:off x="4014199" y="5601830"/>
            <a:ext cx="614271"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29" name="テキスト ボックス 28"/>
          <p:cNvSpPr txBox="1"/>
          <p:nvPr/>
        </p:nvSpPr>
        <p:spPr>
          <a:xfrm>
            <a:off x="3985291" y="4523285"/>
            <a:ext cx="614271" cy="584775"/>
          </a:xfrm>
          <a:prstGeom prst="rect">
            <a:avLst/>
          </a:prstGeom>
          <a:noFill/>
        </p:spPr>
        <p:txBody>
          <a:bodyPr wrap="none" rtlCol="0">
            <a:spAutoFit/>
          </a:bodyPr>
          <a:lstStyle/>
          <a:p>
            <a:r>
              <a:rPr kumimoji="1" lang="en-US" altLang="ja-JP" sz="3200" dirty="0"/>
              <a:t>(1)</a:t>
            </a:r>
            <a:endParaRPr kumimoji="1" lang="ja-JP" altLang="en-US" sz="3200" dirty="0"/>
          </a:p>
        </p:txBody>
      </p:sp>
      <p:sp>
        <p:nvSpPr>
          <p:cNvPr id="30" name="テキスト ボックス 29"/>
          <p:cNvSpPr txBox="1"/>
          <p:nvPr/>
        </p:nvSpPr>
        <p:spPr>
          <a:xfrm>
            <a:off x="4076982" y="3284984"/>
            <a:ext cx="673582"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31" name="テキスト ボックス 30"/>
          <p:cNvSpPr txBox="1"/>
          <p:nvPr/>
        </p:nvSpPr>
        <p:spPr>
          <a:xfrm>
            <a:off x="5747377" y="3607947"/>
            <a:ext cx="673582" cy="584775"/>
          </a:xfrm>
          <a:prstGeom prst="rect">
            <a:avLst/>
          </a:prstGeom>
          <a:noFill/>
        </p:spPr>
        <p:txBody>
          <a:bodyPr wrap="none" rtlCol="0">
            <a:spAutoFit/>
          </a:bodyPr>
          <a:lstStyle/>
          <a:p>
            <a:r>
              <a:rPr kumimoji="1" lang="en-US" altLang="ja-JP" sz="3200" dirty="0"/>
              <a:t>(3)</a:t>
            </a:r>
            <a:endParaRPr kumimoji="1" lang="ja-JP" altLang="en-US" sz="3200" dirty="0"/>
          </a:p>
        </p:txBody>
      </p:sp>
      <p:sp>
        <p:nvSpPr>
          <p:cNvPr id="32" name="テキスト ボックス 31"/>
          <p:cNvSpPr txBox="1"/>
          <p:nvPr/>
        </p:nvSpPr>
        <p:spPr>
          <a:xfrm>
            <a:off x="5492790" y="5059813"/>
            <a:ext cx="707245" cy="584775"/>
          </a:xfrm>
          <a:prstGeom prst="rect">
            <a:avLst/>
          </a:prstGeom>
          <a:noFill/>
        </p:spPr>
        <p:txBody>
          <a:bodyPr wrap="none" rtlCol="0">
            <a:spAutoFit/>
          </a:bodyPr>
          <a:lstStyle/>
          <a:p>
            <a:r>
              <a:rPr kumimoji="1" lang="en-US" altLang="ja-JP" sz="3200" dirty="0"/>
              <a:t>(0)</a:t>
            </a:r>
            <a:endParaRPr kumimoji="1" lang="ja-JP" altLang="en-US" sz="3200" dirty="0"/>
          </a:p>
        </p:txBody>
      </p:sp>
    </p:spTree>
    <p:extLst>
      <p:ext uri="{BB962C8B-B14F-4D97-AF65-F5344CB8AC3E}">
        <p14:creationId xmlns:p14="http://schemas.microsoft.com/office/powerpoint/2010/main" val="2802133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3.1 </a:t>
            </a:r>
            <a:r>
              <a:rPr kumimoji="1" lang="ja-JP" altLang="en-US" dirty="0"/>
              <a:t>最適経路の探索とヒューリスティックな知識</a:t>
            </a:r>
            <a:endParaRPr kumimoji="1" lang="en-US" altLang="ja-JP" dirty="0"/>
          </a:p>
          <a:p>
            <a:r>
              <a:rPr kumimoji="1" lang="en-US" altLang="ja-JP" dirty="0"/>
              <a:t>3.2 </a:t>
            </a:r>
            <a:r>
              <a:rPr kumimoji="1" lang="ja-JP" altLang="en-US" dirty="0"/>
              <a:t>最適探索</a:t>
            </a:r>
            <a:endParaRPr kumimoji="1" lang="en-US" altLang="ja-JP" dirty="0"/>
          </a:p>
          <a:p>
            <a:r>
              <a:rPr lang="en-US" altLang="ja-JP" dirty="0"/>
              <a:t>3.3 </a:t>
            </a:r>
            <a:r>
              <a:rPr lang="ja-JP" altLang="en-US" dirty="0"/>
              <a:t>最良優先探索</a:t>
            </a:r>
            <a:endParaRPr lang="en-US" altLang="ja-JP" dirty="0"/>
          </a:p>
          <a:p>
            <a:r>
              <a:rPr kumimoji="1" lang="en-US" altLang="ja-JP" dirty="0"/>
              <a:t>3.4 A*</a:t>
            </a:r>
            <a:r>
              <a:rPr kumimoji="1" lang="ja-JP" altLang="en-US" dirty="0"/>
              <a:t>アルゴリズム</a:t>
            </a:r>
            <a:endParaRPr kumimoji="1" lang="en-US" altLang="ja-JP" dirty="0"/>
          </a:p>
          <a:p>
            <a:r>
              <a:rPr kumimoji="1" lang="en-US" altLang="ja-JP" dirty="0"/>
              <a:t>3.5 </a:t>
            </a:r>
            <a:r>
              <a:rPr kumimoji="1" lang="ja-JP" altLang="en-US" dirty="0"/>
              <a:t>迷路を最適経路で抜けるホイールダック２号</a:t>
            </a:r>
          </a:p>
        </p:txBody>
      </p:sp>
      <p:sp>
        <p:nvSpPr>
          <p:cNvPr id="4" name="正方形/長方形 3"/>
          <p:cNvSpPr/>
          <p:nvPr/>
        </p:nvSpPr>
        <p:spPr>
          <a:xfrm>
            <a:off x="251520" y="378904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9076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b="1" dirty="0"/>
              <a:t>3.5 </a:t>
            </a:r>
            <a:r>
              <a:rPr lang="ja-JP" altLang="en-US" sz="4000" b="1" dirty="0"/>
              <a:t>迷路を最適経路で抜ける</a:t>
            </a:r>
            <a:br>
              <a:rPr lang="en-US" altLang="ja-JP" sz="4000" b="1" dirty="0"/>
            </a:br>
            <a:r>
              <a:rPr lang="en-US" altLang="ja-JP" sz="4000" b="1" dirty="0"/>
              <a:t>	</a:t>
            </a:r>
            <a:r>
              <a:rPr lang="ja-JP" altLang="en-US" sz="4000" b="1" dirty="0"/>
              <a:t>ホイールダック</a:t>
            </a:r>
            <a:r>
              <a:rPr lang="en-US" altLang="ja-JP" sz="4000" b="1" dirty="0"/>
              <a:t>2 </a:t>
            </a:r>
            <a:r>
              <a:rPr lang="ja-JP" altLang="en-US" sz="4000" b="1" dirty="0"/>
              <a:t>号</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5293020" y="2492896"/>
                <a:ext cx="3393779" cy="3831704"/>
              </a:xfrm>
            </p:spPr>
            <p:txBody>
              <a:bodyPr/>
              <a:lstStyle/>
              <a:p>
                <a:r>
                  <a:rPr lang="ja-JP" altLang="en-US" dirty="0"/>
                  <a:t>辺にコスト</a:t>
                </a:r>
                <a:r>
                  <a:rPr lang="en-US" altLang="ja-JP" dirty="0"/>
                  <a:t>c(a)</a:t>
                </a:r>
                <a:r>
                  <a:rPr lang="ja-JP" altLang="en-US" dirty="0"/>
                  <a:t>を置く</a:t>
                </a:r>
                <a:endParaRPr lang="en-US" altLang="ja-JP" dirty="0"/>
              </a:p>
              <a:p>
                <a:r>
                  <a:rPr kumimoji="1" lang="ja-JP" altLang="en-US" dirty="0"/>
                  <a:t>予測評価値</a:t>
                </a:r>
                <a14:m>
                  <m:oMath xmlns:m="http://schemas.openxmlformats.org/officeDocument/2006/math">
                    <m:acc>
                      <m:accPr>
                        <m:chr m:val="̂"/>
                        <m:ctrlPr>
                          <a:rPr lang="ja-JP" altLang="en-US" i="1">
                            <a:latin typeface="Cambria Math" panose="02040503050406030204" pitchFamily="18" charset="0"/>
                          </a:rPr>
                        </m:ctrlPr>
                      </m:accPr>
                      <m:e>
                        <m:r>
                          <a:rPr lang="en-US" altLang="ja-JP" i="1">
                            <a:latin typeface="Cambria Math" panose="02040503050406030204" pitchFamily="18" charset="0"/>
                          </a:rPr>
                          <m:t>h</m:t>
                        </m:r>
                      </m:e>
                    </m:acc>
                  </m:oMath>
                </a14:m>
                <a:r>
                  <a:rPr lang="en-US" altLang="ja-JP" i="1" dirty="0"/>
                  <a:t> </a:t>
                </a:r>
                <a:r>
                  <a:rPr lang="en-US" altLang="ja-JP" dirty="0"/>
                  <a:t>(</a:t>
                </a:r>
                <a:r>
                  <a:rPr lang="en-US" altLang="ja-JP" i="1" dirty="0"/>
                  <a:t>s</a:t>
                </a:r>
                <a:r>
                  <a:rPr kumimoji="1" lang="en-US" altLang="ja-JP" dirty="0"/>
                  <a:t>)</a:t>
                </a:r>
                <a:r>
                  <a:rPr kumimoji="1" lang="ja-JP" altLang="en-US" dirty="0"/>
                  <a:t>はゴールまでの壁を無視した最短距離</a:t>
                </a:r>
                <a:endParaRPr kumimoji="1" lang="en-US" altLang="ja-JP" dirty="0"/>
              </a:p>
              <a:p>
                <a:r>
                  <a:rPr lang="en-US" altLang="ja-JP" dirty="0"/>
                  <a:t>A*</a:t>
                </a:r>
                <a:r>
                  <a:rPr lang="ja-JP" altLang="en-US" dirty="0"/>
                  <a:t>アルゴリズムが最適解を出す条件を満たす．</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5293020" y="2492896"/>
                <a:ext cx="3393779" cy="3831704"/>
              </a:xfrm>
              <a:blipFill rotWithShape="0">
                <a:blip r:embed="rId2"/>
                <a:stretch>
                  <a:fillRect l="-2154" t="-1908" r="-1616"/>
                </a:stretch>
              </a:blipFill>
            </p:spPr>
            <p:txBody>
              <a:bodyPr/>
              <a:lstStyle/>
              <a:p>
                <a:r>
                  <a:rPr lang="ja-JP" alt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6" y="2132856"/>
            <a:ext cx="526732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rot="959725">
            <a:off x="6965607" y="5232278"/>
            <a:ext cx="824265" cy="584775"/>
          </a:xfrm>
          <a:prstGeom prst="rect">
            <a:avLst/>
          </a:prstGeom>
          <a:noFill/>
        </p:spPr>
        <p:txBody>
          <a:bodyPr wrap="none" lIns="91440" tIns="45720" rIns="91440" bIns="45720">
            <a:spAutoFit/>
          </a:bodyPr>
          <a:lstStyle/>
          <a:p>
            <a:pPr algn="ctr"/>
            <a:r>
              <a:rPr lang="en-US" altLang="ja-JP"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OK</a:t>
            </a:r>
            <a:endParaRPr lang="ja-JP" alt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正方形/長方形 4"/>
          <p:cNvSpPr/>
          <p:nvPr/>
        </p:nvSpPr>
        <p:spPr>
          <a:xfrm>
            <a:off x="5580112" y="6238131"/>
            <a:ext cx="3024336" cy="4312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dirty="0"/>
              <a:t>解いてみよう</a:t>
            </a:r>
            <a:endParaRPr kumimoji="1" lang="ja-JP" altLang="en-US" sz="2400" dirty="0"/>
          </a:p>
        </p:txBody>
      </p:sp>
    </p:spTree>
    <p:extLst>
      <p:ext uri="{BB962C8B-B14F-4D97-AF65-F5344CB8AC3E}">
        <p14:creationId xmlns:p14="http://schemas.microsoft.com/office/powerpoint/2010/main" val="285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en-US" altLang="ja-JP" dirty="0"/>
              <a:t>STORY </a:t>
            </a:r>
            <a:r>
              <a:rPr kumimoji="1" lang="ja-JP" altLang="en-US" dirty="0"/>
              <a:t>探索</a:t>
            </a:r>
            <a:r>
              <a:rPr kumimoji="1" lang="en-US" altLang="ja-JP" dirty="0"/>
              <a:t>(2)</a:t>
            </a:r>
            <a:endParaRPr kumimoji="1" lang="ja-JP" altLang="en-US" dirty="0"/>
          </a:p>
        </p:txBody>
      </p:sp>
      <p:sp>
        <p:nvSpPr>
          <p:cNvPr id="3" name="コンテンツ プレースホルダー 2"/>
          <p:cNvSpPr>
            <a:spLocks noGrp="1"/>
          </p:cNvSpPr>
          <p:nvPr>
            <p:ph idx="1"/>
          </p:nvPr>
        </p:nvSpPr>
        <p:spPr>
          <a:xfrm>
            <a:off x="457200" y="1276016"/>
            <a:ext cx="8229600" cy="3185160"/>
          </a:xfrm>
        </p:spPr>
        <p:txBody>
          <a:bodyPr>
            <a:normAutofit fontScale="92500" lnSpcReduction="20000"/>
          </a:bodyPr>
          <a:lstStyle/>
          <a:p>
            <a:r>
              <a:rPr lang="ja-JP" altLang="en-US" dirty="0"/>
              <a:t>ホイールダック２号は気づいた．深さ優先探索や幅優先探索ではゴールを見つけるまでに無駄に長い距離を移動しなければならないことに．ゴールがどこにあるのかわからないときは仕方ないが，ゴールの位置がわかっているときもある．わかっていない場合にしても，できるだけ短い距離を移動してゴールに到達したい．しらみつぶしで探索するのではなく，効率的にゴールに向かってみようと，ホイールダック２号は思った．</a:t>
            </a:r>
          </a:p>
          <a:p>
            <a:r>
              <a:rPr lang="ja-JP" altLang="en-US" dirty="0"/>
              <a:t>　できるだけ短い時間，もしくは，短い距離でゴールにたどり着く経路を見つけたい．どうやってそのような経路を見つけることができるのだろうか．</a:t>
            </a:r>
            <a:endParaRPr kumimoji="1" lang="ja-JP" altLang="en-US" dirty="0"/>
          </a:p>
        </p:txBody>
      </p:sp>
      <p:sp>
        <p:nvSpPr>
          <p:cNvPr id="4" name="正方形/長方形 3"/>
          <p:cNvSpPr/>
          <p:nvPr/>
        </p:nvSpPr>
        <p:spPr>
          <a:xfrm>
            <a:off x="5148064" y="5373216"/>
            <a:ext cx="381498" cy="5154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Picture 2" descr="C:\Users\user\Dropbox\谷口先生へ\HP用ダック画像\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41257"/>
            <a:ext cx="5559718" cy="24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20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kumimoji="1" lang="ja-JP" altLang="en-US" dirty="0"/>
              <a:t>最適探索と最良探索，</a:t>
            </a:r>
            <a:r>
              <a:rPr kumimoji="1" lang="en-US" altLang="ja-JP" dirty="0"/>
              <a:t>A*</a:t>
            </a:r>
            <a:endParaRPr kumimoji="1" lang="ja-JP" altLang="en-US" dirty="0"/>
          </a:p>
        </p:txBody>
      </p:sp>
      <p:sp>
        <p:nvSpPr>
          <p:cNvPr id="3" name="コンテンツ プレースホルダー 2"/>
          <p:cNvSpPr>
            <a:spLocks noGrp="1"/>
          </p:cNvSpPr>
          <p:nvPr>
            <p:ph idx="1"/>
          </p:nvPr>
        </p:nvSpPr>
        <p:spPr>
          <a:xfrm>
            <a:off x="179512" y="1348024"/>
            <a:ext cx="5040560" cy="4961296"/>
          </a:xfrm>
        </p:spPr>
        <p:txBody>
          <a:bodyPr>
            <a:normAutofit fontScale="92500" lnSpcReduction="20000"/>
          </a:bodyPr>
          <a:lstStyle/>
          <a:p>
            <a:r>
              <a:rPr lang="ja-JP" altLang="en-US" dirty="0"/>
              <a:t>最適探索</a:t>
            </a:r>
            <a:endParaRPr lang="en-US" altLang="ja-JP" dirty="0"/>
          </a:p>
          <a:p>
            <a:pPr lvl="1"/>
            <a:r>
              <a:rPr kumimoji="1" lang="ja-JP" altLang="en-US" dirty="0"/>
              <a:t>経路のコストは明確にわかっている．</a:t>
            </a:r>
            <a:endParaRPr kumimoji="1" lang="en-US" altLang="ja-JP" dirty="0"/>
          </a:p>
          <a:p>
            <a:pPr lvl="1"/>
            <a:r>
              <a:rPr kumimoji="1" lang="ja-JP" altLang="en-US" dirty="0"/>
              <a:t>ノードの推定コストはわからない．</a:t>
            </a:r>
            <a:endParaRPr kumimoji="1" lang="en-US" altLang="ja-JP" dirty="0"/>
          </a:p>
          <a:p>
            <a:pPr lvl="1"/>
            <a:r>
              <a:rPr lang="ja-JP" altLang="en-US" dirty="0"/>
              <a:t>最適な経路が必ず求められる．</a:t>
            </a:r>
            <a:endParaRPr lang="en-US" altLang="ja-JP" dirty="0"/>
          </a:p>
          <a:p>
            <a:r>
              <a:rPr kumimoji="1" lang="ja-JP" altLang="en-US" dirty="0"/>
              <a:t>最良優先探索</a:t>
            </a:r>
            <a:endParaRPr kumimoji="1" lang="en-US" altLang="ja-JP" dirty="0"/>
          </a:p>
          <a:p>
            <a:pPr lvl="1"/>
            <a:r>
              <a:rPr lang="ja-JP" altLang="en-US" dirty="0"/>
              <a:t>経路のコストがわからない（事後的にしかわからない）．</a:t>
            </a:r>
            <a:endParaRPr lang="en-US" altLang="ja-JP" dirty="0"/>
          </a:p>
          <a:p>
            <a:pPr lvl="1"/>
            <a:r>
              <a:rPr lang="ja-JP" altLang="en-US" dirty="0"/>
              <a:t>ノードの推定コストがわかる．</a:t>
            </a:r>
            <a:endParaRPr lang="en-US" altLang="ja-JP" dirty="0"/>
          </a:p>
          <a:p>
            <a:pPr lvl="1"/>
            <a:r>
              <a:rPr lang="ja-JP" altLang="en-US" dirty="0"/>
              <a:t>最適な経路が求められる保証はない．</a:t>
            </a:r>
            <a:endParaRPr lang="en-US" altLang="ja-JP" dirty="0"/>
          </a:p>
          <a:p>
            <a:r>
              <a:rPr lang="en-US" altLang="ja-JP" dirty="0"/>
              <a:t>A*</a:t>
            </a:r>
            <a:r>
              <a:rPr lang="ja-JP" altLang="en-US" dirty="0"/>
              <a:t>探索</a:t>
            </a:r>
            <a:endParaRPr lang="en-US" altLang="ja-JP" dirty="0"/>
          </a:p>
          <a:p>
            <a:pPr lvl="1"/>
            <a:r>
              <a:rPr lang="ja-JP" altLang="en-US" dirty="0"/>
              <a:t>経路のコストがわかっている．</a:t>
            </a:r>
            <a:endParaRPr lang="en-US" altLang="ja-JP" dirty="0"/>
          </a:p>
          <a:p>
            <a:pPr lvl="1"/>
            <a:r>
              <a:rPr lang="ja-JP" altLang="en-US" dirty="0"/>
              <a:t>ノードの推定コストはわかっている．</a:t>
            </a:r>
            <a:endParaRPr lang="en-US" altLang="ja-JP" dirty="0"/>
          </a:p>
          <a:p>
            <a:pPr lvl="1"/>
            <a:r>
              <a:rPr lang="ja-JP" altLang="en-US" dirty="0"/>
              <a:t>最適な経路は一定の条件の下で保証される．</a:t>
            </a:r>
            <a:endParaRPr lang="en-US" altLang="ja-JP" dirty="0"/>
          </a:p>
          <a:p>
            <a:pPr lvl="1"/>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94592922"/>
              </p:ext>
            </p:extLst>
          </p:nvPr>
        </p:nvGraphicFramePr>
        <p:xfrm>
          <a:off x="5268416" y="2276388"/>
          <a:ext cx="3696072" cy="3456868"/>
        </p:xfrm>
        <a:graphic>
          <a:graphicData uri="http://schemas.openxmlformats.org/drawingml/2006/table">
            <a:tbl>
              <a:tblPr firstRow="1" bandRow="1">
                <a:tableStyleId>{5C22544A-7EE6-4342-B048-85BDC9FD1C3A}</a:tableStyleId>
              </a:tblPr>
              <a:tblGrid>
                <a:gridCol w="924018">
                  <a:extLst>
                    <a:ext uri="{9D8B030D-6E8A-4147-A177-3AD203B41FA5}">
                      <a16:colId xmlns:a16="http://schemas.microsoft.com/office/drawing/2014/main" val="20000"/>
                    </a:ext>
                  </a:extLst>
                </a:gridCol>
                <a:gridCol w="924018">
                  <a:extLst>
                    <a:ext uri="{9D8B030D-6E8A-4147-A177-3AD203B41FA5}">
                      <a16:colId xmlns:a16="http://schemas.microsoft.com/office/drawing/2014/main" val="20001"/>
                    </a:ext>
                  </a:extLst>
                </a:gridCol>
                <a:gridCol w="924018">
                  <a:extLst>
                    <a:ext uri="{9D8B030D-6E8A-4147-A177-3AD203B41FA5}">
                      <a16:colId xmlns:a16="http://schemas.microsoft.com/office/drawing/2014/main" val="20002"/>
                    </a:ext>
                  </a:extLst>
                </a:gridCol>
                <a:gridCol w="924018">
                  <a:extLst>
                    <a:ext uri="{9D8B030D-6E8A-4147-A177-3AD203B41FA5}">
                      <a16:colId xmlns:a16="http://schemas.microsoft.com/office/drawing/2014/main" val="20003"/>
                    </a:ext>
                  </a:extLst>
                </a:gridCol>
              </a:tblGrid>
              <a:tr h="814034">
                <a:tc>
                  <a:txBody>
                    <a:bodyPr/>
                    <a:lstStyle/>
                    <a:p>
                      <a:pPr algn="ctr"/>
                      <a:endParaRPr kumimoji="1" lang="ja-JP" altLang="en-US" dirty="0"/>
                    </a:p>
                  </a:txBody>
                  <a:tcPr/>
                </a:tc>
                <a:tc>
                  <a:txBody>
                    <a:bodyPr/>
                    <a:lstStyle/>
                    <a:p>
                      <a:pPr algn="ctr"/>
                      <a:r>
                        <a:rPr kumimoji="1" lang="ja-JP" altLang="en-US" dirty="0"/>
                        <a:t>経路</a:t>
                      </a:r>
                      <a:br>
                        <a:rPr kumimoji="1" lang="en-US" altLang="ja-JP" dirty="0"/>
                      </a:br>
                      <a:r>
                        <a:rPr kumimoji="1" lang="ja-JP" altLang="en-US" dirty="0"/>
                        <a:t>コスト</a:t>
                      </a:r>
                      <a:endParaRPr kumimoji="1" lang="en-US" altLang="ja-JP" dirty="0"/>
                    </a:p>
                    <a:p>
                      <a:pPr algn="ctr"/>
                      <a:r>
                        <a:rPr kumimoji="1" lang="ja-JP" altLang="en-US" dirty="0"/>
                        <a:t>情報</a:t>
                      </a:r>
                    </a:p>
                  </a:txBody>
                  <a:tcPr/>
                </a:tc>
                <a:tc>
                  <a:txBody>
                    <a:bodyPr/>
                    <a:lstStyle/>
                    <a:p>
                      <a:pPr algn="ctr"/>
                      <a:r>
                        <a:rPr kumimoji="1" lang="ja-JP" altLang="en-US" dirty="0"/>
                        <a:t>ノード</a:t>
                      </a:r>
                      <a:endParaRPr kumimoji="1" lang="en-US" altLang="ja-JP" dirty="0"/>
                    </a:p>
                    <a:p>
                      <a:pPr algn="ctr"/>
                      <a:r>
                        <a:rPr kumimoji="1" lang="ja-JP" altLang="en-US" dirty="0"/>
                        <a:t>推定</a:t>
                      </a:r>
                      <a:endParaRPr kumimoji="1" lang="en-US" altLang="ja-JP" dirty="0"/>
                    </a:p>
                    <a:p>
                      <a:pPr algn="ctr"/>
                      <a:r>
                        <a:rPr kumimoji="1" lang="ja-JP" altLang="en-US" dirty="0"/>
                        <a:t>コスト</a:t>
                      </a:r>
                    </a:p>
                  </a:txBody>
                  <a:tcPr/>
                </a:tc>
                <a:tc>
                  <a:txBody>
                    <a:bodyPr/>
                    <a:lstStyle/>
                    <a:p>
                      <a:pPr algn="ctr"/>
                      <a:r>
                        <a:rPr kumimoji="1" lang="ja-JP" altLang="en-US" dirty="0"/>
                        <a:t>最適性の保証</a:t>
                      </a:r>
                    </a:p>
                  </a:txBody>
                  <a:tcPr/>
                </a:tc>
                <a:extLst>
                  <a:ext uri="{0D108BD9-81ED-4DB2-BD59-A6C34878D82A}">
                    <a16:rowId xmlns:a16="http://schemas.microsoft.com/office/drawing/2014/main" val="10000"/>
                  </a:ext>
                </a:extLst>
              </a:tr>
              <a:tr h="814034">
                <a:tc>
                  <a:txBody>
                    <a:bodyPr/>
                    <a:lstStyle/>
                    <a:p>
                      <a:pPr algn="ctr"/>
                      <a:r>
                        <a:rPr kumimoji="1" lang="ja-JP" altLang="en-US" dirty="0"/>
                        <a:t>最適</a:t>
                      </a:r>
                      <a:endParaRPr kumimoji="1" lang="en-US" altLang="ja-JP" dirty="0"/>
                    </a:p>
                    <a:p>
                      <a:pPr algn="ctr"/>
                      <a:r>
                        <a:rPr kumimoji="1" lang="ja-JP" altLang="en-US" dirty="0"/>
                        <a:t>探索</a:t>
                      </a:r>
                    </a:p>
                  </a:txBody>
                  <a:tcPr/>
                </a:tc>
                <a:tc>
                  <a:txBody>
                    <a:bodyPr/>
                    <a:lstStyle/>
                    <a:p>
                      <a:pPr algn="ctr"/>
                      <a:r>
                        <a:rPr kumimoji="1" lang="ja-JP" altLang="en-US" dirty="0"/>
                        <a:t>○</a:t>
                      </a:r>
                    </a:p>
                  </a:txBody>
                  <a:tcPr/>
                </a:tc>
                <a:tc>
                  <a:txBody>
                    <a:bodyPr/>
                    <a:lstStyle/>
                    <a:p>
                      <a:pPr algn="ctr"/>
                      <a:r>
                        <a:rPr kumimoji="1" lang="en-US" altLang="ja-JP" dirty="0"/>
                        <a:t>×</a:t>
                      </a:r>
                      <a:endParaRPr kumimoji="1" lang="ja-JP" altLang="en-US" dirty="0"/>
                    </a:p>
                  </a:txBody>
                  <a:tcPr/>
                </a:tc>
                <a:tc>
                  <a:txBody>
                    <a:bodyPr/>
                    <a:lstStyle/>
                    <a:p>
                      <a:pPr algn="ctr"/>
                      <a:r>
                        <a:rPr kumimoji="1" lang="ja-JP" altLang="en-US" dirty="0"/>
                        <a:t>○</a:t>
                      </a:r>
                    </a:p>
                  </a:txBody>
                  <a:tcPr/>
                </a:tc>
                <a:extLst>
                  <a:ext uri="{0D108BD9-81ED-4DB2-BD59-A6C34878D82A}">
                    <a16:rowId xmlns:a16="http://schemas.microsoft.com/office/drawing/2014/main" val="10001"/>
                  </a:ext>
                </a:extLst>
              </a:tr>
              <a:tr h="814034">
                <a:tc>
                  <a:txBody>
                    <a:bodyPr/>
                    <a:lstStyle/>
                    <a:p>
                      <a:pPr algn="ctr"/>
                      <a:r>
                        <a:rPr kumimoji="1" lang="ja-JP" altLang="en-US" dirty="0"/>
                        <a:t>最良</a:t>
                      </a:r>
                      <a:endParaRPr kumimoji="1" lang="en-US" altLang="ja-JP" dirty="0"/>
                    </a:p>
                    <a:p>
                      <a:pPr algn="ctr"/>
                      <a:r>
                        <a:rPr kumimoji="1" lang="ja-JP" altLang="en-US" dirty="0"/>
                        <a:t>優先</a:t>
                      </a:r>
                      <a:endParaRPr kumimoji="1" lang="en-US" altLang="ja-JP" dirty="0"/>
                    </a:p>
                    <a:p>
                      <a:pPr algn="ctr"/>
                      <a:r>
                        <a:rPr kumimoji="1" lang="ja-JP" altLang="en-US" dirty="0"/>
                        <a:t>探索</a:t>
                      </a:r>
                    </a:p>
                  </a:txBody>
                  <a:tcPr/>
                </a:tc>
                <a:tc>
                  <a:txBody>
                    <a:bodyPr/>
                    <a:lstStyle/>
                    <a:p>
                      <a:pPr algn="ctr"/>
                      <a:r>
                        <a:rPr kumimoji="1" lang="en-US" altLang="ja-JP" dirty="0"/>
                        <a:t>×</a:t>
                      </a:r>
                      <a:endParaRPr kumimoji="1" lang="ja-JP" altLang="en-US" dirty="0"/>
                    </a:p>
                  </a:txBody>
                  <a:tcPr/>
                </a:tc>
                <a:tc>
                  <a:txBody>
                    <a:bodyPr/>
                    <a:lstStyle/>
                    <a:p>
                      <a:pPr algn="ctr"/>
                      <a:r>
                        <a:rPr kumimoji="1" lang="ja-JP" altLang="en-US" dirty="0"/>
                        <a:t>○</a:t>
                      </a:r>
                    </a:p>
                  </a:txBody>
                  <a:tcPr/>
                </a:tc>
                <a:tc>
                  <a:txBody>
                    <a:bodyPr/>
                    <a:lstStyle/>
                    <a:p>
                      <a:pPr algn="ctr"/>
                      <a:r>
                        <a:rPr kumimoji="1" lang="en-US" altLang="ja-JP" dirty="0"/>
                        <a:t>×</a:t>
                      </a:r>
                      <a:endParaRPr kumimoji="1" lang="ja-JP" altLang="en-US" dirty="0"/>
                    </a:p>
                  </a:txBody>
                  <a:tcPr/>
                </a:tc>
                <a:extLst>
                  <a:ext uri="{0D108BD9-81ED-4DB2-BD59-A6C34878D82A}">
                    <a16:rowId xmlns:a16="http://schemas.microsoft.com/office/drawing/2014/main" val="10002"/>
                  </a:ext>
                </a:extLst>
              </a:tr>
              <a:tr h="814034">
                <a:tc>
                  <a:txBody>
                    <a:bodyPr/>
                    <a:lstStyle/>
                    <a:p>
                      <a:pPr algn="ctr"/>
                      <a:r>
                        <a:rPr kumimoji="1" lang="en-US" altLang="ja-JP" dirty="0"/>
                        <a:t>A*</a:t>
                      </a:r>
                      <a:r>
                        <a:rPr kumimoji="1" lang="ja-JP" altLang="en-US" dirty="0"/>
                        <a:t>探索</a:t>
                      </a:r>
                    </a:p>
                  </a:txBody>
                  <a:tcPr/>
                </a:tc>
                <a:tc>
                  <a:txBody>
                    <a:bodyPr/>
                    <a:lstStyle/>
                    <a:p>
                      <a:pPr algn="ctr"/>
                      <a:r>
                        <a:rPr kumimoji="1" lang="ja-JP" altLang="en-US" dirty="0"/>
                        <a:t>○</a:t>
                      </a:r>
                    </a:p>
                  </a:txBody>
                  <a:tcPr/>
                </a:tc>
                <a:tc>
                  <a:txBody>
                    <a:bodyPr/>
                    <a:lstStyle/>
                    <a:p>
                      <a:pPr algn="ctr"/>
                      <a:r>
                        <a:rPr kumimoji="1" lang="ja-JP" altLang="en-US" dirty="0"/>
                        <a:t>○</a:t>
                      </a:r>
                    </a:p>
                  </a:txBody>
                  <a:tcPr/>
                </a:tc>
                <a:tc>
                  <a:txBody>
                    <a:bodyPr/>
                    <a:lstStyle/>
                    <a:p>
                      <a:pPr algn="ctr"/>
                      <a:r>
                        <a:rPr kumimoji="1" lang="ja-JP" altLang="en-US" dirty="0"/>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669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演習</a:t>
            </a:r>
            <a:r>
              <a:rPr kumimoji="1" lang="en-US" altLang="ja-JP" dirty="0"/>
              <a:t>3-4 </a:t>
            </a:r>
            <a:endParaRPr kumimoji="1" lang="ja-JP" altLang="en-US" dirty="0"/>
          </a:p>
        </p:txBody>
      </p:sp>
      <p:sp>
        <p:nvSpPr>
          <p:cNvPr id="3" name="コンテンツ プレースホルダー 2"/>
          <p:cNvSpPr>
            <a:spLocks noGrp="1"/>
          </p:cNvSpPr>
          <p:nvPr>
            <p:ph idx="1"/>
          </p:nvPr>
        </p:nvSpPr>
        <p:spPr/>
        <p:txBody>
          <a:bodyPr/>
          <a:lstStyle/>
          <a:p>
            <a:r>
              <a:rPr lang="ja-JP" altLang="en-US" dirty="0"/>
              <a:t>深さ優先探索，幅優先探索，最適探索，最良優先探索，</a:t>
            </a:r>
            <a:r>
              <a:rPr lang="en-US" altLang="ja-JP" dirty="0"/>
              <a:t>A*</a:t>
            </a:r>
            <a:r>
              <a:rPr lang="ja-JP" altLang="en-US" dirty="0"/>
              <a:t>アルゴリズムはオープンリストにおける状態の管理手法の違いによって特徴付けられる．これらのオープンリストにおける状態の管理手法の違いを説明せよ．</a:t>
            </a:r>
            <a:endParaRPr kumimoji="1" lang="ja-JP" altLang="en-US" dirty="0"/>
          </a:p>
        </p:txBody>
      </p:sp>
    </p:spTree>
    <p:extLst>
      <p:ext uri="{BB962C8B-B14F-4D97-AF65-F5344CB8AC3E}">
        <p14:creationId xmlns:p14="http://schemas.microsoft.com/office/powerpoint/2010/main" val="2439136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第</a:t>
            </a:r>
            <a:r>
              <a:rPr lang="en-US" altLang="ja-JP" sz="5400" dirty="0"/>
              <a:t>3</a:t>
            </a:r>
            <a:r>
              <a:rPr lang="ja-JP" altLang="en-US" sz="5400" dirty="0"/>
              <a:t>章のまとめ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グラフに経路のコストを付与し最適経路探索問題の基礎について学んだ．</a:t>
            </a:r>
          </a:p>
          <a:p>
            <a:r>
              <a:rPr lang="ja-JP" altLang="en-US" dirty="0"/>
              <a:t>最適探索のアルゴリズムについて学んだ．</a:t>
            </a:r>
          </a:p>
          <a:p>
            <a:r>
              <a:rPr lang="ja-JP" altLang="en-US" dirty="0"/>
              <a:t>最良優先探索のアルゴリズムについて学んだ．</a:t>
            </a:r>
          </a:p>
          <a:p>
            <a:r>
              <a:rPr lang="en-US" altLang="ja-JP" dirty="0"/>
              <a:t>A*</a:t>
            </a:r>
            <a:r>
              <a:rPr lang="ja-JP" altLang="en-US" dirty="0"/>
              <a:t>アルゴリズムについて学び，アルゴリズムを実行した．</a:t>
            </a:r>
            <a:endParaRPr kumimoji="1" lang="ja-JP" altLang="en-US" dirty="0"/>
          </a:p>
        </p:txBody>
      </p:sp>
    </p:spTree>
    <p:extLst>
      <p:ext uri="{BB962C8B-B14F-4D97-AF65-F5344CB8AC3E}">
        <p14:creationId xmlns:p14="http://schemas.microsoft.com/office/powerpoint/2010/main" val="417040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第４章への予習</a:t>
            </a:r>
          </a:p>
        </p:txBody>
      </p:sp>
      <p:sp>
        <p:nvSpPr>
          <p:cNvPr id="3" name="コンテンツ プレースホルダー 2"/>
          <p:cNvSpPr>
            <a:spLocks noGrp="1"/>
          </p:cNvSpPr>
          <p:nvPr>
            <p:ph idx="1"/>
          </p:nvPr>
        </p:nvSpPr>
        <p:spPr/>
        <p:txBody>
          <a:bodyPr/>
          <a:lstStyle/>
          <a:p>
            <a:r>
              <a:rPr kumimoji="1" lang="ja-JP" altLang="en-US" dirty="0"/>
              <a:t>ゲーム理論、とはどのようなものだろうか？</a:t>
            </a:r>
            <a:r>
              <a:rPr lang="ja-JP" altLang="en-US" dirty="0"/>
              <a:t>調べてみよう。</a:t>
            </a:r>
            <a:endParaRPr kumimoji="1" lang="en-US" altLang="ja-JP" dirty="0"/>
          </a:p>
          <a:p>
            <a:pPr marL="0" indent="0">
              <a:buNone/>
            </a:pPr>
            <a:r>
              <a:rPr lang="ja-JP" altLang="en-US" dirty="0"/>
              <a:t>　　「これはゲームであっても、遊びではない」</a:t>
            </a:r>
            <a:endParaRPr lang="en-US" altLang="ja-JP" dirty="0"/>
          </a:p>
          <a:p>
            <a:r>
              <a:rPr lang="ja-JP" altLang="en-US" dirty="0"/>
              <a:t>囚人のジレンマについて</a:t>
            </a:r>
            <a:r>
              <a:rPr lang="ja-JP" altLang="en-US"/>
              <a:t>調べてみよう。</a:t>
            </a:r>
            <a:endParaRPr lang="en-US" altLang="ja-JP" dirty="0"/>
          </a:p>
          <a:p>
            <a:pPr marL="0" indent="0">
              <a:buNone/>
            </a:pPr>
            <a:endParaRPr lang="en-US" altLang="ja-JP" dirty="0"/>
          </a:p>
          <a:p>
            <a:r>
              <a:rPr kumimoji="1" lang="en-US" altLang="ja-JP" dirty="0" err="1"/>
              <a:t>Beatiful</a:t>
            </a:r>
            <a:r>
              <a:rPr kumimoji="1" lang="en-US" altLang="ja-JP" dirty="0"/>
              <a:t> Mind</a:t>
            </a:r>
            <a:r>
              <a:rPr kumimoji="1" lang="ja-JP" altLang="en-US" dirty="0"/>
              <a:t>という映画 は</a:t>
            </a:r>
            <a:endParaRPr kumimoji="1" lang="en-US" altLang="ja-JP" dirty="0"/>
          </a:p>
          <a:p>
            <a:pPr marL="0" indent="0">
              <a:buNone/>
            </a:pPr>
            <a:r>
              <a:rPr lang="en-US" altLang="ja-JP" b="1" dirty="0"/>
              <a:t>	John Forbes Nash, Jr.</a:t>
            </a:r>
            <a:r>
              <a:rPr lang="ja-JP" altLang="en-US" dirty="0"/>
              <a:t>という数学者の半生を描いた映画である。これについて調べてみよう。</a:t>
            </a:r>
            <a:r>
              <a:rPr lang="en-US" altLang="ja-JP" dirty="0"/>
              <a:t>(DVD</a:t>
            </a:r>
            <a:r>
              <a:rPr lang="ja-JP" altLang="en-US" dirty="0"/>
              <a:t>を見るのも良いかも）</a:t>
            </a:r>
            <a:endParaRPr lang="en-US" altLang="ja-JP" dirty="0"/>
          </a:p>
        </p:txBody>
      </p:sp>
    </p:spTree>
    <p:extLst>
      <p:ext uri="{BB962C8B-B14F-4D97-AF65-F5344CB8AC3E}">
        <p14:creationId xmlns:p14="http://schemas.microsoft.com/office/powerpoint/2010/main" val="392780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仮定 探索</a:t>
            </a:r>
            <a:r>
              <a:rPr lang="en-US" altLang="ja-JP" dirty="0"/>
              <a:t>(2)</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ホイールダック２号は迷路の完全な地図を持っているものとする．</a:t>
            </a:r>
          </a:p>
          <a:p>
            <a:r>
              <a:rPr lang="ja-JP" altLang="en-US" dirty="0"/>
              <a:t>ホイールダック２号は迷路の中で自分がどこにいるか認識できるものとする．</a:t>
            </a:r>
          </a:p>
          <a:p>
            <a:r>
              <a:rPr lang="ja-JP" altLang="en-US" dirty="0"/>
              <a:t>ホイールダック２号は連続的な迷路の空間から適切な離散状態空間を構成できるものとする．</a:t>
            </a:r>
          </a:p>
          <a:p>
            <a:r>
              <a:rPr lang="ja-JP" altLang="en-US" dirty="0"/>
              <a:t>ホイールダック２号は</a:t>
            </a:r>
            <a:r>
              <a:rPr lang="ja-JP" altLang="en-US" dirty="0">
                <a:solidFill>
                  <a:srgbClr val="FF0000"/>
                </a:solidFill>
              </a:rPr>
              <a:t>各状態間の移動にかかるコストと状態の評価推定値の両方もしくはどちらかを知っている</a:t>
            </a:r>
            <a:r>
              <a:rPr lang="ja-JP" altLang="en-US" dirty="0"/>
              <a:t>ものとする．</a:t>
            </a:r>
          </a:p>
          <a:p>
            <a:r>
              <a:rPr lang="ja-JP" altLang="en-US" dirty="0"/>
              <a:t>ホイールダック２号は物理的につながっている場所・状態には意図すれば確定的に移動することができるものとする．</a:t>
            </a:r>
            <a:endParaRPr kumimoji="1" lang="ja-JP" altLang="en-US" dirty="0"/>
          </a:p>
        </p:txBody>
      </p:sp>
    </p:spTree>
    <p:extLst>
      <p:ext uri="{BB962C8B-B14F-4D97-AF65-F5344CB8AC3E}">
        <p14:creationId xmlns:p14="http://schemas.microsoft.com/office/powerpoint/2010/main" val="152710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3.1 </a:t>
            </a:r>
            <a:r>
              <a:rPr kumimoji="1" lang="ja-JP" altLang="en-US" dirty="0"/>
              <a:t>最適経路の探索とヒューリスティックな知識</a:t>
            </a:r>
            <a:endParaRPr kumimoji="1" lang="en-US" altLang="ja-JP" dirty="0"/>
          </a:p>
          <a:p>
            <a:r>
              <a:rPr kumimoji="1" lang="en-US" altLang="ja-JP" dirty="0"/>
              <a:t>3.2 </a:t>
            </a:r>
            <a:r>
              <a:rPr kumimoji="1" lang="ja-JP" altLang="en-US" dirty="0"/>
              <a:t>最適探索</a:t>
            </a:r>
            <a:endParaRPr kumimoji="1" lang="en-US" altLang="ja-JP" dirty="0"/>
          </a:p>
          <a:p>
            <a:r>
              <a:rPr lang="en-US" altLang="ja-JP" dirty="0"/>
              <a:t>3.3 </a:t>
            </a:r>
            <a:r>
              <a:rPr lang="ja-JP" altLang="en-US" dirty="0"/>
              <a:t>最良優先探索</a:t>
            </a:r>
            <a:endParaRPr lang="en-US" altLang="ja-JP" dirty="0"/>
          </a:p>
          <a:p>
            <a:r>
              <a:rPr kumimoji="1" lang="en-US" altLang="ja-JP" dirty="0"/>
              <a:t>3.4 A*</a:t>
            </a:r>
            <a:r>
              <a:rPr kumimoji="1" lang="ja-JP" altLang="en-US" dirty="0"/>
              <a:t>アルゴリズム</a:t>
            </a:r>
            <a:endParaRPr kumimoji="1" lang="en-US" altLang="ja-JP" dirty="0"/>
          </a:p>
          <a:p>
            <a:r>
              <a:rPr kumimoji="1" lang="en-US" altLang="ja-JP" dirty="0"/>
              <a:t>3.5 </a:t>
            </a:r>
            <a:r>
              <a:rPr kumimoji="1" lang="ja-JP" altLang="en-US" dirty="0"/>
              <a:t>迷路を最適経路で抜けるホイールダック２号</a:t>
            </a:r>
          </a:p>
        </p:txBody>
      </p:sp>
      <p:sp>
        <p:nvSpPr>
          <p:cNvPr id="4" name="正方形/長方形 3"/>
          <p:cNvSpPr/>
          <p:nvPr/>
        </p:nvSpPr>
        <p:spPr>
          <a:xfrm>
            <a:off x="251520" y="184482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929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62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67544" y="265212"/>
            <a:ext cx="8136904" cy="787524"/>
          </a:xfrm>
          <a:solidFill>
            <a:schemeClr val="bg1">
              <a:alpha val="38000"/>
            </a:schemeClr>
          </a:solid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kumimoji="1" lang="ja-JP" altLang="en-US" dirty="0"/>
              <a:t>経路探索問題</a:t>
            </a:r>
          </a:p>
        </p:txBody>
      </p:sp>
      <p:sp>
        <p:nvSpPr>
          <p:cNvPr id="3" name="コンテンツ プレースホルダー 2"/>
          <p:cNvSpPr>
            <a:spLocks noGrp="1"/>
          </p:cNvSpPr>
          <p:nvPr>
            <p:ph idx="1"/>
          </p:nvPr>
        </p:nvSpPr>
        <p:spPr>
          <a:xfrm>
            <a:off x="3347864" y="5924770"/>
            <a:ext cx="5184576" cy="860473"/>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kumimoji="1" lang="ja-JP" altLang="en-US" dirty="0"/>
              <a:t>スタートからゴールまでの</a:t>
            </a:r>
            <a:r>
              <a:rPr kumimoji="1" lang="ja-JP" altLang="en-US" b="1" dirty="0">
                <a:effectLst>
                  <a:outerShdw blurRad="38100" dist="38100" dir="2700000" algn="tl">
                    <a:srgbClr val="000000">
                      <a:alpha val="43137"/>
                    </a:srgbClr>
                  </a:outerShdw>
                </a:effectLst>
              </a:rPr>
              <a:t>コストが最小</a:t>
            </a:r>
            <a:r>
              <a:rPr kumimoji="1" lang="ja-JP" altLang="en-US" dirty="0"/>
              <a:t>になるように，最適な経路を探索する．</a:t>
            </a:r>
          </a:p>
        </p:txBody>
      </p:sp>
      <p:grpSp>
        <p:nvGrpSpPr>
          <p:cNvPr id="14" name="グループ化 13"/>
          <p:cNvGrpSpPr/>
          <p:nvPr/>
        </p:nvGrpSpPr>
        <p:grpSpPr>
          <a:xfrm>
            <a:off x="6804248" y="2263161"/>
            <a:ext cx="2162386" cy="3422016"/>
            <a:chOff x="6804248" y="2263161"/>
            <a:chExt cx="2162386" cy="3422016"/>
          </a:xfrm>
        </p:grpSpPr>
        <p:grpSp>
          <p:nvGrpSpPr>
            <p:cNvPr id="11" name="グループ化 10"/>
            <p:cNvGrpSpPr/>
            <p:nvPr/>
          </p:nvGrpSpPr>
          <p:grpSpPr>
            <a:xfrm>
              <a:off x="6804248" y="2263161"/>
              <a:ext cx="2088232" cy="1885919"/>
              <a:chOff x="6804248" y="2263161"/>
              <a:chExt cx="2088232" cy="1885919"/>
            </a:xfrm>
          </p:grpSpPr>
          <p:sp>
            <p:nvSpPr>
              <p:cNvPr id="10" name="角丸四角形吹き出し 9"/>
              <p:cNvSpPr/>
              <p:nvPr/>
            </p:nvSpPr>
            <p:spPr>
              <a:xfrm>
                <a:off x="6804248" y="3429000"/>
                <a:ext cx="2088232" cy="720080"/>
              </a:xfrm>
              <a:prstGeom prst="wedgeRoundRectCallout">
                <a:avLst>
                  <a:gd name="adj1" fmla="val -2908"/>
                  <a:gd name="adj2" fmla="val 788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latin typeface="HG丸ｺﾞｼｯｸM-PRO" panose="020F0600000000000000" pitchFamily="50" charset="-128"/>
                    <a:ea typeface="HG丸ｺﾞｼｯｸM-PRO" panose="020F0600000000000000" pitchFamily="50" charset="-128"/>
                  </a:rPr>
                  <a:t>三重経由で！</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9" name="右矢印 8"/>
              <p:cNvSpPr/>
              <p:nvPr/>
            </p:nvSpPr>
            <p:spPr>
              <a:xfrm rot="3524614">
                <a:off x="7119514" y="2661317"/>
                <a:ext cx="1156351" cy="360040"/>
              </a:xfrm>
              <a:prstGeom prst="rightArrow">
                <a:avLst>
                  <a:gd name="adj1" fmla="val 20975"/>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522" y="4169746"/>
              <a:ext cx="1630112" cy="15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5704433" y="901595"/>
            <a:ext cx="2088232" cy="1895580"/>
            <a:chOff x="5704433" y="901595"/>
            <a:chExt cx="2088232" cy="1895580"/>
          </a:xfrm>
        </p:grpSpPr>
        <p:sp>
          <p:nvSpPr>
            <p:cNvPr id="8" name="角丸四角形吹き出し 7"/>
            <p:cNvSpPr/>
            <p:nvPr/>
          </p:nvSpPr>
          <p:spPr>
            <a:xfrm>
              <a:off x="5704433" y="901595"/>
              <a:ext cx="2088232" cy="720080"/>
            </a:xfrm>
            <a:prstGeom prst="wedgeRoundRectCallout">
              <a:avLst>
                <a:gd name="adj1" fmla="val -2908"/>
                <a:gd name="adj2" fmla="val 788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latin typeface="HG丸ｺﾞｼｯｸM-PRO" panose="020F0600000000000000" pitchFamily="50" charset="-128"/>
                  <a:ea typeface="HG丸ｺﾞｼｯｸM-PRO" panose="020F0600000000000000" pitchFamily="50" charset="-128"/>
                </a:rPr>
                <a:t>関空に行こう！</a:t>
              </a: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535112"/>
              <a:ext cx="124936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グループ化 16"/>
          <p:cNvGrpSpPr/>
          <p:nvPr/>
        </p:nvGrpSpPr>
        <p:grpSpPr>
          <a:xfrm>
            <a:off x="467544" y="2708921"/>
            <a:ext cx="6748530" cy="3057326"/>
            <a:chOff x="467544" y="2708921"/>
            <a:chExt cx="6748530" cy="3057326"/>
          </a:xfrm>
        </p:grpSpPr>
        <p:grpSp>
          <p:nvGrpSpPr>
            <p:cNvPr id="13" name="グループ化 12"/>
            <p:cNvGrpSpPr/>
            <p:nvPr/>
          </p:nvGrpSpPr>
          <p:grpSpPr>
            <a:xfrm>
              <a:off x="1499539" y="3284984"/>
              <a:ext cx="5716535" cy="2481263"/>
              <a:chOff x="1499539" y="3284984"/>
              <a:chExt cx="5716535" cy="2481263"/>
            </a:xfrm>
          </p:grpSpPr>
          <p:sp>
            <p:nvSpPr>
              <p:cNvPr id="12" name="右矢印 11"/>
              <p:cNvSpPr/>
              <p:nvPr/>
            </p:nvSpPr>
            <p:spPr>
              <a:xfrm rot="10331610">
                <a:off x="2967602" y="4578391"/>
                <a:ext cx="4248472" cy="69814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539" y="3284984"/>
                <a:ext cx="2047875"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角丸四角形吹き出し 15"/>
            <p:cNvSpPr/>
            <p:nvPr/>
          </p:nvSpPr>
          <p:spPr>
            <a:xfrm>
              <a:off x="467544" y="2708921"/>
              <a:ext cx="2055932" cy="720080"/>
            </a:xfrm>
            <a:prstGeom prst="wedgeRoundRectCallout">
              <a:avLst>
                <a:gd name="adj1" fmla="val 12206"/>
                <a:gd name="adj2" fmla="val 103850"/>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a:t>関空へ！！</a:t>
              </a:r>
              <a:endParaRPr kumimoji="1" lang="en-US" altLang="ja-JP" dirty="0"/>
            </a:p>
            <a:p>
              <a:pPr algn="ctr"/>
              <a:r>
                <a:rPr lang="ja-JP" altLang="en-US" dirty="0"/>
                <a:t>ヤッター！</a:t>
              </a:r>
              <a:endParaRPr kumimoji="1" lang="ja-JP" altLang="en-US" dirty="0"/>
            </a:p>
          </p:txBody>
        </p:sp>
      </p:grpSp>
      <p:sp>
        <p:nvSpPr>
          <p:cNvPr id="18" name="爆発 1 17"/>
          <p:cNvSpPr/>
          <p:nvPr/>
        </p:nvSpPr>
        <p:spPr>
          <a:xfrm>
            <a:off x="-396552" y="5561830"/>
            <a:ext cx="3600400" cy="1827610"/>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a:t>これでいいのか？</a:t>
            </a:r>
          </a:p>
        </p:txBody>
      </p:sp>
      <p:sp>
        <p:nvSpPr>
          <p:cNvPr id="19" name="正方形/長方形 18"/>
          <p:cNvSpPr/>
          <p:nvPr/>
        </p:nvSpPr>
        <p:spPr>
          <a:xfrm>
            <a:off x="3670743" y="-9491"/>
            <a:ext cx="5471634" cy="369332"/>
          </a:xfrm>
          <a:prstGeom prst="rect">
            <a:avLst/>
          </a:prstGeom>
        </p:spPr>
        <p:txBody>
          <a:bodyPr wrap="square">
            <a:spAutoFit/>
          </a:bodyPr>
          <a:lstStyle/>
          <a:p>
            <a:r>
              <a:rPr lang="ja-JP" altLang="en-US" dirty="0"/>
              <a:t>引用元： </a:t>
            </a:r>
            <a:r>
              <a:rPr lang="en-US" altLang="ja-JP" dirty="0">
                <a:hlinkClick r:id="rId6"/>
              </a:rPr>
              <a:t>https://www.jr-odekake.net/eki/pdf/ubn.pdf</a:t>
            </a:r>
            <a:endParaRPr lang="ja-JP" altLang="en-US" dirty="0"/>
          </a:p>
        </p:txBody>
      </p:sp>
    </p:spTree>
    <p:extLst>
      <p:ext uri="{BB962C8B-B14F-4D97-AF65-F5344CB8AC3E}">
        <p14:creationId xmlns:p14="http://schemas.microsoft.com/office/powerpoint/2010/main" val="1542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t>3.1.1 </a:t>
            </a:r>
            <a:r>
              <a:rPr lang="ja-JP" altLang="en-US" b="1" dirty="0"/>
              <a:t>経路のコスト</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9" y="1819864"/>
            <a:ext cx="7572786" cy="503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6588224" y="5589240"/>
            <a:ext cx="2304256"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t>コストの和を</a:t>
            </a:r>
            <a:endParaRPr lang="en-US" altLang="ja-JP" sz="2400" dirty="0"/>
          </a:p>
          <a:p>
            <a:pPr algn="ctr"/>
            <a:r>
              <a:rPr kumimoji="1" lang="ja-JP" altLang="en-US" sz="2400" dirty="0"/>
              <a:t>最小化</a:t>
            </a:r>
          </a:p>
        </p:txBody>
      </p:sp>
    </p:spTree>
    <p:extLst>
      <p:ext uri="{BB962C8B-B14F-4D97-AF65-F5344CB8AC3E}">
        <p14:creationId xmlns:p14="http://schemas.microsoft.com/office/powerpoint/2010/main" val="305672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er\AppData\Local\Microsoft\Windows\Temporary Internet Files\Content.IE5\1XVAEGY6\MC9003962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462765"/>
            <a:ext cx="1385989" cy="143387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0"/>
            <a:ext cx="8229600" cy="1475656"/>
          </a:xfrm>
          <a:solidFill>
            <a:schemeClr val="bg1">
              <a:alpha val="58000"/>
            </a:schemeClr>
          </a:solidFill>
        </p:spPr>
        <p:txBody>
          <a:bodyPr>
            <a:normAutofit fontScale="90000"/>
          </a:bodyPr>
          <a:lstStyle/>
          <a:p>
            <a:r>
              <a:rPr lang="en-US" altLang="ja-JP" b="1" dirty="0"/>
              <a:t>3.1.2 </a:t>
            </a:r>
            <a:r>
              <a:rPr lang="ja-JP" altLang="en-US" b="1" u="sng" dirty="0">
                <a:effectLst>
                  <a:outerShdw blurRad="38100" dist="38100" dir="2700000" algn="tl">
                    <a:srgbClr val="000000">
                      <a:alpha val="43137"/>
                    </a:srgbClr>
                  </a:outerShdw>
                </a:effectLst>
              </a:rPr>
              <a:t>ヒューリスティック</a:t>
            </a:r>
            <a:r>
              <a:rPr lang="ja-JP" altLang="en-US" b="1" dirty="0"/>
              <a:t>な知識としての予測評価値</a:t>
            </a:r>
            <a:endParaRPr kumimoji="1" lang="ja-JP"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95736" y="2145159"/>
            <a:ext cx="1960654" cy="18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a:off x="374359" y="3429000"/>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1389165" y="3429000"/>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39552" y="3075111"/>
            <a:ext cx="373820" cy="584775"/>
          </a:xfrm>
          <a:prstGeom prst="rect">
            <a:avLst/>
          </a:prstGeom>
          <a:noFill/>
        </p:spPr>
        <p:txBody>
          <a:bodyPr wrap="none" rtlCol="0">
            <a:spAutoFit/>
          </a:bodyPr>
          <a:lstStyle/>
          <a:p>
            <a:r>
              <a:rPr kumimoji="1" lang="en-US" altLang="ja-JP" sz="3200" dirty="0"/>
              <a:t>c</a:t>
            </a:r>
            <a:endParaRPr kumimoji="1" lang="ja-JP" altLang="en-US" sz="3200" dirty="0"/>
          </a:p>
        </p:txBody>
      </p:sp>
      <p:sp>
        <p:nvSpPr>
          <p:cNvPr id="9" name="テキスト ボックス 8"/>
          <p:cNvSpPr txBox="1"/>
          <p:nvPr/>
        </p:nvSpPr>
        <p:spPr>
          <a:xfrm>
            <a:off x="1411389" y="3075110"/>
            <a:ext cx="373820" cy="584775"/>
          </a:xfrm>
          <a:prstGeom prst="rect">
            <a:avLst/>
          </a:prstGeom>
          <a:noFill/>
        </p:spPr>
        <p:txBody>
          <a:bodyPr wrap="none" rtlCol="0">
            <a:spAutoFit/>
          </a:bodyPr>
          <a:lstStyle/>
          <a:p>
            <a:r>
              <a:rPr kumimoji="1" lang="en-US" altLang="ja-JP" sz="3200" dirty="0"/>
              <a:t>c</a:t>
            </a:r>
            <a:endParaRPr kumimoji="1" lang="ja-JP" altLang="en-US" sz="3200" dirty="0"/>
          </a:p>
        </p:txBody>
      </p:sp>
      <p:sp>
        <p:nvSpPr>
          <p:cNvPr id="6" name="右中かっこ 5"/>
          <p:cNvSpPr/>
          <p:nvPr/>
        </p:nvSpPr>
        <p:spPr>
          <a:xfrm rot="16200000">
            <a:off x="950423" y="2021386"/>
            <a:ext cx="648072"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p:cNvSpPr txBox="1"/>
              <p:nvPr/>
            </p:nvSpPr>
            <p:spPr>
              <a:xfrm>
                <a:off x="958598" y="2145159"/>
                <a:ext cx="911403" cy="584775"/>
              </a:xfrm>
              <a:prstGeom prst="rect">
                <a:avLst/>
              </a:prstGeom>
              <a:noFill/>
            </p:spPr>
            <p:txBody>
              <a:bodyPr wrap="none" rtlCol="0">
                <a:spAutoFit/>
              </a:bodyPr>
              <a:lstStyle/>
              <a:p>
                <a14:m>
                  <m:oMath xmlns:m="http://schemas.openxmlformats.org/officeDocument/2006/math">
                    <m:acc>
                      <m:accPr>
                        <m:chr m:val="̂"/>
                        <m:ctrlPr>
                          <a:rPr lang="en-US" altLang="ja-JP" sz="3200" i="1" dirty="0">
                            <a:latin typeface="Cambria Math" panose="02040503050406030204" pitchFamily="18" charset="0"/>
                          </a:rPr>
                        </m:ctrlPr>
                      </m:accPr>
                      <m:e>
                        <m:r>
                          <a:rPr lang="en-US" altLang="ja-JP" sz="3200" i="1" dirty="0">
                            <a:latin typeface="Cambria Math" panose="02040503050406030204" pitchFamily="18" charset="0"/>
                          </a:rPr>
                          <m:t>𝑔</m:t>
                        </m:r>
                      </m:e>
                    </m:acc>
                  </m:oMath>
                </a14:m>
                <a:r>
                  <a:rPr lang="en-US" altLang="ja-JP" sz="3200" dirty="0"/>
                  <a:t>(s)</a:t>
                </a:r>
                <a:endParaRPr kumimoji="1" lang="ja-JP" altLang="en-US" sz="32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958598" y="2145159"/>
                <a:ext cx="911403" cy="584775"/>
              </a:xfrm>
              <a:prstGeom prst="rect">
                <a:avLst/>
              </a:prstGeom>
              <a:blipFill rotWithShape="0">
                <a:blip r:embed="rId4"/>
                <a:stretch>
                  <a:fillRect t="-12500" r="-16667" b="-34375"/>
                </a:stretch>
              </a:blipFill>
            </p:spPr>
            <p:txBody>
              <a:bodyPr/>
              <a:lstStyle/>
              <a:p>
                <a:r>
                  <a:rPr lang="ja-JP" altLang="en-US">
                    <a:noFill/>
                  </a:rPr>
                  <a:t> </a:t>
                </a:r>
              </a:p>
            </p:txBody>
          </p:sp>
        </mc:Fallback>
      </mc:AlternateContent>
      <p:sp>
        <p:nvSpPr>
          <p:cNvPr id="12" name="右矢印 11"/>
          <p:cNvSpPr/>
          <p:nvPr/>
        </p:nvSpPr>
        <p:spPr>
          <a:xfrm>
            <a:off x="3995936" y="3320579"/>
            <a:ext cx="3600400" cy="576064"/>
          </a:xfrm>
          <a:prstGeom prst="rightArrow">
            <a:avLst/>
          </a:prstGeom>
          <a:solidFill>
            <a:schemeClr val="bg1">
              <a:lumMod val="95000"/>
              <a:alpha val="61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5220072" y="2490335"/>
                <a:ext cx="887359" cy="611193"/>
              </a:xfrm>
              <a:prstGeom prst="rect">
                <a:avLst/>
              </a:prstGeom>
              <a:noFill/>
            </p:spPr>
            <p:txBody>
              <a:bodyPr wrap="none" rtlCol="0">
                <a:spAutoFit/>
              </a:bodyPr>
              <a:lstStyle/>
              <a:p>
                <a14:m>
                  <m:oMath xmlns:m="http://schemas.openxmlformats.org/officeDocument/2006/math">
                    <m:acc>
                      <m:accPr>
                        <m:chr m:val="̂"/>
                        <m:ctrlPr>
                          <a:rPr lang="en-US" altLang="ja-JP" sz="3200" i="1" dirty="0" smtClean="0">
                            <a:latin typeface="Cambria Math" panose="02040503050406030204" pitchFamily="18" charset="0"/>
                          </a:rPr>
                        </m:ctrlPr>
                      </m:accPr>
                      <m:e>
                        <m:r>
                          <a:rPr lang="en-US" altLang="ja-JP" sz="3200" b="0" i="1" dirty="0" smtClean="0">
                            <a:latin typeface="Cambria Math" panose="02040503050406030204" pitchFamily="18" charset="0"/>
                          </a:rPr>
                          <m:t>h</m:t>
                        </m:r>
                      </m:e>
                    </m:acc>
                  </m:oMath>
                </a14:m>
                <a:r>
                  <a:rPr lang="en-US" altLang="ja-JP" sz="3200" dirty="0"/>
                  <a:t>(s)</a:t>
                </a:r>
                <a:endParaRPr kumimoji="1" lang="ja-JP" altLang="en-US" sz="32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220072" y="2490335"/>
                <a:ext cx="887359" cy="611193"/>
              </a:xfrm>
              <a:prstGeom prst="rect">
                <a:avLst/>
              </a:prstGeom>
              <a:blipFill rotWithShape="0">
                <a:blip r:embed="rId5"/>
                <a:stretch>
                  <a:fillRect t="-8000" r="-17123" b="-33000"/>
                </a:stretch>
              </a:blipFill>
            </p:spPr>
            <p:txBody>
              <a:bodyPr/>
              <a:lstStyle/>
              <a:p>
                <a:r>
                  <a:rPr lang="ja-JP" altLang="en-US">
                    <a:noFill/>
                  </a:rPr>
                  <a:t> </a:t>
                </a:r>
              </a:p>
            </p:txBody>
          </p:sp>
        </mc:Fallback>
      </mc:AlternateContent>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4005064"/>
            <a:ext cx="6105853" cy="290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右中かっこ 15"/>
          <p:cNvSpPr/>
          <p:nvPr/>
        </p:nvSpPr>
        <p:spPr>
          <a:xfrm rot="16200000">
            <a:off x="4283968" y="-2046169"/>
            <a:ext cx="648072" cy="84249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p:cNvSpPr txBox="1"/>
              <p:nvPr/>
            </p:nvSpPr>
            <p:spPr>
              <a:xfrm>
                <a:off x="4384566" y="1257350"/>
                <a:ext cx="890821" cy="612604"/>
              </a:xfrm>
              <a:prstGeom prst="rect">
                <a:avLst/>
              </a:prstGeom>
              <a:noFill/>
            </p:spPr>
            <p:txBody>
              <a:bodyPr wrap="none" rtlCol="0">
                <a:spAutoFit/>
              </a:bodyPr>
              <a:lstStyle/>
              <a:p>
                <a14:m>
                  <m:oMath xmlns:m="http://schemas.openxmlformats.org/officeDocument/2006/math">
                    <m:acc>
                      <m:accPr>
                        <m:chr m:val="̂"/>
                        <m:ctrlPr>
                          <a:rPr lang="en-US" altLang="ja-JP" sz="3200" i="1" dirty="0" smtClean="0">
                            <a:latin typeface="Cambria Math" panose="02040503050406030204" pitchFamily="18" charset="0"/>
                          </a:rPr>
                        </m:ctrlPr>
                      </m:accPr>
                      <m:e>
                        <m:r>
                          <a:rPr lang="en-US" altLang="ja-JP" sz="3200" b="0" i="1" dirty="0" smtClean="0">
                            <a:latin typeface="Cambria Math" panose="02040503050406030204" pitchFamily="18" charset="0"/>
                          </a:rPr>
                          <m:t>𝑓</m:t>
                        </m:r>
                      </m:e>
                    </m:acc>
                  </m:oMath>
                </a14:m>
                <a:r>
                  <a:rPr lang="en-US" altLang="ja-JP" sz="3200" dirty="0"/>
                  <a:t>(s)</a:t>
                </a:r>
                <a:endParaRPr kumimoji="1" lang="ja-JP" altLang="en-US" sz="32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384566" y="1257350"/>
                <a:ext cx="890821" cy="612604"/>
              </a:xfrm>
              <a:prstGeom prst="rect">
                <a:avLst/>
              </a:prstGeom>
              <a:blipFill rotWithShape="0">
                <a:blip r:embed="rId7"/>
                <a:stretch>
                  <a:fillRect t="-7921" r="-17808" b="-3168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661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3.1 </a:t>
            </a:r>
            <a:r>
              <a:rPr kumimoji="1" lang="ja-JP" altLang="en-US" dirty="0"/>
              <a:t>最適経路の探索とヒューリスティックな知識</a:t>
            </a:r>
            <a:endParaRPr kumimoji="1" lang="en-US" altLang="ja-JP" dirty="0"/>
          </a:p>
          <a:p>
            <a:r>
              <a:rPr kumimoji="1" lang="en-US" altLang="ja-JP" dirty="0"/>
              <a:t>3.2 </a:t>
            </a:r>
            <a:r>
              <a:rPr kumimoji="1" lang="ja-JP" altLang="en-US" dirty="0"/>
              <a:t>最適探索</a:t>
            </a:r>
            <a:endParaRPr kumimoji="1" lang="en-US" altLang="ja-JP" dirty="0"/>
          </a:p>
          <a:p>
            <a:r>
              <a:rPr lang="en-US" altLang="ja-JP" dirty="0"/>
              <a:t>3.3 </a:t>
            </a:r>
            <a:r>
              <a:rPr lang="ja-JP" altLang="en-US" dirty="0"/>
              <a:t>最良優先探索</a:t>
            </a:r>
            <a:endParaRPr lang="en-US" altLang="ja-JP" dirty="0"/>
          </a:p>
          <a:p>
            <a:r>
              <a:rPr kumimoji="1" lang="en-US" altLang="ja-JP" dirty="0"/>
              <a:t>3.4 A*</a:t>
            </a:r>
            <a:r>
              <a:rPr kumimoji="1" lang="ja-JP" altLang="en-US" dirty="0"/>
              <a:t>アルゴリズム</a:t>
            </a:r>
            <a:endParaRPr kumimoji="1" lang="en-US" altLang="ja-JP" dirty="0"/>
          </a:p>
          <a:p>
            <a:r>
              <a:rPr kumimoji="1" lang="en-US" altLang="ja-JP" dirty="0"/>
              <a:t>3.5 </a:t>
            </a:r>
            <a:r>
              <a:rPr kumimoji="1" lang="ja-JP" altLang="en-US" dirty="0"/>
              <a:t>迷路を最適経路で抜けるホイールダック２号</a:t>
            </a:r>
          </a:p>
        </p:txBody>
      </p:sp>
      <p:sp>
        <p:nvSpPr>
          <p:cNvPr id="4" name="正方形/長方形 3"/>
          <p:cNvSpPr/>
          <p:nvPr/>
        </p:nvSpPr>
        <p:spPr>
          <a:xfrm>
            <a:off x="251520" y="2420888"/>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9076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15492</TotalTime>
  <Words>1465</Words>
  <Application>Microsoft Office PowerPoint</Application>
  <PresentationFormat>画面に合わせる (4:3)</PresentationFormat>
  <Paragraphs>269</Paragraphs>
  <Slides>33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33</vt:i4>
      </vt:variant>
    </vt:vector>
  </HeadingPairs>
  <TitlesOfParts>
    <vt:vector size="39" baseType="lpstr">
      <vt:lpstr>HG丸ｺﾞｼｯｸM-PRO</vt:lpstr>
      <vt:lpstr>Calibri</vt:lpstr>
      <vt:lpstr>Cambria Math</vt:lpstr>
      <vt:lpstr>Constantia</vt:lpstr>
      <vt:lpstr>Wingdings 2</vt:lpstr>
      <vt:lpstr>リゾート</vt:lpstr>
      <vt:lpstr>人工知能概論 第3章 探索(2) 最適経路の探索</vt:lpstr>
      <vt:lpstr>Information</vt:lpstr>
      <vt:lpstr>STORY 探索(2)</vt:lpstr>
      <vt:lpstr>仮定 探索(2) </vt:lpstr>
      <vt:lpstr>Contents</vt:lpstr>
      <vt:lpstr>経路探索問題</vt:lpstr>
      <vt:lpstr>3.1.1 経路のコスト</vt:lpstr>
      <vt:lpstr>3.1.2 ヒューリスティックな知識としての予測評価値</vt:lpstr>
      <vt:lpstr>Contents</vt:lpstr>
      <vt:lpstr>3.2 最適探索</vt:lpstr>
      <vt:lpstr>3.2 最適探索（アルゴリズム）</vt:lpstr>
      <vt:lpstr>3.2.2 最適探索の実行例</vt:lpstr>
      <vt:lpstr>PowerPoint プレゼンテーション</vt:lpstr>
      <vt:lpstr>演習3-1 最適探索</vt:lpstr>
      <vt:lpstr>Contents</vt:lpstr>
      <vt:lpstr>3.3.1 最良優先探索のアルゴリズム</vt:lpstr>
      <vt:lpstr>3.3.1 最良優先探索のアルゴリズム</vt:lpstr>
      <vt:lpstr>3.3.2 最良優先探索の実行例</vt:lpstr>
      <vt:lpstr>PowerPoint プレゼンテーション</vt:lpstr>
      <vt:lpstr>演習3-2 最良優先探索</vt:lpstr>
      <vt:lpstr>Contents</vt:lpstr>
      <vt:lpstr>3.4.1 A*アルゴリズム</vt:lpstr>
      <vt:lpstr>3.4.1 A*アルゴリズム</vt:lpstr>
      <vt:lpstr>3.4.2 A*アルゴリズムの実行例</vt:lpstr>
      <vt:lpstr>PowerPoint プレゼンテーション</vt:lpstr>
      <vt:lpstr>3.4.3 A*アルゴリズムにおける  最適解の保証</vt:lpstr>
      <vt:lpstr>演習3-3 A*アルゴリズム</vt:lpstr>
      <vt:lpstr>Contents</vt:lpstr>
      <vt:lpstr>3.5 迷路を最適経路で抜ける  ホイールダック2 号</vt:lpstr>
      <vt:lpstr>最適探索と最良探索，A*</vt:lpstr>
      <vt:lpstr>演習3-4 </vt:lpstr>
      <vt:lpstr>第3章のまとめ</vt:lpstr>
      <vt:lpstr>第４章への予習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白井　英俊</cp:lastModifiedBy>
  <cp:revision>211</cp:revision>
  <cp:lastPrinted>2013-10-15T05:58:11Z</cp:lastPrinted>
  <dcterms:created xsi:type="dcterms:W3CDTF">2012-07-12T01:49:14Z</dcterms:created>
  <dcterms:modified xsi:type="dcterms:W3CDTF">2019-04-25T07:38:25Z</dcterms:modified>
</cp:coreProperties>
</file>