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507" r:id="rId3"/>
    <p:sldId id="458" r:id="rId4"/>
    <p:sldId id="459" r:id="rId5"/>
    <p:sldId id="490" r:id="rId6"/>
    <p:sldId id="491" r:id="rId7"/>
    <p:sldId id="498" r:id="rId8"/>
    <p:sldId id="494" r:id="rId9"/>
    <p:sldId id="495" r:id="rId10"/>
    <p:sldId id="492" r:id="rId11"/>
    <p:sldId id="496" r:id="rId12"/>
    <p:sldId id="497" r:id="rId13"/>
    <p:sldId id="499" r:id="rId14"/>
    <p:sldId id="500" r:id="rId15"/>
    <p:sldId id="501" r:id="rId16"/>
    <p:sldId id="502" r:id="rId17"/>
    <p:sldId id="493" r:id="rId18"/>
    <p:sldId id="465" r:id="rId19"/>
    <p:sldId id="470" r:id="rId20"/>
    <p:sldId id="503" r:id="rId21"/>
    <p:sldId id="474" r:id="rId22"/>
    <p:sldId id="477" r:id="rId23"/>
    <p:sldId id="504" r:id="rId24"/>
    <p:sldId id="505" r:id="rId25"/>
    <p:sldId id="480" r:id="rId26"/>
    <p:sldId id="484" r:id="rId27"/>
    <p:sldId id="506" r:id="rId28"/>
    <p:sldId id="508" r:id="rId2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91" d="100"/>
          <a:sy n="91" d="100"/>
        </p:scale>
        <p:origin x="24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2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3E17CE-C70F-42CB-A9C0-6ADF70AF541B}" type="datetimeFigureOut">
              <a:rPr kumimoji="1" lang="ja-JP" altLang="en-US" smtClean="0"/>
              <a:t>2019/5/8</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B34975-CA0C-4825-AAD6-4BF1BD9E05FA}" type="slidenum">
              <a:rPr kumimoji="1" lang="ja-JP" altLang="en-US" smtClean="0"/>
              <a:t>‹#›</a:t>
            </a:fld>
            <a:endParaRPr kumimoji="1" lang="ja-JP" altLang="en-US"/>
          </a:p>
        </p:txBody>
      </p:sp>
    </p:spTree>
    <p:extLst>
      <p:ext uri="{BB962C8B-B14F-4D97-AF65-F5344CB8AC3E}">
        <p14:creationId xmlns:p14="http://schemas.microsoft.com/office/powerpoint/2010/main" val="229192835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5B34975-CA0C-4825-AAD6-4BF1BD9E05FA}" type="slidenum">
              <a:rPr kumimoji="1" lang="ja-JP" altLang="en-US" smtClean="0"/>
              <a:t>14</a:t>
            </a:fld>
            <a:endParaRPr kumimoji="1" lang="ja-JP" altLang="en-US"/>
          </a:p>
        </p:txBody>
      </p:sp>
    </p:spTree>
    <p:extLst>
      <p:ext uri="{BB962C8B-B14F-4D97-AF65-F5344CB8AC3E}">
        <p14:creationId xmlns:p14="http://schemas.microsoft.com/office/powerpoint/2010/main" val="3295830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5B34975-CA0C-4825-AAD6-4BF1BD9E05FA}" type="slidenum">
              <a:rPr kumimoji="1" lang="ja-JP" altLang="en-US" smtClean="0"/>
              <a:t>22</a:t>
            </a:fld>
            <a:endParaRPr kumimoji="1" lang="ja-JP" altLang="en-US"/>
          </a:p>
        </p:txBody>
      </p:sp>
    </p:spTree>
    <p:extLst>
      <p:ext uri="{BB962C8B-B14F-4D97-AF65-F5344CB8AC3E}">
        <p14:creationId xmlns:p14="http://schemas.microsoft.com/office/powerpoint/2010/main" val="1211060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a:t>マスター タイトルの書式設定</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a:t>マスター サブタイトルの書式設定</a:t>
            </a:r>
            <a:endParaRPr kumimoji="0" lang="en-US"/>
          </a:p>
        </p:txBody>
      </p:sp>
      <p:sp>
        <p:nvSpPr>
          <p:cNvPr id="30" name="Date Placeholder 29"/>
          <p:cNvSpPr>
            <a:spLocks noGrp="1"/>
          </p:cNvSpPr>
          <p:nvPr>
            <p:ph type="dt" sz="half" idx="10"/>
          </p:nvPr>
        </p:nvSpPr>
        <p:spPr/>
        <p:txBody>
          <a:bodyPr/>
          <a:lstStyle/>
          <a:p>
            <a:fld id="{E90ED720-0104-4369-84BC-D37694168613}" type="datetimeFigureOut">
              <a:rPr kumimoji="1" lang="ja-JP" altLang="en-US" smtClean="0"/>
              <a:t>2019/5/8</a:t>
            </a:fld>
            <a:endParaRPr kumimoji="1" lang="ja-JP" altLang="en-US"/>
          </a:p>
        </p:txBody>
      </p:sp>
      <p:sp>
        <p:nvSpPr>
          <p:cNvPr id="19" name="Footer Placeholder 18"/>
          <p:cNvSpPr>
            <a:spLocks noGrp="1"/>
          </p:cNvSpPr>
          <p:nvPr>
            <p:ph type="ftr" sz="quarter" idx="11"/>
          </p:nvPr>
        </p:nvSpPr>
        <p:spPr/>
        <p:txBody>
          <a:bodyPr/>
          <a:lstStyle/>
          <a:p>
            <a:endParaRPr kumimoji="1" lang="ja-JP" altLang="en-US"/>
          </a:p>
        </p:txBody>
      </p:sp>
      <p:sp>
        <p:nvSpPr>
          <p:cNvPr id="27" name="Slide Number Placeholder 2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ja-JP" altLang="en-US"/>
              <a:t>マスター タイトルの書式設定</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2019/5/8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ja-JP" altLang="en-US"/>
              <a:t>マスター タイトルの書式設定</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2019/5/8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ja-JP" altLang="en-US"/>
              <a:t>マスター タイトルの書式設定</a:t>
            </a:r>
            <a:endParaRPr kumimoji="0" lang="en-US"/>
          </a:p>
        </p:txBody>
      </p:sp>
      <p:sp>
        <p:nvSpPr>
          <p:cNvPr id="3" name="Content Placeholder 2"/>
          <p:cNvSpPr>
            <a:spLocks noGrp="1"/>
          </p:cNvSpPr>
          <p:nvPr>
            <p:ph idx="1"/>
          </p:nvPr>
        </p:nvSpPr>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2019/5/8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a:t>マスター タイトルの書式設定</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a:t>マスター テキストの書式設定</a:t>
            </a:r>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2019/5/8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ja-JP" altLang="en-US"/>
              <a:t>マスター タイトルの書式設定</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2019/5/8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ja-JP" altLang="en-US"/>
              <a:t>マスター タイトルの書式設定</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7" name="Date Placeholder 6"/>
          <p:cNvSpPr>
            <a:spLocks noGrp="1"/>
          </p:cNvSpPr>
          <p:nvPr>
            <p:ph type="dt" sz="half" idx="10"/>
          </p:nvPr>
        </p:nvSpPr>
        <p:spPr/>
        <p:txBody>
          <a:bodyPr/>
          <a:lstStyle/>
          <a:p>
            <a:fld id="{E90ED720-0104-4369-84BC-D37694168613}" type="datetimeFigureOut">
              <a:rPr kumimoji="1" lang="ja-JP" altLang="en-US" smtClean="0"/>
              <a:t>2019/5/8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ja-JP" altLang="en-US"/>
              <a:t>マスター タイトルの書式設定</a:t>
            </a:r>
            <a:endParaRPr kumimoji="0" lang="en-US"/>
          </a:p>
        </p:txBody>
      </p:sp>
      <p:sp>
        <p:nvSpPr>
          <p:cNvPr id="3" name="Date Placeholder 2"/>
          <p:cNvSpPr>
            <a:spLocks noGrp="1"/>
          </p:cNvSpPr>
          <p:nvPr>
            <p:ph type="dt" sz="half" idx="10"/>
          </p:nvPr>
        </p:nvSpPr>
        <p:spPr/>
        <p:txBody>
          <a:bodyPr/>
          <a:lstStyle/>
          <a:p>
            <a:fld id="{E90ED720-0104-4369-84BC-D37694168613}" type="datetimeFigureOut">
              <a:rPr kumimoji="1" lang="ja-JP" altLang="en-US" smtClean="0"/>
              <a:t>2019/5/8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ED720-0104-4369-84BC-D37694168613}" type="datetimeFigureOut">
              <a:rPr kumimoji="1" lang="ja-JP" altLang="en-US" smtClean="0"/>
              <a:t>2019/5/8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ja-JP" altLang="en-US"/>
              <a:t>マスター タイトルの書式設定</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ja-JP" altLang="en-US"/>
              <a:t>マスター テキストの書式設定</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2019/5/8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ja-JP" altLang="en-US"/>
              <a:t>マスター タイトルの書式設定</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ja-JP" altLang="en-US"/>
              <a:t>マスター テキストの書式設定</a:t>
            </a:r>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2019/5/8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8077200" y="6356350"/>
            <a:ext cx="609600" cy="365125"/>
          </a:xfrm>
        </p:spPr>
        <p:txBody>
          <a:bodyPr/>
          <a:lstStyle/>
          <a:p>
            <a:fld id="{D2D8002D-B5B0-4BAC-B1F6-782DDCCE6D9C}" type="slidenum">
              <a:rPr kumimoji="1" lang="ja-JP" altLang="en-US" smtClean="0"/>
              <a:t>‹#›</a:t>
            </a:fld>
            <a:endParaRPr kumimoji="1" lang="ja-JP"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ja-JP" altLang="en-US"/>
              <a:t>アイコンをクリックして図を追加</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ja-JP" altLang="en-US"/>
              <a:t>マスター タイトルの書式設定</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ja-JP" altLang="en-US"/>
              <a:t>マスター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90ED720-0104-4369-84BC-D37694168613}" type="datetimeFigureOut">
              <a:rPr kumimoji="1" lang="ja-JP" altLang="en-US" smtClean="0"/>
              <a:t>2019/5/8</a:t>
            </a:fld>
            <a:endParaRPr kumimoji="1" lang="ja-JP"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kumimoji="1" lang="ja-JP"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2D8002D-B5B0-4BAC-B1F6-782DDCCE6D9C}" type="slidenum">
              <a:rPr kumimoji="1" lang="ja-JP" altLang="en-US" smtClean="0"/>
              <a:t>‹#›</a:t>
            </a:fld>
            <a:endParaRPr kumimoji="1" lang="ja-JP" alt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1"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amazon.co.jp/gp/product/4061538233/ref=as_li_ss_tl?ie=UTF8&amp;camp=247&amp;creative=7399&amp;creativeASIN=4061538233&amp;linkCode=as2&amp;tag=tanichustudio-22" TargetMode="Externa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dirty="0"/>
              <a:t>人工知能概論</a:t>
            </a:r>
            <a:br>
              <a:rPr lang="en-US" altLang="ja-JP" dirty="0"/>
            </a:br>
            <a:r>
              <a:rPr lang="ja-JP" altLang="en-US" sz="2400" dirty="0"/>
              <a:t>第</a:t>
            </a:r>
            <a:r>
              <a:rPr lang="en-US" altLang="ja-JP" sz="2400" dirty="0"/>
              <a:t>4</a:t>
            </a:r>
            <a:r>
              <a:rPr lang="ja-JP" altLang="en-US" sz="2400" dirty="0"/>
              <a:t>回 探索（３）</a:t>
            </a:r>
            <a:br>
              <a:rPr lang="en-US" altLang="ja-JP" sz="2400" dirty="0"/>
            </a:br>
            <a:r>
              <a:rPr lang="en-US" altLang="ja-JP" sz="2400" dirty="0"/>
              <a:t> </a:t>
            </a:r>
            <a:r>
              <a:rPr lang="ja-JP" altLang="en-US" sz="2400" dirty="0"/>
              <a:t>ゲームの理論</a:t>
            </a:r>
            <a:endParaRPr kumimoji="1" lang="ja-JP" altLang="en-US" sz="24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221088"/>
            <a:ext cx="2432050" cy="243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738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Contents</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4.1 </a:t>
            </a:r>
            <a:r>
              <a:rPr kumimoji="1" lang="ja-JP" altLang="en-US" dirty="0"/>
              <a:t>利得と回避行動</a:t>
            </a:r>
            <a:endParaRPr kumimoji="1" lang="en-US" altLang="ja-JP" dirty="0"/>
          </a:p>
          <a:p>
            <a:r>
              <a:rPr lang="en-US" altLang="ja-JP" dirty="0"/>
              <a:t>4</a:t>
            </a:r>
            <a:r>
              <a:rPr kumimoji="1" lang="en-US" altLang="ja-JP" dirty="0"/>
              <a:t>.2 </a:t>
            </a:r>
            <a:r>
              <a:rPr kumimoji="1" lang="ja-JP" altLang="en-US" dirty="0"/>
              <a:t>標準型ゲーム</a:t>
            </a:r>
            <a:endParaRPr kumimoji="1" lang="en-US" altLang="ja-JP" dirty="0"/>
          </a:p>
          <a:p>
            <a:r>
              <a:rPr lang="en-US" altLang="ja-JP" dirty="0"/>
              <a:t>4.3 </a:t>
            </a:r>
            <a:r>
              <a:rPr lang="ja-JP" altLang="en-US" dirty="0"/>
              <a:t>展開型ゲーム</a:t>
            </a:r>
            <a:endParaRPr lang="en-US" altLang="ja-JP" dirty="0"/>
          </a:p>
        </p:txBody>
      </p:sp>
      <p:sp>
        <p:nvSpPr>
          <p:cNvPr id="4" name="正方形/長方形 3"/>
          <p:cNvSpPr/>
          <p:nvPr/>
        </p:nvSpPr>
        <p:spPr>
          <a:xfrm>
            <a:off x="251520" y="2420888"/>
            <a:ext cx="734481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05107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1143000"/>
          </a:xfrm>
        </p:spPr>
        <p:txBody>
          <a:bodyPr>
            <a:normAutofit/>
          </a:bodyPr>
          <a:lstStyle/>
          <a:p>
            <a:r>
              <a:rPr lang="en-US" altLang="ja-JP" b="1" dirty="0"/>
              <a:t>4.2.1 </a:t>
            </a:r>
            <a:r>
              <a:rPr lang="ja-JP" altLang="en-US" b="1" dirty="0"/>
              <a:t>はじめに</a:t>
            </a:r>
            <a:r>
              <a:rPr lang="en-US" altLang="ja-JP" b="1" dirty="0"/>
              <a:t>/ </a:t>
            </a:r>
            <a:r>
              <a:rPr lang="ja-JP" altLang="en-US" b="1" dirty="0"/>
              <a:t>標準型ゲーム</a:t>
            </a:r>
            <a:endParaRPr kumimoji="1" lang="ja-JP" altLang="en-US" dirty="0"/>
          </a:p>
        </p:txBody>
      </p:sp>
      <p:sp>
        <p:nvSpPr>
          <p:cNvPr id="3" name="コンテンツ プレースホルダー 2"/>
          <p:cNvSpPr>
            <a:spLocks noGrp="1"/>
          </p:cNvSpPr>
          <p:nvPr>
            <p:ph idx="1"/>
          </p:nvPr>
        </p:nvSpPr>
        <p:spPr>
          <a:xfrm>
            <a:off x="457200" y="1204008"/>
            <a:ext cx="8579296" cy="4922520"/>
          </a:xfrm>
        </p:spPr>
        <p:txBody>
          <a:bodyPr>
            <a:noAutofit/>
          </a:bodyPr>
          <a:lstStyle/>
          <a:p>
            <a:r>
              <a:rPr kumimoji="1" lang="ja-JP" altLang="en-US" sz="2400" dirty="0"/>
              <a:t>ゲーム理論</a:t>
            </a:r>
            <a:endParaRPr kumimoji="1" lang="en-US" altLang="ja-JP" sz="2400" dirty="0"/>
          </a:p>
          <a:p>
            <a:pPr marL="393192" lvl="1" indent="0">
              <a:buNone/>
            </a:pPr>
            <a:r>
              <a:rPr kumimoji="1" lang="ja-JP" altLang="en-US" dirty="0"/>
              <a:t>複数のプレイ</a:t>
            </a:r>
            <a:r>
              <a:rPr lang="ja-JP" altLang="en-US" dirty="0"/>
              <a:t>ヤ</a:t>
            </a:r>
            <a:r>
              <a:rPr kumimoji="1" lang="ja-JP" altLang="en-US" dirty="0"/>
              <a:t>の意志決定を扱う理論</a:t>
            </a:r>
            <a:endParaRPr kumimoji="1" lang="en-US" altLang="ja-JP" dirty="0"/>
          </a:p>
          <a:p>
            <a:pPr marL="393192" lvl="1" indent="0">
              <a:buNone/>
            </a:pPr>
            <a:r>
              <a:rPr lang="en-US" altLang="ja-JP" dirty="0"/>
              <a:t>1944</a:t>
            </a:r>
            <a:r>
              <a:rPr lang="ja-JP" altLang="en-US" dirty="0"/>
              <a:t>年ジョン・フォン・ノイマン，オスカー・モルゲンシュテルン</a:t>
            </a:r>
            <a:br>
              <a:rPr lang="en-US" altLang="ja-JP" dirty="0"/>
            </a:br>
            <a:r>
              <a:rPr lang="ja-JP" altLang="en-US" dirty="0"/>
              <a:t>「ゲームの理論と経済行動」</a:t>
            </a:r>
            <a:endParaRPr lang="en-US" altLang="ja-JP" dirty="0"/>
          </a:p>
          <a:p>
            <a:r>
              <a:rPr lang="ja-JP" altLang="en-US" sz="2400" dirty="0"/>
              <a:t>基本的な用語の定義</a:t>
            </a:r>
            <a:endParaRPr lang="en-US" altLang="ja-JP" sz="2400" dirty="0"/>
          </a:p>
          <a:p>
            <a:pPr lvl="1"/>
            <a:r>
              <a:rPr lang="ja-JP" altLang="en-US" b="1" dirty="0">
                <a:effectLst>
                  <a:outerShdw blurRad="38100" dist="38100" dir="2700000" algn="tl">
                    <a:srgbClr val="000000">
                      <a:alpha val="43137"/>
                    </a:srgbClr>
                  </a:outerShdw>
                </a:effectLst>
              </a:rPr>
              <a:t>プレイヤ</a:t>
            </a:r>
            <a:r>
              <a:rPr lang="ja-JP" altLang="en-US" dirty="0"/>
              <a:t>　</a:t>
            </a:r>
            <a:r>
              <a:rPr lang="ja-JP" altLang="en-US" sz="2000" dirty="0"/>
              <a:t>意志決定を行なう個々の主体．複数存在する．</a:t>
            </a:r>
          </a:p>
          <a:p>
            <a:pPr lvl="1"/>
            <a:r>
              <a:rPr lang="ja-JP" altLang="en-US" b="1" dirty="0">
                <a:effectLst>
                  <a:outerShdw blurRad="38100" dist="38100" dir="2700000" algn="tl">
                    <a:srgbClr val="000000">
                      <a:alpha val="43137"/>
                    </a:srgbClr>
                  </a:outerShdw>
                </a:effectLst>
              </a:rPr>
              <a:t>行動</a:t>
            </a:r>
            <a:r>
              <a:rPr lang="ja-JP" altLang="en-US" dirty="0"/>
              <a:t>　</a:t>
            </a:r>
            <a:r>
              <a:rPr lang="ja-JP" altLang="en-US" sz="2000" dirty="0"/>
              <a:t>プレイヤの選択．戦略と呼ぶこともある．探索の作用素に相当．</a:t>
            </a:r>
          </a:p>
          <a:p>
            <a:pPr lvl="1"/>
            <a:r>
              <a:rPr lang="ja-JP" altLang="en-US" b="1" dirty="0">
                <a:effectLst>
                  <a:outerShdw blurRad="38100" dist="38100" dir="2700000" algn="tl">
                    <a:srgbClr val="000000">
                      <a:alpha val="43137"/>
                    </a:srgbClr>
                  </a:outerShdw>
                </a:effectLst>
              </a:rPr>
              <a:t>利得</a:t>
            </a:r>
            <a:r>
              <a:rPr lang="ja-JP" altLang="en-US" dirty="0"/>
              <a:t>　</a:t>
            </a:r>
            <a:r>
              <a:rPr lang="ja-JP" altLang="en-US" sz="2000" dirty="0"/>
              <a:t>プレイヤの行動の組み合わせに対して定義される数値．結果に対する各プレイヤの効用を示す．大きいほうがより嬉しいとする．</a:t>
            </a:r>
          </a:p>
          <a:p>
            <a:pPr lvl="1"/>
            <a:r>
              <a:rPr lang="ja-JP" altLang="en-US" b="1" dirty="0">
                <a:effectLst>
                  <a:outerShdw blurRad="38100" dist="38100" dir="2700000" algn="tl">
                    <a:srgbClr val="000000">
                      <a:alpha val="43137"/>
                    </a:srgbClr>
                  </a:outerShdw>
                </a:effectLst>
              </a:rPr>
              <a:t>合理的</a:t>
            </a:r>
            <a:r>
              <a:rPr lang="ja-JP" altLang="en-US" dirty="0"/>
              <a:t>　</a:t>
            </a:r>
            <a:r>
              <a:rPr lang="ja-JP" altLang="en-US" sz="2000" dirty="0"/>
              <a:t>各プレイヤは自分の利益を最大化しようと最大限の努力をする．利己的</a:t>
            </a:r>
            <a:r>
              <a:rPr lang="en-US" altLang="ja-JP" sz="2000" dirty="0"/>
              <a:t>(selfish) </a:t>
            </a:r>
            <a:r>
              <a:rPr lang="ja-JP" altLang="en-US" sz="2000" dirty="0"/>
              <a:t>と呼ぶこともあるが，ニュアンス的に誤解がある．英語では</a:t>
            </a:r>
            <a:r>
              <a:rPr lang="en-US" altLang="ja-JP" sz="2000" dirty="0"/>
              <a:t>rational</a:t>
            </a:r>
            <a:r>
              <a:rPr lang="ja-JP" altLang="en-US" sz="2000" dirty="0" err="1"/>
              <a:t>．</a:t>
            </a:r>
            <a:endParaRPr lang="en-US" altLang="ja-JP" sz="2000" dirty="0"/>
          </a:p>
          <a:p>
            <a:pPr lvl="1"/>
            <a:r>
              <a:rPr lang="ja-JP" altLang="en-US" b="1" dirty="0">
                <a:effectLst>
                  <a:outerShdw blurRad="38100" dist="38100" dir="2700000" algn="tl">
                    <a:srgbClr val="000000">
                      <a:alpha val="43137"/>
                    </a:srgbClr>
                  </a:outerShdw>
                </a:effectLst>
              </a:rPr>
              <a:t>均衡</a:t>
            </a:r>
            <a:r>
              <a:rPr lang="ja-JP" altLang="en-US" sz="2000" dirty="0"/>
              <a:t>　合理的な意思決定の結果として，自ずと決まる全プレイヤーの行動の落ち着く先．</a:t>
            </a:r>
            <a:endParaRPr lang="en-US" altLang="ja-JP" sz="2000" dirty="0"/>
          </a:p>
        </p:txBody>
      </p:sp>
    </p:spTree>
    <p:extLst>
      <p:ext uri="{BB962C8B-B14F-4D97-AF65-F5344CB8AC3E}">
        <p14:creationId xmlns:p14="http://schemas.microsoft.com/office/powerpoint/2010/main" val="909660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442455" y="5805264"/>
            <a:ext cx="2376264" cy="1397196"/>
          </a:xfrm>
          <a:prstGeom prst="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57200" y="-175288"/>
            <a:ext cx="8229600" cy="1143000"/>
          </a:xfrm>
          <a:solidFill>
            <a:schemeClr val="bg1">
              <a:alpha val="35000"/>
            </a:schemeClr>
          </a:solidFill>
        </p:spPr>
        <p:txBody>
          <a:bodyPr/>
          <a:lstStyle/>
          <a:p>
            <a:r>
              <a:rPr lang="en-US" altLang="ja-JP" b="1" dirty="0"/>
              <a:t>4.2.4 </a:t>
            </a:r>
            <a:r>
              <a:rPr lang="ja-JP" altLang="en-US" b="1" dirty="0"/>
              <a:t>支配戦略均衡</a:t>
            </a:r>
            <a:endParaRPr kumimoji="1" lang="ja-JP" altLang="en-US" dirty="0"/>
          </a:p>
        </p:txBody>
      </p:sp>
      <p:sp>
        <p:nvSpPr>
          <p:cNvPr id="3" name="コンテンツ プレースホルダー 2"/>
          <p:cNvSpPr>
            <a:spLocks noGrp="1"/>
          </p:cNvSpPr>
          <p:nvPr>
            <p:ph idx="1"/>
          </p:nvPr>
        </p:nvSpPr>
        <p:spPr>
          <a:xfrm>
            <a:off x="179512" y="1060348"/>
            <a:ext cx="8964487" cy="4389120"/>
          </a:xfrm>
        </p:spPr>
        <p:txBody>
          <a:bodyPr/>
          <a:lstStyle/>
          <a:p>
            <a:r>
              <a:rPr lang="ja-JP" altLang="en-US" dirty="0"/>
              <a:t>相手の行動が何であろうが，その行動をとった方が高い利得を得られる行動を</a:t>
            </a:r>
            <a:r>
              <a:rPr lang="ja-JP" altLang="en-US" b="1" dirty="0"/>
              <a:t>支配戦略</a:t>
            </a:r>
            <a:r>
              <a:rPr lang="en-US" altLang="ja-JP" dirty="0"/>
              <a:t> </a:t>
            </a:r>
            <a:r>
              <a:rPr lang="ja-JP" altLang="en-US" dirty="0"/>
              <a:t>という．</a:t>
            </a:r>
            <a:endParaRPr lang="en-US" altLang="ja-JP" dirty="0"/>
          </a:p>
          <a:p>
            <a:r>
              <a:rPr lang="ja-JP" altLang="en-US" sz="2000" dirty="0">
                <a:solidFill>
                  <a:srgbClr val="FF0000"/>
                </a:solidFill>
              </a:rPr>
              <a:t>支配戦略が存在すれば</a:t>
            </a:r>
            <a:r>
              <a:rPr lang="ja-JP" altLang="en-US" sz="2000" dirty="0"/>
              <a:t>ゲームの状態は</a:t>
            </a:r>
            <a:r>
              <a:rPr lang="ja-JP" altLang="en-US" sz="2000" b="1" dirty="0"/>
              <a:t>支配戦略均衡</a:t>
            </a:r>
            <a:r>
              <a:rPr lang="ja-JP" altLang="en-US" sz="2000" dirty="0"/>
              <a:t>に至る(前提：</a:t>
            </a:r>
            <a:r>
              <a:rPr lang="ja-JP" altLang="en-US" sz="1800" dirty="0"/>
              <a:t>合理性）</a:t>
            </a:r>
            <a:endParaRPr lang="en-US" altLang="ja-JP"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420888"/>
            <a:ext cx="6000750"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円/楕円 3"/>
          <p:cNvSpPr/>
          <p:nvPr/>
        </p:nvSpPr>
        <p:spPr>
          <a:xfrm>
            <a:off x="3995936" y="3645024"/>
            <a:ext cx="1944216"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763688" y="5281840"/>
            <a:ext cx="1800200" cy="1564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descr="C:\Users\user\Dropbox\谷口先生へ\スライド用ダック素材\敵.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5500217"/>
            <a:ext cx="1512168" cy="112807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3533973" y="5097174"/>
            <a:ext cx="2193229" cy="369332"/>
          </a:xfrm>
          <a:prstGeom prst="rect">
            <a:avLst/>
          </a:prstGeom>
          <a:noFill/>
        </p:spPr>
        <p:txBody>
          <a:bodyPr wrap="none" rtlCol="0">
            <a:spAutoFit/>
          </a:bodyPr>
          <a:lstStyle/>
          <a:p>
            <a:r>
              <a:rPr kumimoji="1" lang="ja-JP" altLang="en-US" dirty="0"/>
              <a:t>エネルギー供給装置</a:t>
            </a:r>
          </a:p>
        </p:txBody>
      </p:sp>
      <p:pic>
        <p:nvPicPr>
          <p:cNvPr id="7174" name="Picture 6" descr="C:\Users\user\AppData\Local\Microsoft\Windows\Temporary Internet Files\Content.IE5\NROB1KB4\MC900432643[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8867" y="5500217"/>
            <a:ext cx="1378718" cy="1378718"/>
          </a:xfrm>
          <a:prstGeom prst="rect">
            <a:avLst/>
          </a:prstGeom>
          <a:noFill/>
          <a:extLst>
            <a:ext uri="{909E8E84-426E-40DD-AFC4-6F175D3DCCD1}">
              <a14:hiddenFill xmlns:a14="http://schemas.microsoft.com/office/drawing/2010/main">
                <a:solidFill>
                  <a:srgbClr val="FFFFFF"/>
                </a:solidFill>
              </a14:hiddenFill>
            </a:ext>
          </a:extLst>
        </p:spPr>
      </p:pic>
      <p:sp>
        <p:nvSpPr>
          <p:cNvPr id="11" name="下矢印 13">
            <a:extLst>
              <a:ext uri="{FF2B5EF4-FFF2-40B4-BE49-F238E27FC236}">
                <a16:creationId xmlns:a16="http://schemas.microsoft.com/office/drawing/2014/main" id="{74ED8045-F62D-43F9-B3D4-E7119CBE6FD5}"/>
              </a:ext>
            </a:extLst>
          </p:cNvPr>
          <p:cNvSpPr/>
          <p:nvPr/>
        </p:nvSpPr>
        <p:spPr>
          <a:xfrm flipV="1">
            <a:off x="3671901" y="4080509"/>
            <a:ext cx="324035" cy="432048"/>
          </a:xfrm>
          <a:prstGeom prst="downArrow">
            <a:avLst/>
          </a:prstGeom>
          <a:gradFill>
            <a:gsLst>
              <a:gs pos="0">
                <a:srgbClr val="FF0000"/>
              </a:gs>
              <a:gs pos="100000">
                <a:schemeClr val="accent3">
                  <a:tint val="5000"/>
                  <a:satMod val="250000"/>
                </a:schemeClr>
              </a:gs>
            </a:gsLst>
          </a:gradFill>
          <a:ln>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12" name="下矢印 14">
            <a:extLst>
              <a:ext uri="{FF2B5EF4-FFF2-40B4-BE49-F238E27FC236}">
                <a16:creationId xmlns:a16="http://schemas.microsoft.com/office/drawing/2014/main" id="{0BFE9A2B-4345-4E5D-AB11-CDEB811DF93D}"/>
              </a:ext>
            </a:extLst>
          </p:cNvPr>
          <p:cNvSpPr/>
          <p:nvPr/>
        </p:nvSpPr>
        <p:spPr>
          <a:xfrm rot="16200000" flipV="1">
            <a:off x="5872725" y="3463741"/>
            <a:ext cx="324036" cy="432048"/>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77662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8920" y="1122324"/>
            <a:ext cx="4273294"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下矢印 9"/>
          <p:cNvSpPr/>
          <p:nvPr/>
        </p:nvSpPr>
        <p:spPr>
          <a:xfrm rot="5400000" flipV="1">
            <a:off x="6768244" y="2543248"/>
            <a:ext cx="648072" cy="864096"/>
          </a:xfrm>
          <a:prstGeom prst="downArrow">
            <a:avLst/>
          </a:prstGeom>
          <a:gradFill>
            <a:gsLst>
              <a:gs pos="0">
                <a:srgbClr val="FF0000"/>
              </a:gs>
              <a:gs pos="100000">
                <a:schemeClr val="accent3">
                  <a:tint val="5000"/>
                  <a:satMod val="250000"/>
                </a:schemeClr>
              </a:gs>
            </a:gsLst>
          </a:gradFill>
          <a:ln>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11" name="下矢印 10"/>
          <p:cNvSpPr/>
          <p:nvPr/>
        </p:nvSpPr>
        <p:spPr>
          <a:xfrm rot="16200000" flipV="1">
            <a:off x="6192180" y="1482239"/>
            <a:ext cx="648072" cy="864096"/>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480839" y="316474"/>
            <a:ext cx="8229600" cy="1143000"/>
          </a:xfrm>
        </p:spPr>
        <p:txBody>
          <a:bodyPr/>
          <a:lstStyle/>
          <a:p>
            <a:r>
              <a:rPr lang="en-US" altLang="ja-JP" b="1" dirty="0"/>
              <a:t>4.2.5 </a:t>
            </a:r>
            <a:r>
              <a:rPr lang="ja-JP" altLang="en-US" b="1" dirty="0"/>
              <a:t>ナッシュ均衡</a:t>
            </a:r>
            <a:endParaRPr kumimoji="1" lang="ja-JP" altLang="en-US" dirty="0"/>
          </a:p>
        </p:txBody>
      </p:sp>
      <p:sp>
        <p:nvSpPr>
          <p:cNvPr id="3" name="コンテンツ プレースホルダー 2"/>
          <p:cNvSpPr>
            <a:spLocks noGrp="1"/>
          </p:cNvSpPr>
          <p:nvPr>
            <p:ph idx="1"/>
          </p:nvPr>
        </p:nvSpPr>
        <p:spPr>
          <a:xfrm>
            <a:off x="480839" y="1590251"/>
            <a:ext cx="4670615" cy="4379716"/>
          </a:xfrm>
        </p:spPr>
        <p:txBody>
          <a:bodyPr>
            <a:normAutofit/>
          </a:bodyPr>
          <a:lstStyle/>
          <a:p>
            <a:r>
              <a:rPr lang="ja-JP" altLang="en-US" sz="2400" b="1" dirty="0"/>
              <a:t>ナッシュ均衡</a:t>
            </a:r>
            <a:r>
              <a:rPr lang="ja-JP" altLang="en-US" sz="2400" dirty="0"/>
              <a:t>：行動の組</a:t>
            </a:r>
            <a:r>
              <a:rPr lang="en-US" altLang="ja-JP" sz="2400" dirty="0"/>
              <a:t>(</a:t>
            </a:r>
            <a:r>
              <a:rPr lang="ja-JP" altLang="en-US" sz="2400" dirty="0"/>
              <a:t>ホイールダック</a:t>
            </a:r>
            <a:r>
              <a:rPr lang="en-US" altLang="ja-JP" sz="2400" dirty="0"/>
              <a:t>2 </a:t>
            </a:r>
            <a:r>
              <a:rPr lang="ja-JP" altLang="en-US" sz="2400" dirty="0"/>
              <a:t>号の行動</a:t>
            </a:r>
            <a:r>
              <a:rPr lang="en-US" altLang="ja-JP" sz="2400" i="1" dirty="0"/>
              <a:t>, </a:t>
            </a:r>
            <a:r>
              <a:rPr lang="ja-JP" altLang="en-US" sz="2400" dirty="0"/>
              <a:t>敵の行動</a:t>
            </a:r>
            <a:r>
              <a:rPr lang="en-US" altLang="ja-JP" sz="2400" dirty="0"/>
              <a:t>) </a:t>
            </a:r>
            <a:r>
              <a:rPr lang="ja-JP" altLang="en-US" sz="2400" dirty="0"/>
              <a:t>が互いに相手の行動に対する最適</a:t>
            </a:r>
            <a:endParaRPr lang="en-US" altLang="ja-JP" sz="2400" dirty="0"/>
          </a:p>
          <a:p>
            <a:r>
              <a:rPr kumimoji="1" lang="ja-JP" altLang="en-US" sz="2400" dirty="0"/>
              <a:t>どのプレイヤも自分だけ行動を変えても利得が増えない状況</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820" y="4146660"/>
            <a:ext cx="7850656" cy="2051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下矢印 12"/>
          <p:cNvSpPr/>
          <p:nvPr/>
        </p:nvSpPr>
        <p:spPr>
          <a:xfrm rot="10800000" flipV="1">
            <a:off x="4784789" y="5280611"/>
            <a:ext cx="324035" cy="432048"/>
          </a:xfrm>
          <a:prstGeom prst="downArrow">
            <a:avLst/>
          </a:prstGeom>
          <a:gradFill>
            <a:gsLst>
              <a:gs pos="0">
                <a:srgbClr val="FF0000"/>
              </a:gs>
              <a:gs pos="100000">
                <a:schemeClr val="accent3">
                  <a:tint val="5000"/>
                  <a:satMod val="250000"/>
                </a:schemeClr>
              </a:gs>
            </a:gsLst>
          </a:gradFill>
          <a:ln>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14" name="下矢印 13"/>
          <p:cNvSpPr/>
          <p:nvPr/>
        </p:nvSpPr>
        <p:spPr>
          <a:xfrm flipV="1">
            <a:off x="6490946" y="5280611"/>
            <a:ext cx="324035" cy="432048"/>
          </a:xfrm>
          <a:prstGeom prst="downArrow">
            <a:avLst/>
          </a:prstGeom>
          <a:gradFill>
            <a:gsLst>
              <a:gs pos="0">
                <a:srgbClr val="FF0000"/>
              </a:gs>
              <a:gs pos="100000">
                <a:schemeClr val="accent3">
                  <a:tint val="5000"/>
                  <a:satMod val="250000"/>
                </a:schemeClr>
              </a:gs>
            </a:gsLst>
          </a:gradFill>
          <a:ln>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15" name="下矢印 14"/>
          <p:cNvSpPr/>
          <p:nvPr/>
        </p:nvSpPr>
        <p:spPr>
          <a:xfrm rot="16200000" flipV="1">
            <a:off x="6239560" y="4794556"/>
            <a:ext cx="324036" cy="432048"/>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16" name="下矢印 15"/>
          <p:cNvSpPr/>
          <p:nvPr/>
        </p:nvSpPr>
        <p:spPr>
          <a:xfrm rot="16200000" flipV="1">
            <a:off x="6210363" y="5789431"/>
            <a:ext cx="324036" cy="432048"/>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18" name="円/楕円 17"/>
          <p:cNvSpPr/>
          <p:nvPr/>
        </p:nvSpPr>
        <p:spPr>
          <a:xfrm>
            <a:off x="4738920" y="5494170"/>
            <a:ext cx="1573244" cy="648073"/>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3435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15" grpId="0" animBg="1"/>
      <p:bldP spid="16"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a:t>4.2.6 </a:t>
            </a:r>
            <a:r>
              <a:rPr lang="ja-JP" altLang="en-US" b="1" dirty="0"/>
              <a:t>囚人のジレンマ</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a:t>ナッシュ均衡は必ずしも全体として良い状態に至るわけではない．</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4237360"/>
            <a:ext cx="5745963"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円/楕円 4"/>
          <p:cNvSpPr/>
          <p:nvPr/>
        </p:nvSpPr>
        <p:spPr>
          <a:xfrm>
            <a:off x="4067944" y="5494169"/>
            <a:ext cx="1573244" cy="648073"/>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198" name="Picture 6"/>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62351" y="2910249"/>
            <a:ext cx="1513706" cy="1555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75915" y="2910249"/>
            <a:ext cx="1513706" cy="1555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descr="C:\Users\user\Dropbox\谷口先生へ\スライド用ダック素材\敵.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464" y="3403078"/>
            <a:ext cx="1657449" cy="1236449"/>
          </a:xfrm>
          <a:prstGeom prst="rect">
            <a:avLst/>
          </a:prstGeom>
          <a:noFill/>
          <a:extLst>
            <a:ext uri="{909E8E84-426E-40DD-AFC4-6F175D3DCCD1}">
              <a14:hiddenFill xmlns:a14="http://schemas.microsoft.com/office/drawing/2010/main">
                <a:solidFill>
                  <a:srgbClr val="FFFFFF"/>
                </a:solidFill>
              </a14:hiddenFill>
            </a:ext>
          </a:extLst>
        </p:spPr>
      </p:pic>
      <p:sp>
        <p:nvSpPr>
          <p:cNvPr id="4" name="角丸四角形吹き出し 3"/>
          <p:cNvSpPr/>
          <p:nvPr/>
        </p:nvSpPr>
        <p:spPr>
          <a:xfrm>
            <a:off x="903188" y="2910249"/>
            <a:ext cx="2659163" cy="662767"/>
          </a:xfrm>
          <a:prstGeom prst="wedgeRoundRectCallout">
            <a:avLst>
              <a:gd name="adj1" fmla="val -32773"/>
              <a:gd name="adj2" fmla="val 9315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dirty="0"/>
              <a:t>「白状したらおまえだけは助けてやるぞ！」</a:t>
            </a:r>
            <a:endParaRPr kumimoji="1" lang="ja-JP" altLang="en-US" dirty="0"/>
          </a:p>
        </p:txBody>
      </p:sp>
      <p:sp>
        <p:nvSpPr>
          <p:cNvPr id="13" name="角丸四角形吹き出し 12"/>
          <p:cNvSpPr/>
          <p:nvPr/>
        </p:nvSpPr>
        <p:spPr>
          <a:xfrm>
            <a:off x="4629528" y="2579630"/>
            <a:ext cx="1329581" cy="510367"/>
          </a:xfrm>
          <a:prstGeom prst="wedgeRoundRectCallout">
            <a:avLst>
              <a:gd name="adj1" fmla="val -32773"/>
              <a:gd name="adj2" fmla="val 9315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a:t>
            </a:r>
          </a:p>
        </p:txBody>
      </p:sp>
      <p:sp>
        <p:nvSpPr>
          <p:cNvPr id="14" name="角丸四角形吹き出し 13"/>
          <p:cNvSpPr/>
          <p:nvPr/>
        </p:nvSpPr>
        <p:spPr>
          <a:xfrm>
            <a:off x="6444208" y="2579630"/>
            <a:ext cx="1329581" cy="510367"/>
          </a:xfrm>
          <a:prstGeom prst="wedgeRoundRectCallout">
            <a:avLst>
              <a:gd name="adj1" fmla="val -32773"/>
              <a:gd name="adj2" fmla="val 9315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a:t>
            </a:r>
          </a:p>
        </p:txBody>
      </p:sp>
      <p:sp>
        <p:nvSpPr>
          <p:cNvPr id="12" name="下矢印 13">
            <a:extLst>
              <a:ext uri="{FF2B5EF4-FFF2-40B4-BE49-F238E27FC236}">
                <a16:creationId xmlns:a16="http://schemas.microsoft.com/office/drawing/2014/main" id="{F0FE0523-35AC-432F-B265-5FD3FD11D551}"/>
              </a:ext>
            </a:extLst>
          </p:cNvPr>
          <p:cNvSpPr/>
          <p:nvPr/>
        </p:nvSpPr>
        <p:spPr>
          <a:xfrm flipV="1">
            <a:off x="4157186" y="5857087"/>
            <a:ext cx="324035" cy="432048"/>
          </a:xfrm>
          <a:prstGeom prst="downArrow">
            <a:avLst/>
          </a:prstGeom>
          <a:gradFill>
            <a:gsLst>
              <a:gs pos="0">
                <a:srgbClr val="FF0000"/>
              </a:gs>
              <a:gs pos="100000">
                <a:schemeClr val="accent3">
                  <a:tint val="5000"/>
                  <a:satMod val="250000"/>
                </a:schemeClr>
              </a:gs>
            </a:gsLst>
          </a:gradFill>
          <a:ln>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15" name="下矢印 14">
            <a:extLst>
              <a:ext uri="{FF2B5EF4-FFF2-40B4-BE49-F238E27FC236}">
                <a16:creationId xmlns:a16="http://schemas.microsoft.com/office/drawing/2014/main" id="{220609E5-D7F7-494C-9852-D296D7907F57}"/>
              </a:ext>
            </a:extLst>
          </p:cNvPr>
          <p:cNvSpPr/>
          <p:nvPr/>
        </p:nvSpPr>
        <p:spPr>
          <a:xfrm rot="16200000" flipV="1">
            <a:off x="5418094" y="5344405"/>
            <a:ext cx="324036" cy="432048"/>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063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a:t>4.2.7 </a:t>
            </a:r>
            <a:r>
              <a:rPr lang="ja-JP" altLang="en-US" b="1" dirty="0"/>
              <a:t>ゼロサム・ゲーム</a:t>
            </a:r>
            <a:endParaRPr kumimoji="1" lang="ja-JP" altLang="en-US" dirty="0"/>
          </a:p>
        </p:txBody>
      </p:sp>
      <p:sp>
        <p:nvSpPr>
          <p:cNvPr id="3" name="コンテンツ プレースホルダー 2"/>
          <p:cNvSpPr>
            <a:spLocks noGrp="1"/>
          </p:cNvSpPr>
          <p:nvPr>
            <p:ph idx="1"/>
          </p:nvPr>
        </p:nvSpPr>
        <p:spPr>
          <a:xfrm>
            <a:off x="457200" y="1935480"/>
            <a:ext cx="8229600" cy="1709544"/>
          </a:xfrm>
        </p:spPr>
        <p:txBody>
          <a:bodyPr/>
          <a:lstStyle/>
          <a:p>
            <a:r>
              <a:rPr lang="ja-JP" altLang="en-US" dirty="0"/>
              <a:t>ゼロサム・ゲームはプレイヤーの利得の総和が</a:t>
            </a:r>
            <a:r>
              <a:rPr lang="en-US" altLang="ja-JP" dirty="0"/>
              <a:t>0 </a:t>
            </a:r>
            <a:r>
              <a:rPr lang="ja-JP" altLang="en-US" dirty="0"/>
              <a:t>になるゲームであり，特にプレイヤーが</a:t>
            </a:r>
            <a:r>
              <a:rPr lang="en-US" altLang="ja-JP" dirty="0"/>
              <a:t>2 </a:t>
            </a:r>
            <a:r>
              <a:rPr lang="ja-JP" altLang="en-US" dirty="0"/>
              <a:t>名の場合はプレイヤー</a:t>
            </a:r>
            <a:r>
              <a:rPr lang="en-US" altLang="ja-JP" dirty="0"/>
              <a:t>1 </a:t>
            </a:r>
            <a:r>
              <a:rPr lang="ja-JP" altLang="en-US" dirty="0" err="1"/>
              <a:t>の利</a:t>
            </a:r>
            <a:r>
              <a:rPr lang="ja-JP" altLang="en-US" dirty="0"/>
              <a:t>得を</a:t>
            </a:r>
            <a:r>
              <a:rPr lang="en-US" altLang="ja-JP" dirty="0"/>
              <a:t>r </a:t>
            </a:r>
            <a:r>
              <a:rPr lang="ja-JP" altLang="en-US" dirty="0"/>
              <a:t>とすると，プレイヤー</a:t>
            </a:r>
            <a:r>
              <a:rPr lang="en-US" altLang="ja-JP" dirty="0"/>
              <a:t>2 </a:t>
            </a:r>
            <a:r>
              <a:rPr lang="ja-JP" altLang="en-US" dirty="0" err="1"/>
              <a:t>の利</a:t>
            </a:r>
            <a:r>
              <a:rPr lang="ja-JP" altLang="en-US" dirty="0"/>
              <a:t>得は</a:t>
            </a:r>
            <a:r>
              <a:rPr lang="en-US" altLang="ja-JP" dirty="0"/>
              <a:t>-r </a:t>
            </a:r>
            <a:r>
              <a:rPr lang="ja-JP" altLang="en-US" dirty="0"/>
              <a:t>となることになる．</a:t>
            </a:r>
            <a:endParaRPr kumimoji="1" lang="ja-JP" alt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738860"/>
            <a:ext cx="8304923"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2555776" y="5899100"/>
            <a:ext cx="5472608" cy="6982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2400" dirty="0"/>
              <a:t>双行列で書く必要がない</a:t>
            </a:r>
            <a:endParaRPr kumimoji="1" lang="ja-JP" altLang="en-US" sz="2400" dirty="0"/>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8861" y="404664"/>
            <a:ext cx="18224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4428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a:t>4.2.8 </a:t>
            </a:r>
            <a:r>
              <a:rPr lang="ja-JP" altLang="en-US" b="1" dirty="0"/>
              <a:t>ミニマックス戦略</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a:t>相手プレイヤーの利得を最小化</a:t>
            </a:r>
            <a:r>
              <a:rPr kumimoji="1" lang="en-US" altLang="ja-JP" dirty="0"/>
              <a:t>(</a:t>
            </a:r>
            <a:r>
              <a:rPr kumimoji="1" lang="en-US" altLang="ja-JP" dirty="0">
                <a:solidFill>
                  <a:srgbClr val="FF0000"/>
                </a:solidFill>
              </a:rPr>
              <a:t>mini</a:t>
            </a:r>
            <a:r>
              <a:rPr kumimoji="1" lang="en-US" altLang="ja-JP" dirty="0"/>
              <a:t>mize)</a:t>
            </a:r>
            <a:r>
              <a:rPr kumimoji="1" lang="ja-JP" altLang="en-US" dirty="0"/>
              <a:t>し，自らの利得を最大化</a:t>
            </a:r>
            <a:r>
              <a:rPr kumimoji="1" lang="en-US" altLang="ja-JP" dirty="0"/>
              <a:t>(</a:t>
            </a:r>
            <a:r>
              <a:rPr kumimoji="1" lang="en-US" altLang="ja-JP" dirty="0">
                <a:solidFill>
                  <a:srgbClr val="FF0000"/>
                </a:solidFill>
              </a:rPr>
              <a:t>max</a:t>
            </a:r>
            <a:r>
              <a:rPr kumimoji="1" lang="en-US" altLang="ja-JP" dirty="0"/>
              <a:t>imize)</a:t>
            </a:r>
            <a:r>
              <a:rPr kumimoji="1" lang="ja-JP" altLang="en-US" dirty="0"/>
              <a:t>する戦略</a:t>
            </a:r>
            <a:endParaRPr kumimoji="1" lang="en-US" altLang="ja-JP" dirty="0"/>
          </a:p>
          <a:p>
            <a:r>
              <a:rPr lang="ja-JP" altLang="en-US" dirty="0"/>
              <a:t>ナッシュ均衡を実現する．</a:t>
            </a:r>
            <a:endParaRPr kumimoji="1" lang="ja-JP" alt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535908"/>
            <a:ext cx="7116085"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円/楕円 4"/>
          <p:cNvSpPr/>
          <p:nvPr/>
        </p:nvSpPr>
        <p:spPr>
          <a:xfrm>
            <a:off x="5220072" y="5254473"/>
            <a:ext cx="648072" cy="550791"/>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2016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Contents</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4.1 </a:t>
            </a:r>
            <a:r>
              <a:rPr kumimoji="1" lang="ja-JP" altLang="en-US" dirty="0"/>
              <a:t>利得と回避行動</a:t>
            </a:r>
            <a:endParaRPr kumimoji="1" lang="en-US" altLang="ja-JP" dirty="0"/>
          </a:p>
          <a:p>
            <a:r>
              <a:rPr lang="en-US" altLang="ja-JP" dirty="0"/>
              <a:t>4</a:t>
            </a:r>
            <a:r>
              <a:rPr kumimoji="1" lang="en-US" altLang="ja-JP" dirty="0"/>
              <a:t>.2 </a:t>
            </a:r>
            <a:r>
              <a:rPr kumimoji="1" lang="ja-JP" altLang="en-US" dirty="0"/>
              <a:t>標準型ゲーム</a:t>
            </a:r>
            <a:endParaRPr kumimoji="1" lang="en-US" altLang="ja-JP" dirty="0"/>
          </a:p>
          <a:p>
            <a:r>
              <a:rPr lang="en-US" altLang="ja-JP" dirty="0"/>
              <a:t>4.3 </a:t>
            </a:r>
            <a:r>
              <a:rPr lang="ja-JP" altLang="en-US" dirty="0"/>
              <a:t>展開型ゲーム</a:t>
            </a:r>
            <a:endParaRPr lang="en-US" altLang="ja-JP" dirty="0"/>
          </a:p>
        </p:txBody>
      </p:sp>
      <p:sp>
        <p:nvSpPr>
          <p:cNvPr id="4" name="正方形/長方形 3"/>
          <p:cNvSpPr/>
          <p:nvPr/>
        </p:nvSpPr>
        <p:spPr>
          <a:xfrm>
            <a:off x="251520" y="2852936"/>
            <a:ext cx="734481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05107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852935"/>
            <a:ext cx="5472608" cy="3919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457200" y="184752"/>
            <a:ext cx="8229600" cy="1143000"/>
          </a:xfrm>
        </p:spPr>
        <p:txBody>
          <a:bodyPr/>
          <a:lstStyle/>
          <a:p>
            <a:r>
              <a:rPr lang="en-US" altLang="ja-JP" b="1" dirty="0"/>
              <a:t>4.3.1 </a:t>
            </a:r>
            <a:r>
              <a:rPr lang="ja-JP" altLang="en-US" b="1" dirty="0"/>
              <a:t>展開型ゲーム</a:t>
            </a:r>
            <a:endParaRPr kumimoji="1" lang="ja-JP" altLang="en-US" dirty="0"/>
          </a:p>
        </p:txBody>
      </p:sp>
      <p:sp>
        <p:nvSpPr>
          <p:cNvPr id="3" name="コンテンツ プレースホルダー 2"/>
          <p:cNvSpPr>
            <a:spLocks noGrp="1"/>
          </p:cNvSpPr>
          <p:nvPr>
            <p:ph idx="1"/>
          </p:nvPr>
        </p:nvSpPr>
        <p:spPr>
          <a:xfrm>
            <a:off x="457200" y="1416144"/>
            <a:ext cx="8229600" cy="4389120"/>
          </a:xfrm>
        </p:spPr>
        <p:txBody>
          <a:bodyPr/>
          <a:lstStyle/>
          <a:p>
            <a:r>
              <a:rPr lang="ja-JP" altLang="en-US" dirty="0"/>
              <a:t>実際のゲームは一度きりの意思決定ではなく，多段階の意思決定を含む．このようなゲームを展開型ゲームという．</a:t>
            </a:r>
            <a:endParaRPr lang="en-US" altLang="ja-JP" dirty="0"/>
          </a:p>
          <a:p>
            <a:r>
              <a:rPr lang="ja-JP" altLang="en-US" dirty="0"/>
              <a:t>オセロやチェスなど多くのゲームは展開型ゲームでモデル化できる．</a:t>
            </a:r>
            <a:endParaRPr lang="en-US" altLang="ja-JP" dirty="0"/>
          </a:p>
          <a:p>
            <a:r>
              <a:rPr lang="ja-JP" altLang="en-US" b="1" dirty="0">
                <a:effectLst>
                  <a:outerShdw blurRad="38100" dist="38100" dir="2700000" algn="tl">
                    <a:srgbClr val="000000">
                      <a:alpha val="43137"/>
                    </a:srgbClr>
                  </a:outerShdw>
                </a:effectLst>
              </a:rPr>
              <a:t>ゲーム木</a:t>
            </a:r>
            <a:r>
              <a:rPr lang="ja-JP" altLang="en-US" dirty="0"/>
              <a:t>で表現できる．</a:t>
            </a:r>
            <a:endParaRPr lang="en-US" altLang="ja-JP" dirty="0"/>
          </a:p>
        </p:txBody>
      </p:sp>
      <p:pic>
        <p:nvPicPr>
          <p:cNvPr id="4" name="Picture 4" descr="http://t3.gstatic.com/images?q=tbn:ANd9GcSMa-_iTqiY5086PNWX4B-u3pC5QXlNkqw57N9WtadxP6Vken4Pb2wuNGV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4839431"/>
            <a:ext cx="1575981" cy="11865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http://blog-imgs-30.fc2.com/f/u/k/fukuchigames/R001005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3933056"/>
            <a:ext cx="1440160" cy="108012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5915868" y="2999502"/>
            <a:ext cx="1326004" cy="369332"/>
          </a:xfrm>
          <a:prstGeom prst="rect">
            <a:avLst/>
          </a:prstGeom>
          <a:noFill/>
        </p:spPr>
        <p:txBody>
          <a:bodyPr wrap="none" rtlCol="0">
            <a:spAutoFit/>
          </a:bodyPr>
          <a:lstStyle/>
          <a:p>
            <a:r>
              <a:rPr kumimoji="1" lang="ja-JP" altLang="en-US" dirty="0"/>
              <a:t>先手の手番</a:t>
            </a:r>
          </a:p>
        </p:txBody>
      </p:sp>
      <p:sp>
        <p:nvSpPr>
          <p:cNvPr id="8" name="テキスト ボックス 7"/>
          <p:cNvSpPr txBox="1"/>
          <p:nvPr/>
        </p:nvSpPr>
        <p:spPr>
          <a:xfrm>
            <a:off x="4589864" y="3933056"/>
            <a:ext cx="1326004" cy="369332"/>
          </a:xfrm>
          <a:prstGeom prst="rect">
            <a:avLst/>
          </a:prstGeom>
          <a:noFill/>
        </p:spPr>
        <p:txBody>
          <a:bodyPr wrap="none" rtlCol="0">
            <a:spAutoFit/>
          </a:bodyPr>
          <a:lstStyle/>
          <a:p>
            <a:r>
              <a:rPr kumimoji="1" lang="ja-JP" altLang="en-US" dirty="0"/>
              <a:t>後手の手番</a:t>
            </a:r>
          </a:p>
        </p:txBody>
      </p:sp>
      <p:sp>
        <p:nvSpPr>
          <p:cNvPr id="9" name="テキスト ボックス 8"/>
          <p:cNvSpPr txBox="1"/>
          <p:nvPr/>
        </p:nvSpPr>
        <p:spPr>
          <a:xfrm>
            <a:off x="1187624" y="6318612"/>
            <a:ext cx="2727029" cy="400110"/>
          </a:xfrm>
          <a:prstGeom prst="rect">
            <a:avLst/>
          </a:prstGeom>
          <a:noFill/>
        </p:spPr>
        <p:txBody>
          <a:bodyPr wrap="none" rtlCol="0">
            <a:spAutoFit/>
          </a:bodyPr>
          <a:lstStyle/>
          <a:p>
            <a:r>
              <a:rPr kumimoji="1" lang="ja-JP" altLang="en-US" sz="2000" dirty="0"/>
              <a:t>最終的</a:t>
            </a:r>
            <a:r>
              <a:rPr kumimoji="1" lang="ja-JP" altLang="en-US" dirty="0"/>
              <a:t>に先手が得る</a:t>
            </a:r>
            <a:r>
              <a:rPr lang="ja-JP" altLang="en-US" dirty="0"/>
              <a:t>利得</a:t>
            </a:r>
            <a:endParaRPr kumimoji="1" lang="ja-JP" altLang="en-US" dirty="0"/>
          </a:p>
        </p:txBody>
      </p:sp>
      <p:sp>
        <p:nvSpPr>
          <p:cNvPr id="7" name="角丸四角形 6"/>
          <p:cNvSpPr/>
          <p:nvPr/>
        </p:nvSpPr>
        <p:spPr>
          <a:xfrm>
            <a:off x="2915816" y="6021288"/>
            <a:ext cx="5472608" cy="360040"/>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9452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43408"/>
            <a:ext cx="8229600" cy="1143000"/>
          </a:xfrm>
          <a:solidFill>
            <a:schemeClr val="bg1">
              <a:alpha val="44000"/>
            </a:schemeClr>
          </a:solidFill>
        </p:spPr>
        <p:txBody>
          <a:bodyPr/>
          <a:lstStyle/>
          <a:p>
            <a:r>
              <a:rPr kumimoji="1" lang="ja-JP" altLang="en-US" dirty="0"/>
              <a:t>演習問題</a:t>
            </a:r>
            <a:r>
              <a:rPr kumimoji="1" lang="en-US" altLang="ja-JP" dirty="0"/>
              <a:t>4-1 </a:t>
            </a:r>
            <a:r>
              <a:rPr lang="ja-JP" altLang="en-US" dirty="0"/>
              <a:t>交互</a:t>
            </a:r>
            <a:r>
              <a:rPr kumimoji="1" lang="ja-JP" altLang="en-US" dirty="0"/>
              <a:t>ジャンケン</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347924"/>
            <a:ext cx="6605984" cy="3510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コンテンツ プレースホルダー 2"/>
          <p:cNvSpPr>
            <a:spLocks noGrp="1"/>
          </p:cNvSpPr>
          <p:nvPr>
            <p:ph idx="1"/>
          </p:nvPr>
        </p:nvSpPr>
        <p:spPr>
          <a:xfrm>
            <a:off x="457200" y="987984"/>
            <a:ext cx="8229600" cy="2513024"/>
          </a:xfrm>
        </p:spPr>
        <p:txBody>
          <a:bodyPr>
            <a:normAutofit fontScale="85000" lnSpcReduction="10000"/>
          </a:bodyPr>
          <a:lstStyle/>
          <a:p>
            <a:r>
              <a:rPr lang="ja-JP" altLang="en-US" dirty="0"/>
              <a:t>順番にジャンケンを出すゲームをする．相手に勝つ手を出すと，自分にその指の本数分だけ得点になる．（負けた場合と引き分けの場合、得点は変化しない．）</a:t>
            </a:r>
            <a:endParaRPr lang="en-US" altLang="ja-JP" dirty="0"/>
          </a:p>
          <a:p>
            <a:r>
              <a:rPr lang="ja-JP" altLang="en-US" dirty="0"/>
              <a:t>自分が</a:t>
            </a:r>
            <a:r>
              <a:rPr kumimoji="1" lang="ja-JP" altLang="en-US" dirty="0"/>
              <a:t>パーを出した状態を</a:t>
            </a:r>
            <a:r>
              <a:rPr lang="ja-JP" altLang="en-US" dirty="0"/>
              <a:t>初期状態として</a:t>
            </a:r>
            <a:r>
              <a:rPr kumimoji="1" lang="ja-JP" altLang="en-US" dirty="0"/>
              <a:t>スタート。</a:t>
            </a:r>
            <a:r>
              <a:rPr kumimoji="1" lang="ja-JP" altLang="en-US" b="1" dirty="0"/>
              <a:t>初期状態→</a:t>
            </a:r>
            <a:r>
              <a:rPr lang="ja-JP" altLang="en-US" b="1" dirty="0"/>
              <a:t>相手→自分</a:t>
            </a:r>
            <a:r>
              <a:rPr kumimoji="1" lang="ja-JP" altLang="en-US" dirty="0"/>
              <a:t> の一往復で終了する際のゲーム木</a:t>
            </a:r>
            <a:r>
              <a:rPr lang="ja-JP" altLang="en-US" dirty="0"/>
              <a:t>は以下のようになる．</a:t>
            </a:r>
            <a:endParaRPr lang="en-US" altLang="ja-JP" dirty="0"/>
          </a:p>
          <a:p>
            <a:r>
              <a:rPr lang="ja-JP" altLang="en-US" dirty="0"/>
              <a:t>ゲーム木の葉ノードに評価値を記入せよ．ただし評価値は</a:t>
            </a:r>
            <a:endParaRPr lang="en-US" altLang="ja-JP" dirty="0"/>
          </a:p>
          <a:p>
            <a:pPr marL="0" indent="0">
              <a:buNone/>
            </a:pPr>
            <a:r>
              <a:rPr lang="en-US" altLang="ja-JP" b="1" dirty="0"/>
              <a:t>	</a:t>
            </a:r>
            <a:r>
              <a:rPr lang="ja-JP" altLang="en-US" b="1" dirty="0"/>
              <a:t>評価値 </a:t>
            </a:r>
            <a:r>
              <a:rPr lang="en-US" altLang="ja-JP" b="1" dirty="0"/>
              <a:t>= </a:t>
            </a:r>
            <a:r>
              <a:rPr lang="ja-JP" altLang="en-US" b="1" dirty="0"/>
              <a:t>自分の得点 </a:t>
            </a:r>
            <a:r>
              <a:rPr lang="en-US" altLang="ja-JP" b="1" dirty="0"/>
              <a:t>– </a:t>
            </a:r>
            <a:r>
              <a:rPr lang="ja-JP" altLang="en-US" b="1" dirty="0"/>
              <a:t>相手の得点　</a:t>
            </a:r>
            <a:r>
              <a:rPr lang="ja-JP" altLang="en-US" dirty="0"/>
              <a:t>とする．</a:t>
            </a:r>
            <a:endParaRPr lang="en-US" altLang="ja-JP" dirty="0"/>
          </a:p>
        </p:txBody>
      </p:sp>
    </p:spTree>
    <p:extLst>
      <p:ext uri="{BB962C8B-B14F-4D97-AF65-F5344CB8AC3E}">
        <p14:creationId xmlns:p14="http://schemas.microsoft.com/office/powerpoint/2010/main" val="3743626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1" dirty="0">
                <a:effectLst>
                  <a:outerShdw blurRad="38100" dist="38100" dir="2700000" algn="tl">
                    <a:srgbClr val="000000">
                      <a:alpha val="43137"/>
                    </a:srgbClr>
                  </a:outerShdw>
                </a:effectLst>
              </a:rPr>
              <a:t>Information</a:t>
            </a:r>
            <a:endParaRPr kumimoji="1" lang="ja-JP" altLang="en-US" b="1" dirty="0">
              <a:effectLst>
                <a:outerShdw blurRad="38100" dist="38100" dir="2700000" algn="tl">
                  <a:srgbClr val="000000">
                    <a:alpha val="43137"/>
                  </a:srgbClr>
                </a:outerShdw>
              </a:effectLst>
            </a:endParaRPr>
          </a:p>
        </p:txBody>
      </p:sp>
      <p:sp>
        <p:nvSpPr>
          <p:cNvPr id="5" name="コンテンツ プレースホルダー 4"/>
          <p:cNvSpPr>
            <a:spLocks noGrp="1"/>
          </p:cNvSpPr>
          <p:nvPr>
            <p:ph sz="half" idx="2"/>
          </p:nvPr>
        </p:nvSpPr>
        <p:spPr>
          <a:xfrm>
            <a:off x="4648200" y="1340768"/>
            <a:ext cx="4038600" cy="4434840"/>
          </a:xfrm>
        </p:spPr>
        <p:txBody>
          <a:bodyPr>
            <a:normAutofit/>
          </a:bodyPr>
          <a:lstStyle/>
          <a:p>
            <a:r>
              <a:rPr kumimoji="1" lang="ja-JP" altLang="en-US" dirty="0"/>
              <a:t>このスライドは「</a:t>
            </a:r>
            <a:r>
              <a:rPr kumimoji="1" lang="ja-JP" altLang="en-US" dirty="0">
                <a:hlinkClick r:id="rId2"/>
              </a:rPr>
              <a:t>イラストで学ぶ人工知能概論</a:t>
            </a:r>
            <a:r>
              <a:rPr kumimoji="1" lang="ja-JP" altLang="en-US" dirty="0"/>
              <a:t>」を講義で活用したり，勉強会で利用したりするために提供されているスライド</a:t>
            </a:r>
            <a:r>
              <a:rPr kumimoji="1" lang="ja-JP" altLang="en-US"/>
              <a:t>です．</a:t>
            </a:r>
            <a:endParaRPr kumimoji="1" lang="en-US" altLang="ja-JP" dirty="0"/>
          </a:p>
        </p:txBody>
      </p:sp>
      <p:pic>
        <p:nvPicPr>
          <p:cNvPr id="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791623" y="1920875"/>
            <a:ext cx="3369754" cy="4433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user\Dropbox\谷口先生へ\Twitterダックアイコン\Twitterダック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5638800"/>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539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525365"/>
            <a:ext cx="6372225" cy="433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457200" y="-27384"/>
            <a:ext cx="8229600" cy="1143000"/>
          </a:xfrm>
          <a:solidFill>
            <a:schemeClr val="bg1">
              <a:alpha val="50000"/>
            </a:schemeClr>
          </a:solidFill>
        </p:spPr>
        <p:txBody>
          <a:bodyPr/>
          <a:lstStyle/>
          <a:p>
            <a:r>
              <a:rPr lang="en-US" altLang="ja-JP" b="1" dirty="0"/>
              <a:t>4.3.3 </a:t>
            </a:r>
            <a:r>
              <a:rPr lang="ja-JP" altLang="en-US" b="1" dirty="0"/>
              <a:t>ミニマックス法</a:t>
            </a:r>
            <a:endParaRPr kumimoji="1" lang="ja-JP" altLang="en-US" dirty="0"/>
          </a:p>
        </p:txBody>
      </p:sp>
      <p:sp>
        <p:nvSpPr>
          <p:cNvPr id="3" name="コンテンツ プレースホルダー 2"/>
          <p:cNvSpPr>
            <a:spLocks noGrp="1"/>
          </p:cNvSpPr>
          <p:nvPr>
            <p:ph idx="1"/>
          </p:nvPr>
        </p:nvSpPr>
        <p:spPr>
          <a:xfrm>
            <a:off x="457200" y="1052736"/>
            <a:ext cx="8229600" cy="1421512"/>
          </a:xfrm>
        </p:spPr>
        <p:txBody>
          <a:bodyPr/>
          <a:lstStyle/>
          <a:p>
            <a:r>
              <a:rPr lang="ja-JP" altLang="en-US" dirty="0"/>
              <a:t>「先手が最も低い利得になる」手を後手がとることを前提として，先手は自分にとり高い利得が得られる行動を選択する．</a:t>
            </a:r>
            <a:endParaRPr kumimoji="1" lang="ja-JP" altLang="en-US" dirty="0"/>
          </a:p>
        </p:txBody>
      </p:sp>
      <p:sp>
        <p:nvSpPr>
          <p:cNvPr id="4" name="正方形/長方形 3"/>
          <p:cNvSpPr/>
          <p:nvPr/>
        </p:nvSpPr>
        <p:spPr>
          <a:xfrm>
            <a:off x="1043608" y="5085184"/>
            <a:ext cx="6516241" cy="1296144"/>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043607" y="4659634"/>
            <a:ext cx="6516241" cy="281534"/>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547665" y="4221088"/>
            <a:ext cx="5328592" cy="281534"/>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2195736" y="3645024"/>
            <a:ext cx="4176464" cy="36004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915816" y="2636912"/>
            <a:ext cx="2592288" cy="864096"/>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9"/>
          <p:cNvSpPr/>
          <p:nvPr/>
        </p:nvSpPr>
        <p:spPr>
          <a:xfrm>
            <a:off x="2357676" y="3124200"/>
            <a:ext cx="1998424" cy="2933700"/>
          </a:xfrm>
          <a:custGeom>
            <a:avLst/>
            <a:gdLst>
              <a:gd name="connsiteX0" fmla="*/ 1998424 w 1998424"/>
              <a:gd name="connsiteY0" fmla="*/ 0 h 2933700"/>
              <a:gd name="connsiteX1" fmla="*/ 652224 w 1998424"/>
              <a:gd name="connsiteY1" fmla="*/ 889000 h 2933700"/>
              <a:gd name="connsiteX2" fmla="*/ 4524 w 1998424"/>
              <a:gd name="connsiteY2" fmla="*/ 1828800 h 2933700"/>
              <a:gd name="connsiteX3" fmla="*/ 347424 w 1998424"/>
              <a:gd name="connsiteY3" fmla="*/ 2933700 h 2933700"/>
            </a:gdLst>
            <a:ahLst/>
            <a:cxnLst>
              <a:cxn ang="0">
                <a:pos x="connsiteX0" y="connsiteY0"/>
              </a:cxn>
              <a:cxn ang="0">
                <a:pos x="connsiteX1" y="connsiteY1"/>
              </a:cxn>
              <a:cxn ang="0">
                <a:pos x="connsiteX2" y="connsiteY2"/>
              </a:cxn>
              <a:cxn ang="0">
                <a:pos x="connsiteX3" y="connsiteY3"/>
              </a:cxn>
            </a:cxnLst>
            <a:rect l="l" t="t" r="r" b="b"/>
            <a:pathLst>
              <a:path w="1998424" h="2933700">
                <a:moveTo>
                  <a:pt x="1998424" y="0"/>
                </a:moveTo>
                <a:cubicBezTo>
                  <a:pt x="1491482" y="292100"/>
                  <a:pt x="984540" y="584200"/>
                  <a:pt x="652224" y="889000"/>
                </a:cubicBezTo>
                <a:cubicBezTo>
                  <a:pt x="319908" y="1193800"/>
                  <a:pt x="55324" y="1488017"/>
                  <a:pt x="4524" y="1828800"/>
                </a:cubicBezTo>
                <a:cubicBezTo>
                  <a:pt x="-46276" y="2169583"/>
                  <a:pt x="347424" y="2933700"/>
                  <a:pt x="347424" y="2933700"/>
                </a:cubicBezTo>
              </a:path>
            </a:pathLst>
          </a:custGeom>
          <a:ln>
            <a:headEnd type="none" w="med" len="med"/>
            <a:tailEnd type="arrow" w="med" len="med"/>
          </a:ln>
        </p:spPr>
        <p:style>
          <a:lnRef idx="3">
            <a:schemeClr val="accent5"/>
          </a:lnRef>
          <a:fillRef idx="0">
            <a:schemeClr val="accent5"/>
          </a:fillRef>
          <a:effectRef idx="2">
            <a:schemeClr val="accent5"/>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5549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0" animBg="1"/>
      <p:bldP spid="7" grpId="1" animBg="1"/>
      <p:bldP spid="8" grpId="0" animBg="1"/>
      <p:bldP spid="8" grpId="1" animBg="1"/>
      <p:bldP spid="9" grpId="0" animBg="1"/>
      <p:bldP spid="9" grpId="1"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15416"/>
            <a:ext cx="8229600" cy="1143000"/>
          </a:xfrm>
        </p:spPr>
        <p:txBody>
          <a:bodyPr>
            <a:normAutofit fontScale="90000"/>
          </a:bodyPr>
          <a:lstStyle/>
          <a:p>
            <a:r>
              <a:rPr lang="ja-JP" altLang="en-US" dirty="0"/>
              <a:t>演習問題</a:t>
            </a:r>
            <a:r>
              <a:rPr lang="en-US" altLang="ja-JP" dirty="0"/>
              <a:t>4-2 </a:t>
            </a:r>
            <a:r>
              <a:rPr lang="ja-JP" altLang="en-US" sz="3600" dirty="0"/>
              <a:t>交互ジャンケン </a:t>
            </a:r>
            <a:r>
              <a:rPr lang="en-US" altLang="ja-JP" sz="3600" dirty="0"/>
              <a:t>min-max</a:t>
            </a:r>
            <a:r>
              <a:rPr lang="ja-JP" altLang="en-US" sz="3600" dirty="0"/>
              <a:t>法</a:t>
            </a:r>
            <a:endParaRPr kumimoji="1" lang="ja-JP" altLang="en-US" dirty="0"/>
          </a:p>
        </p:txBody>
      </p:sp>
      <p:sp>
        <p:nvSpPr>
          <p:cNvPr id="3" name="テキスト ボックス 2"/>
          <p:cNvSpPr txBox="1"/>
          <p:nvPr/>
        </p:nvSpPr>
        <p:spPr>
          <a:xfrm>
            <a:off x="395536" y="5144630"/>
            <a:ext cx="8592417" cy="1631216"/>
          </a:xfrm>
          <a:prstGeom prst="rect">
            <a:avLst/>
          </a:prstGeom>
          <a:noFill/>
        </p:spPr>
        <p:txBody>
          <a:bodyPr wrap="none" rtlCol="0">
            <a:spAutoFit/>
          </a:bodyPr>
          <a:lstStyle/>
          <a:p>
            <a:pPr marL="342900" indent="-342900">
              <a:buFont typeface="+mj-lt"/>
              <a:buAutoNum type="arabicPeriod"/>
            </a:pPr>
            <a:r>
              <a:rPr kumimoji="1" lang="en-US" altLang="ja-JP" sz="2000" dirty="0"/>
              <a:t>4-1 </a:t>
            </a:r>
            <a:r>
              <a:rPr kumimoji="1" lang="ja-JP" altLang="en-US" sz="2000" dirty="0"/>
              <a:t>で考えた，交互ジャンケンについて</a:t>
            </a:r>
            <a:r>
              <a:rPr kumimoji="1" lang="en-US" altLang="ja-JP" sz="2000" dirty="0"/>
              <a:t>min-max</a:t>
            </a:r>
            <a:r>
              <a:rPr kumimoji="1" lang="ja-JP" altLang="en-US" sz="2000" dirty="0"/>
              <a:t>法を適用し，</a:t>
            </a:r>
            <a:br>
              <a:rPr kumimoji="1" lang="en-US" altLang="ja-JP" sz="2000" dirty="0"/>
            </a:br>
            <a:r>
              <a:rPr kumimoji="1" lang="ja-JP" altLang="en-US" sz="2000" dirty="0"/>
              <a:t>各ノードの評価値を得よ</a:t>
            </a:r>
            <a:endParaRPr kumimoji="1" lang="en-US" altLang="ja-JP" sz="2000" dirty="0"/>
          </a:p>
          <a:p>
            <a:pPr marL="342900" indent="-342900">
              <a:buFont typeface="+mj-lt"/>
              <a:buAutoNum type="arabicPeriod"/>
            </a:pPr>
            <a:r>
              <a:rPr lang="ja-JP" altLang="en-US" sz="2000" dirty="0"/>
              <a:t>このゲームに先手は勝つことができるか？</a:t>
            </a:r>
            <a:endParaRPr lang="en-US" altLang="ja-JP" sz="2000" dirty="0"/>
          </a:p>
          <a:p>
            <a:pPr marL="342900" indent="-342900">
              <a:buFont typeface="+mj-lt"/>
              <a:buAutoNum type="arabicPeriod"/>
            </a:pPr>
            <a:r>
              <a:rPr kumimoji="1" lang="ja-JP" altLang="en-US" sz="2000" dirty="0"/>
              <a:t>このゲームに</a:t>
            </a:r>
            <a:r>
              <a:rPr lang="ja-JP" altLang="en-US" sz="2000" dirty="0"/>
              <a:t>おける最後の先手の</a:t>
            </a:r>
            <a:r>
              <a:rPr kumimoji="1" lang="ja-JP" altLang="en-US" sz="2000" dirty="0"/>
              <a:t>最良の手を述べよ．</a:t>
            </a:r>
            <a:endParaRPr kumimoji="1" lang="en-US" altLang="ja-JP" sz="2000" dirty="0"/>
          </a:p>
          <a:p>
            <a:pPr marL="342900" indent="-342900">
              <a:buFont typeface="+mj-lt"/>
              <a:buAutoNum type="arabicPeriod"/>
            </a:pPr>
            <a:r>
              <a:rPr lang="ja-JP" altLang="en-US" sz="2000" dirty="0"/>
              <a:t>もし，最初の一手を先手が選ぶことが出来れば先手は勝つことが出来るか？</a:t>
            </a:r>
            <a:endParaRPr lang="en-US" altLang="ja-JP" sz="20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5240" y="908720"/>
            <a:ext cx="7153814" cy="4421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8723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アルファ・ベータ法</a:t>
            </a:r>
            <a:endParaRPr kumimoji="1" lang="ja-JP" altLang="en-US" dirty="0"/>
          </a:p>
        </p:txBody>
      </p:sp>
      <p:sp>
        <p:nvSpPr>
          <p:cNvPr id="3" name="コンテンツ プレースホルダー 2"/>
          <p:cNvSpPr>
            <a:spLocks noGrp="1"/>
          </p:cNvSpPr>
          <p:nvPr>
            <p:ph idx="1"/>
          </p:nvPr>
        </p:nvSpPr>
        <p:spPr>
          <a:xfrm>
            <a:off x="457200" y="1935480"/>
            <a:ext cx="8219256" cy="4589864"/>
          </a:xfrm>
        </p:spPr>
        <p:txBody>
          <a:bodyPr>
            <a:normAutofit fontScale="92500" lnSpcReduction="10000"/>
          </a:bodyPr>
          <a:lstStyle/>
          <a:p>
            <a:r>
              <a:rPr kumimoji="1" lang="ja-JP" altLang="en-US" dirty="0"/>
              <a:t>ミニマックス法では</a:t>
            </a:r>
            <a:r>
              <a:rPr lang="ja-JP" altLang="en-US" dirty="0"/>
              <a:t>盤面の局面を先読みすればするほど，良い手を選択し，ゲームを有利に進めていける．</a:t>
            </a:r>
            <a:endParaRPr lang="en-US" altLang="ja-JP" dirty="0"/>
          </a:p>
          <a:p>
            <a:r>
              <a:rPr lang="ja-JP" altLang="en-US" dirty="0"/>
              <a:t>しかし，探索しすぎるとゲーム木の探索空間が膨大になる．</a:t>
            </a:r>
            <a:endParaRPr lang="en-US" altLang="ja-JP" dirty="0"/>
          </a:p>
          <a:p>
            <a:r>
              <a:rPr kumimoji="1" lang="ja-JP" altLang="en-US" dirty="0"/>
              <a:t>ミニマックス法の性質を生かして，不必要な探索を避ける（サボる）ことができる．</a:t>
            </a:r>
            <a:endParaRPr kumimoji="1" lang="en-US" altLang="ja-JP" dirty="0"/>
          </a:p>
          <a:p>
            <a:endParaRPr lang="en-US" altLang="ja-JP" dirty="0"/>
          </a:p>
          <a:p>
            <a:r>
              <a:rPr kumimoji="1" lang="ja-JP" altLang="en-US" dirty="0"/>
              <a:t>アルファ・ベータ法（</a:t>
            </a:r>
            <a:r>
              <a:rPr lang="en-US" altLang="ja-JP" dirty="0"/>
              <a:t>αβ pruning</a:t>
            </a:r>
            <a:r>
              <a:rPr kumimoji="1" lang="ja-JP" altLang="en-US" dirty="0"/>
              <a:t>）</a:t>
            </a:r>
            <a:endParaRPr kumimoji="1" lang="en-US" altLang="ja-JP" dirty="0"/>
          </a:p>
          <a:p>
            <a:pPr lvl="1"/>
            <a:r>
              <a:rPr lang="en-US" altLang="ja-JP" dirty="0"/>
              <a:t>β</a:t>
            </a:r>
            <a:r>
              <a:rPr lang="ja-JP" altLang="en-US" dirty="0"/>
              <a:t>カット</a:t>
            </a:r>
            <a:r>
              <a:rPr lang="en-US" altLang="ja-JP" dirty="0"/>
              <a:t>(β pruning)</a:t>
            </a:r>
            <a:r>
              <a:rPr lang="ja-JP" altLang="en-US" dirty="0"/>
              <a:t>　評価値最小化局面の枝刈り</a:t>
            </a:r>
            <a:endParaRPr lang="en-US" altLang="ja-JP" dirty="0"/>
          </a:p>
          <a:p>
            <a:pPr lvl="2"/>
            <a:r>
              <a:rPr lang="ja-JP" altLang="en-US" dirty="0"/>
              <a:t>後手がわざわざ評価値の大きな手を打たないことを利用して，</a:t>
            </a:r>
            <a:r>
              <a:rPr lang="ja-JP" altLang="en-US" b="1" dirty="0">
                <a:solidFill>
                  <a:srgbClr val="FF0000"/>
                </a:solidFill>
              </a:rPr>
              <a:t>先手の行動（作用）をカット</a:t>
            </a:r>
            <a:endParaRPr lang="en-US" altLang="ja-JP" dirty="0"/>
          </a:p>
          <a:p>
            <a:pPr lvl="1"/>
            <a:r>
              <a:rPr lang="en-US" altLang="ja-JP" dirty="0"/>
              <a:t>α</a:t>
            </a:r>
            <a:r>
              <a:rPr lang="ja-JP" altLang="en-US" dirty="0"/>
              <a:t>カット</a:t>
            </a:r>
            <a:r>
              <a:rPr lang="en-US" altLang="ja-JP" dirty="0"/>
              <a:t>(α pruning)</a:t>
            </a:r>
            <a:r>
              <a:rPr lang="ja-JP" altLang="en-US" dirty="0"/>
              <a:t>　評価値最大化局面の枝刈り</a:t>
            </a:r>
            <a:endParaRPr lang="en-US" altLang="ja-JP" dirty="0"/>
          </a:p>
          <a:p>
            <a:pPr lvl="2"/>
            <a:r>
              <a:rPr lang="ja-JP" altLang="en-US" dirty="0"/>
              <a:t>先手がわざわざ評価値の小さな手を打たないことを利用して，</a:t>
            </a:r>
            <a:r>
              <a:rPr lang="ja-JP" altLang="en-US" b="1" dirty="0">
                <a:solidFill>
                  <a:srgbClr val="FF0000"/>
                </a:solidFill>
              </a:rPr>
              <a:t>後手の行動（作用）をカット</a:t>
            </a:r>
            <a:endParaRPr lang="en-US" altLang="ja-JP" b="1" dirty="0">
              <a:solidFill>
                <a:srgbClr val="FF0000"/>
              </a:solidFill>
            </a:endParaRPr>
          </a:p>
          <a:p>
            <a:pPr lvl="2"/>
            <a:endParaRPr lang="en-US" altLang="ja-JP" b="1" dirty="0">
              <a:solidFill>
                <a:srgbClr val="FF0000"/>
              </a:solidFill>
            </a:endParaRPr>
          </a:p>
          <a:p>
            <a:pPr lvl="2"/>
            <a:endParaRPr kumimoji="1" lang="ja-JP" altLang="en-US" dirty="0"/>
          </a:p>
        </p:txBody>
      </p:sp>
      <p:sp>
        <p:nvSpPr>
          <p:cNvPr id="5" name="角丸四角形吹き出し 4"/>
          <p:cNvSpPr/>
          <p:nvPr/>
        </p:nvSpPr>
        <p:spPr>
          <a:xfrm>
            <a:off x="5148064" y="3717032"/>
            <a:ext cx="2592288" cy="667236"/>
          </a:xfrm>
          <a:prstGeom prst="wedgeRoundRectCallout">
            <a:avLst>
              <a:gd name="adj1" fmla="val -62559"/>
              <a:gd name="adj2" fmla="val 22529"/>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4" name="テキスト ボックス 3"/>
          <p:cNvSpPr txBox="1"/>
          <p:nvPr/>
        </p:nvSpPr>
        <p:spPr>
          <a:xfrm>
            <a:off x="5292080" y="3789040"/>
            <a:ext cx="2284600" cy="523220"/>
          </a:xfrm>
          <a:prstGeom prst="rect">
            <a:avLst/>
          </a:prstGeom>
          <a:noFill/>
        </p:spPr>
        <p:txBody>
          <a:bodyPr wrap="none" rtlCol="0">
            <a:spAutoFit/>
          </a:bodyPr>
          <a:lstStyle/>
          <a:p>
            <a:r>
              <a:rPr kumimoji="1" lang="en-US" altLang="ja-JP" sz="2800" dirty="0"/>
              <a:t>pruning</a:t>
            </a:r>
            <a:r>
              <a:rPr kumimoji="1" lang="en-US" altLang="ja-JP" dirty="0"/>
              <a:t> = </a:t>
            </a:r>
            <a:r>
              <a:rPr kumimoji="1" lang="ja-JP" altLang="en-US" dirty="0"/>
              <a:t>枝刈り</a:t>
            </a:r>
          </a:p>
        </p:txBody>
      </p:sp>
    </p:spTree>
    <p:extLst>
      <p:ext uri="{BB962C8B-B14F-4D97-AF65-F5344CB8AC3E}">
        <p14:creationId xmlns:p14="http://schemas.microsoft.com/office/powerpoint/2010/main" val="2504637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685277"/>
            <a:ext cx="7344816" cy="5169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lstStyle/>
          <a:p>
            <a:r>
              <a:rPr kumimoji="1" lang="en-US" altLang="ja-JP" dirty="0"/>
              <a:t>β</a:t>
            </a:r>
            <a:r>
              <a:rPr kumimoji="1" lang="ja-JP" altLang="en-US" dirty="0"/>
              <a:t>カット </a:t>
            </a:r>
            <a:r>
              <a:rPr kumimoji="1" lang="en-US" altLang="ja-JP" dirty="0"/>
              <a:t>(β pruning)</a:t>
            </a:r>
            <a:endParaRPr kumimoji="1" lang="ja-JP" altLang="en-US" dirty="0"/>
          </a:p>
        </p:txBody>
      </p:sp>
    </p:spTree>
    <p:extLst>
      <p:ext uri="{BB962C8B-B14F-4D97-AF65-F5344CB8AC3E}">
        <p14:creationId xmlns:p14="http://schemas.microsoft.com/office/powerpoint/2010/main" val="1356040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44378" y="1772816"/>
            <a:ext cx="7144046" cy="5060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lstStyle/>
          <a:p>
            <a:r>
              <a:rPr kumimoji="1" lang="en-US" altLang="ja-JP" dirty="0"/>
              <a:t>α</a:t>
            </a:r>
            <a:r>
              <a:rPr kumimoji="1" lang="ja-JP" altLang="en-US" dirty="0"/>
              <a:t>カット </a:t>
            </a:r>
            <a:r>
              <a:rPr kumimoji="1" lang="en-US" altLang="ja-JP" dirty="0"/>
              <a:t>(α pruning)</a:t>
            </a:r>
            <a:endParaRPr kumimoji="1" lang="ja-JP" altLang="en-US" dirty="0"/>
          </a:p>
        </p:txBody>
      </p:sp>
    </p:spTree>
    <p:extLst>
      <p:ext uri="{BB962C8B-B14F-4D97-AF65-F5344CB8AC3E}">
        <p14:creationId xmlns:p14="http://schemas.microsoft.com/office/powerpoint/2010/main" val="1653177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2999"/>
            <a:ext cx="8229600" cy="1143000"/>
          </a:xfrm>
        </p:spPr>
        <p:txBody>
          <a:bodyPr>
            <a:normAutofit/>
          </a:bodyPr>
          <a:lstStyle/>
          <a:p>
            <a:r>
              <a:rPr lang="ja-JP" altLang="en-US" dirty="0"/>
              <a:t>演習問題</a:t>
            </a:r>
            <a:r>
              <a:rPr lang="en-US" altLang="ja-JP" dirty="0"/>
              <a:t>4-3 </a:t>
            </a:r>
            <a:r>
              <a:rPr lang="ja-JP" altLang="en-US" sz="3600" dirty="0"/>
              <a:t>交互ジャンケン </a:t>
            </a:r>
            <a:r>
              <a:rPr lang="en-US" altLang="ja-JP" sz="3600" dirty="0"/>
              <a:t>αβ</a:t>
            </a:r>
            <a:r>
              <a:rPr lang="ja-JP" altLang="en-US" sz="3600" dirty="0"/>
              <a:t>カット</a:t>
            </a:r>
            <a:endParaRPr kumimoji="1" lang="ja-JP" altLang="en-US" dirty="0"/>
          </a:p>
        </p:txBody>
      </p:sp>
      <p:sp>
        <p:nvSpPr>
          <p:cNvPr id="3" name="テキスト ボックス 2"/>
          <p:cNvSpPr txBox="1"/>
          <p:nvPr/>
        </p:nvSpPr>
        <p:spPr>
          <a:xfrm>
            <a:off x="395536" y="5673442"/>
            <a:ext cx="7848872" cy="707886"/>
          </a:xfrm>
          <a:prstGeom prst="rect">
            <a:avLst/>
          </a:prstGeom>
          <a:noFill/>
        </p:spPr>
        <p:txBody>
          <a:bodyPr wrap="square" rtlCol="0">
            <a:spAutoFit/>
          </a:bodyPr>
          <a:lstStyle/>
          <a:p>
            <a:pPr marL="342900" indent="-342900">
              <a:buFont typeface="+mj-lt"/>
              <a:buAutoNum type="arabicPeriod"/>
            </a:pPr>
            <a:r>
              <a:rPr kumimoji="1" lang="en-US" altLang="ja-JP" sz="2000" dirty="0"/>
              <a:t>4-2 </a:t>
            </a:r>
            <a:r>
              <a:rPr kumimoji="1" lang="ja-JP" altLang="en-US" sz="2000" dirty="0"/>
              <a:t>で考えた，交互ジャンケンについて</a:t>
            </a:r>
            <a:r>
              <a:rPr kumimoji="1" lang="en-US" altLang="ja-JP" sz="2000" dirty="0"/>
              <a:t>α</a:t>
            </a:r>
            <a:r>
              <a:rPr kumimoji="1" lang="ja-JP" altLang="en-US" sz="2000" dirty="0"/>
              <a:t>カット，もしくは</a:t>
            </a:r>
            <a:r>
              <a:rPr kumimoji="1" lang="en-US" altLang="ja-JP" sz="2000" dirty="0"/>
              <a:t>β</a:t>
            </a:r>
            <a:r>
              <a:rPr kumimoji="1" lang="ja-JP" altLang="en-US" sz="2000" dirty="0"/>
              <a:t>カットをする所はあるか？あるとすれば何処で生じるか？答えよ．</a:t>
            </a:r>
            <a:endParaRPr lang="en-US" altLang="ja-JP" sz="2000" dirty="0"/>
          </a:p>
        </p:txBody>
      </p:sp>
      <p:pic>
        <p:nvPicPr>
          <p:cNvPr id="4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5240" y="1023492"/>
            <a:ext cx="7153814" cy="4421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6289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演習</a:t>
            </a:r>
            <a:r>
              <a:rPr lang="en-US" altLang="ja-JP" dirty="0"/>
              <a:t>4-4 </a:t>
            </a:r>
            <a:r>
              <a:rPr lang="ja-JP" altLang="en-US" dirty="0"/>
              <a:t>現実のゲーム</a:t>
            </a:r>
            <a:endParaRPr kumimoji="1" lang="ja-JP" altLang="en-US" dirty="0"/>
          </a:p>
        </p:txBody>
      </p:sp>
      <p:sp>
        <p:nvSpPr>
          <p:cNvPr id="3" name="コンテンツ プレースホルダー 2"/>
          <p:cNvSpPr>
            <a:spLocks noGrp="1"/>
          </p:cNvSpPr>
          <p:nvPr>
            <p:ph idx="1"/>
          </p:nvPr>
        </p:nvSpPr>
        <p:spPr>
          <a:xfrm>
            <a:off x="457200" y="1935480"/>
            <a:ext cx="8229600" cy="2861672"/>
          </a:xfrm>
        </p:spPr>
        <p:txBody>
          <a:bodyPr>
            <a:normAutofit fontScale="85000" lnSpcReduction="10000"/>
          </a:bodyPr>
          <a:lstStyle/>
          <a:p>
            <a:r>
              <a:rPr kumimoji="1" lang="ja-JP" altLang="en-US" dirty="0"/>
              <a:t>オセロはゲーム木で表現される種類のゲームである．</a:t>
            </a:r>
            <a:endParaRPr kumimoji="1" lang="en-US" altLang="ja-JP" dirty="0"/>
          </a:p>
          <a:p>
            <a:r>
              <a:rPr lang="ja-JP" altLang="en-US" dirty="0"/>
              <a:t>オセロのゲーム木を表現し，勝利のための必勝法を計算したい．</a:t>
            </a:r>
            <a:endParaRPr lang="en-US" altLang="ja-JP" dirty="0"/>
          </a:p>
          <a:p>
            <a:r>
              <a:rPr kumimoji="1" lang="ja-JP" altLang="en-US" dirty="0"/>
              <a:t>初手黒が</a:t>
            </a:r>
            <a:r>
              <a:rPr lang="ja-JP" altLang="en-US" dirty="0"/>
              <a:t>置き，その後，交互に置いていく事を考えると，オセロの状態空間の大きさ（葉ノードの数）はどれくらいになるか？概算を求めよ．</a:t>
            </a:r>
            <a:endParaRPr lang="en-US" altLang="ja-JP" dirty="0"/>
          </a:p>
          <a:p>
            <a:r>
              <a:rPr lang="ja-JP" altLang="en-US" dirty="0"/>
              <a:t>盤面は </a:t>
            </a:r>
            <a:r>
              <a:rPr lang="en-US" altLang="ja-JP" dirty="0"/>
              <a:t>8×8</a:t>
            </a:r>
            <a:r>
              <a:rPr lang="ja-JP" altLang="en-US" dirty="0"/>
              <a:t>　である．</a:t>
            </a:r>
            <a:endParaRPr lang="en-US" altLang="ja-JP" dirty="0"/>
          </a:p>
          <a:p>
            <a:r>
              <a:rPr lang="ja-JP" altLang="en-US" dirty="0"/>
              <a:t>近似として一回に置ける手は平均して</a:t>
            </a:r>
            <a:r>
              <a:rPr lang="en-US" altLang="ja-JP" dirty="0"/>
              <a:t>5</a:t>
            </a:r>
            <a:r>
              <a:rPr lang="ja-JP" altLang="en-US" dirty="0"/>
              <a:t>箇所程度であるとしてよい．</a:t>
            </a:r>
            <a:endParaRPr lang="en-US" altLang="ja-JP" dirty="0"/>
          </a:p>
          <a:p>
            <a:endParaRPr lang="en-US" altLang="ja-JP" dirty="0"/>
          </a:p>
          <a:p>
            <a:endParaRPr kumimoji="1" lang="ja-JP" altLang="en-US" dirty="0"/>
          </a:p>
        </p:txBody>
      </p:sp>
      <p:pic>
        <p:nvPicPr>
          <p:cNvPr id="4" name="Picture 4" descr="http://t3.gstatic.com/images?q=tbn:ANd9GcSMa-_iTqiY5086PNWX4B-u3pC5QXlNkqw57N9WtadxP6Vken4Pb2wuNGV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2870" y="4869160"/>
            <a:ext cx="2870028" cy="2160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586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5400" dirty="0"/>
              <a:t>第</a:t>
            </a:r>
            <a:r>
              <a:rPr lang="en-US" altLang="ja-JP" sz="5400" dirty="0"/>
              <a:t>4</a:t>
            </a:r>
            <a:r>
              <a:rPr lang="ja-JP" altLang="en-US" sz="5400" dirty="0"/>
              <a:t>章のまとめ</a:t>
            </a:r>
            <a:endParaRPr kumimoji="1" lang="ja-JP" altLang="en-US" dirty="0"/>
          </a:p>
        </p:txBody>
      </p:sp>
      <p:sp>
        <p:nvSpPr>
          <p:cNvPr id="3" name="コンテンツ プレースホルダー 2"/>
          <p:cNvSpPr>
            <a:spLocks noGrp="1"/>
          </p:cNvSpPr>
          <p:nvPr>
            <p:ph idx="1"/>
          </p:nvPr>
        </p:nvSpPr>
        <p:spPr/>
        <p:txBody>
          <a:bodyPr/>
          <a:lstStyle/>
          <a:p>
            <a:r>
              <a:rPr lang="ja-JP" altLang="en-US" dirty="0"/>
              <a:t>プレイヤー，利得行列や合理的な行動といったゲーム理論における基本用語を学び，ゲーム理論の対象となるゲームとは何かを知った．</a:t>
            </a:r>
          </a:p>
          <a:p>
            <a:r>
              <a:rPr lang="ja-JP" altLang="en-US" dirty="0"/>
              <a:t>支配戦略均衡やナッシュ均衡といった標準型ゲームにおける均衡概念の基礎について学んだ．</a:t>
            </a:r>
          </a:p>
          <a:p>
            <a:r>
              <a:rPr lang="ja-JP" altLang="en-US" dirty="0"/>
              <a:t>展開型ゲームとそのゲーム木による表現について学んだ．</a:t>
            </a:r>
          </a:p>
          <a:p>
            <a:r>
              <a:rPr lang="ja-JP" altLang="en-US" dirty="0"/>
              <a:t>展開型ゲームがゼロサム・ゲームであった場合について効率的に解を求めるミニマックス法を学んだ．</a:t>
            </a:r>
          </a:p>
          <a:p>
            <a:r>
              <a:rPr lang="ja-JP" altLang="en-US" dirty="0"/>
              <a:t>ミニマックス法において解の探索を効率化する</a:t>
            </a:r>
            <a:r>
              <a:rPr lang="en-US" altLang="ja-JP" dirty="0"/>
              <a:t>α </a:t>
            </a:r>
            <a:r>
              <a:rPr lang="ja-JP" altLang="en-US" dirty="0"/>
              <a:t>カットと</a:t>
            </a:r>
            <a:r>
              <a:rPr lang="en-US" altLang="ja-JP" dirty="0"/>
              <a:t>β </a:t>
            </a:r>
            <a:r>
              <a:rPr lang="ja-JP" altLang="en-US" dirty="0"/>
              <a:t>カットについて学んだ．</a:t>
            </a:r>
            <a:endParaRPr kumimoji="1" lang="ja-JP" altLang="en-US" dirty="0"/>
          </a:p>
        </p:txBody>
      </p:sp>
    </p:spTree>
    <p:extLst>
      <p:ext uri="{BB962C8B-B14F-4D97-AF65-F5344CB8AC3E}">
        <p14:creationId xmlns:p14="http://schemas.microsoft.com/office/powerpoint/2010/main" val="1678965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60648"/>
            <a:ext cx="8229600" cy="1143000"/>
          </a:xfrm>
        </p:spPr>
        <p:txBody>
          <a:bodyPr/>
          <a:lstStyle/>
          <a:p>
            <a:r>
              <a:rPr kumimoji="1" lang="ja-JP" altLang="en-US"/>
              <a:t>宿題</a:t>
            </a:r>
          </a:p>
        </p:txBody>
      </p:sp>
      <p:sp>
        <p:nvSpPr>
          <p:cNvPr id="3" name="コンテンツ プレースホルダー 2"/>
          <p:cNvSpPr>
            <a:spLocks noGrp="1"/>
          </p:cNvSpPr>
          <p:nvPr>
            <p:ph idx="1"/>
          </p:nvPr>
        </p:nvSpPr>
        <p:spPr/>
        <p:txBody>
          <a:bodyPr/>
          <a:lstStyle/>
          <a:p>
            <a:pPr marL="514350" indent="-514350">
              <a:buFont typeface="+mj-lt"/>
              <a:buAutoNum type="arabicPeriod"/>
            </a:pPr>
            <a:r>
              <a:rPr kumimoji="1" lang="ja-JP" altLang="en-US" dirty="0"/>
              <a:t>章末問題の１を答えよ</a:t>
            </a:r>
            <a:r>
              <a:rPr kumimoji="1" lang="en-US" altLang="ja-JP" dirty="0"/>
              <a:t>(</a:t>
            </a:r>
            <a:r>
              <a:rPr kumimoji="1" lang="ja-JP" altLang="en-US" dirty="0"/>
              <a:t>演習</a:t>
            </a:r>
            <a:r>
              <a:rPr kumimoji="1" lang="en-US" altLang="ja-JP" dirty="0"/>
              <a:t>4-1~4-3</a:t>
            </a:r>
            <a:r>
              <a:rPr kumimoji="1" lang="ja-JP" altLang="en-US" dirty="0"/>
              <a:t>を含んでいる）。</a:t>
            </a:r>
            <a:endParaRPr kumimoji="1" lang="en-US" altLang="ja-JP" dirty="0"/>
          </a:p>
          <a:p>
            <a:pPr marL="365760" lvl="1" indent="0">
              <a:buNone/>
            </a:pPr>
            <a:r>
              <a:rPr lang="ja-JP" altLang="en-US" dirty="0"/>
              <a:t>答えは教科書の巻末に与えられているので、宿題としては特に</a:t>
            </a:r>
            <a:r>
              <a:rPr lang="en-US" altLang="ja-JP" dirty="0"/>
              <a:t>(5)</a:t>
            </a:r>
            <a:r>
              <a:rPr lang="ja-JP" altLang="en-US" dirty="0"/>
              <a:t>が答えのようになることの「</a:t>
            </a:r>
            <a:r>
              <a:rPr lang="ja-JP" altLang="en-US" dirty="0">
                <a:solidFill>
                  <a:srgbClr val="FF0000"/>
                </a:solidFill>
              </a:rPr>
              <a:t>理由説明</a:t>
            </a:r>
            <a:r>
              <a:rPr lang="ja-JP" altLang="en-US" dirty="0"/>
              <a:t>」を中心とする</a:t>
            </a:r>
            <a:endParaRPr kumimoji="1" lang="en-US" altLang="ja-JP" dirty="0"/>
          </a:p>
          <a:p>
            <a:pPr marL="514350" indent="-514350">
              <a:buFont typeface="+mj-lt"/>
              <a:buAutoNum type="arabicPeriod"/>
            </a:pPr>
            <a:r>
              <a:rPr lang="ja-JP" altLang="en-US" dirty="0"/>
              <a:t>予習問題：第５章は「動的計画法」が重要なポイント</a:t>
            </a:r>
            <a:endParaRPr lang="en-US" altLang="ja-JP" dirty="0"/>
          </a:p>
          <a:p>
            <a:pPr marL="365760" lvl="1" indent="0">
              <a:buNone/>
            </a:pPr>
            <a:r>
              <a:rPr kumimoji="1" lang="ja-JP" altLang="en-US" dirty="0"/>
              <a:t>図</a:t>
            </a:r>
            <a:r>
              <a:rPr kumimoji="1" lang="en-US" altLang="ja-JP" dirty="0"/>
              <a:t>5.5</a:t>
            </a:r>
            <a:r>
              <a:rPr kumimoji="1" lang="ja-JP" altLang="en-US" dirty="0"/>
              <a:t>の初期値からアルゴリズム</a:t>
            </a:r>
            <a:r>
              <a:rPr kumimoji="1" lang="en-US" altLang="ja-JP" dirty="0"/>
              <a:t>5.1</a:t>
            </a:r>
            <a:r>
              <a:rPr kumimoji="1" lang="ja-JP" altLang="en-US" dirty="0"/>
              <a:t>によって、どのように図</a:t>
            </a:r>
            <a:r>
              <a:rPr lang="en-US" altLang="ja-JP" dirty="0"/>
              <a:t>5.10</a:t>
            </a:r>
            <a:r>
              <a:rPr lang="ja-JP" altLang="en-US" dirty="0"/>
              <a:t>という結果が得られるか、考えてみよ（次回講義の一つのポイント）</a:t>
            </a:r>
            <a:endParaRPr lang="en-US" altLang="ja-JP" dirty="0"/>
          </a:p>
        </p:txBody>
      </p:sp>
    </p:spTree>
    <p:extLst>
      <p:ext uri="{BB962C8B-B14F-4D97-AF65-F5344CB8AC3E}">
        <p14:creationId xmlns:p14="http://schemas.microsoft.com/office/powerpoint/2010/main" val="3282176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STORY </a:t>
            </a:r>
            <a:r>
              <a:rPr kumimoji="1" lang="ja-JP" altLang="en-US" dirty="0"/>
              <a:t>探索</a:t>
            </a:r>
            <a:r>
              <a:rPr kumimoji="1" lang="en-US" altLang="ja-JP" dirty="0"/>
              <a:t>(3)</a:t>
            </a:r>
            <a:endParaRPr kumimoji="1" lang="ja-JP" altLang="en-US" dirty="0"/>
          </a:p>
        </p:txBody>
      </p:sp>
      <p:sp>
        <p:nvSpPr>
          <p:cNvPr id="3" name="コンテンツ プレースホルダー 2"/>
          <p:cNvSpPr>
            <a:spLocks noGrp="1"/>
          </p:cNvSpPr>
          <p:nvPr>
            <p:ph idx="1"/>
          </p:nvPr>
        </p:nvSpPr>
        <p:spPr>
          <a:xfrm>
            <a:off x="457200" y="1935480"/>
            <a:ext cx="8229600" cy="2717656"/>
          </a:xfrm>
        </p:spPr>
        <p:txBody>
          <a:bodyPr>
            <a:normAutofit/>
          </a:bodyPr>
          <a:lstStyle/>
          <a:p>
            <a:r>
              <a:rPr lang="ja-JP" altLang="en-US" dirty="0"/>
              <a:t>ホイールダック２号は一つ誤解をしていた．迷路の中ではとにかくまっすぐゴールに向かえばよいわけではない．迷路にはホイールダック２号を邪魔しようとする敵がいる．これとぶつかると何かと面倒である．敵がどのように行動するのかを先読みしながら迷路を抜けなければならない．</a:t>
            </a:r>
            <a:endParaRPr kumimoji="1" lang="ja-JP" altLang="en-US" dirty="0"/>
          </a:p>
        </p:txBody>
      </p:sp>
      <p:pic>
        <p:nvPicPr>
          <p:cNvPr id="1026" name="Picture 2" descr="C:\Users\user\Dropbox\谷口先生へ\HP用ダック画像\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426103"/>
            <a:ext cx="5736439" cy="2493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328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仮定</a:t>
            </a:r>
            <a:r>
              <a:rPr lang="en-US" altLang="ja-JP" dirty="0"/>
              <a:t>	</a:t>
            </a:r>
            <a:r>
              <a:rPr lang="ja-JP" altLang="en-US" dirty="0"/>
              <a:t>探索</a:t>
            </a:r>
            <a:r>
              <a:rPr lang="en-US" altLang="ja-JP" dirty="0"/>
              <a:t>(3)</a:t>
            </a:r>
            <a:r>
              <a:rPr lang="ja-JP" altLang="en-US" dirty="0"/>
              <a:t> </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t>ホイールダック２号は自分と敵の行動に対する利得を知っている．</a:t>
            </a:r>
          </a:p>
          <a:p>
            <a:r>
              <a:rPr lang="ja-JP" altLang="en-US" dirty="0"/>
              <a:t>ホイールダック２号は自らの行動に対する結果を確実に予測できるものとする．</a:t>
            </a:r>
          </a:p>
          <a:p>
            <a:r>
              <a:rPr lang="ja-JP" altLang="en-US" dirty="0"/>
              <a:t>敵</a:t>
            </a:r>
            <a:r>
              <a:rPr lang="ja-JP" altLang="en-US"/>
              <a:t>は</a:t>
            </a:r>
            <a:r>
              <a:rPr lang="ja-JP" altLang="en-US">
                <a:solidFill>
                  <a:srgbClr val="C00000"/>
                </a:solidFill>
              </a:rPr>
              <a:t>合理的</a:t>
            </a:r>
            <a:r>
              <a:rPr lang="en-US" altLang="ja-JP"/>
              <a:t>(rational, p.46)</a:t>
            </a:r>
            <a:r>
              <a:rPr lang="ja-JP" altLang="en-US"/>
              <a:t>に</a:t>
            </a:r>
            <a:r>
              <a:rPr lang="ja-JP" altLang="en-US" dirty="0"/>
              <a:t>行動する．</a:t>
            </a:r>
          </a:p>
          <a:p>
            <a:r>
              <a:rPr lang="ja-JP" altLang="en-US" dirty="0"/>
              <a:t>ホイールダック２号も敵も物理的につながっている場所・状態には意図すれば確定的に移動することができるものとする．</a:t>
            </a:r>
            <a:endParaRPr kumimoji="1" lang="ja-JP" altLang="en-US" dirty="0"/>
          </a:p>
        </p:txBody>
      </p:sp>
      <p:grpSp>
        <p:nvGrpSpPr>
          <p:cNvPr id="5" name="グループ化 4"/>
          <p:cNvGrpSpPr/>
          <p:nvPr/>
        </p:nvGrpSpPr>
        <p:grpSpPr>
          <a:xfrm>
            <a:off x="2175520" y="5309593"/>
            <a:ext cx="2036440" cy="1434454"/>
            <a:chOff x="1331640" y="4725144"/>
            <a:chExt cx="2544316" cy="173355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4725144"/>
              <a:ext cx="240030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1331640" y="4725144"/>
              <a:ext cx="72008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8" name="直線コネクタ 7"/>
          <p:cNvCxnSpPr/>
          <p:nvPr/>
        </p:nvCxnSpPr>
        <p:spPr>
          <a:xfrm>
            <a:off x="5796136" y="5583882"/>
            <a:ext cx="13681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5796136" y="5736282"/>
            <a:ext cx="13681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5948536" y="5736282"/>
            <a:ext cx="13681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5796136" y="5888682"/>
            <a:ext cx="10081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5826844" y="6111347"/>
            <a:ext cx="8057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5826844" y="6303962"/>
            <a:ext cx="1193428" cy="0"/>
          </a:xfrm>
          <a:prstGeom prst="line">
            <a:avLst/>
          </a:prstGeom>
        </p:spPr>
        <p:style>
          <a:lnRef idx="1">
            <a:schemeClr val="accent1"/>
          </a:lnRef>
          <a:fillRef idx="0">
            <a:schemeClr val="accent1"/>
          </a:fillRef>
          <a:effectRef idx="0">
            <a:schemeClr val="accent1"/>
          </a:effectRef>
          <a:fontRef idx="minor">
            <a:schemeClr val="tx1"/>
          </a:fontRef>
        </p:style>
      </p:cxnSp>
      <p:pic>
        <p:nvPicPr>
          <p:cNvPr id="2050" name="Picture 2" descr="C:\Users\user\Dropbox\谷口先生へ\スライド用ダック素材\敵.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2960" y="5428761"/>
            <a:ext cx="1387476" cy="10350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user\Dropbox\谷口先生へ\スライド用ダック素材\敵.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9170" y="5593822"/>
            <a:ext cx="1387476" cy="103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548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Contents</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4.1 </a:t>
            </a:r>
            <a:r>
              <a:rPr kumimoji="1" lang="ja-JP" altLang="en-US" dirty="0"/>
              <a:t>利得と回避行動</a:t>
            </a:r>
            <a:endParaRPr kumimoji="1" lang="en-US" altLang="ja-JP" dirty="0"/>
          </a:p>
          <a:p>
            <a:r>
              <a:rPr lang="en-US" altLang="ja-JP" dirty="0"/>
              <a:t>4</a:t>
            </a:r>
            <a:r>
              <a:rPr kumimoji="1" lang="en-US" altLang="ja-JP" dirty="0"/>
              <a:t>.2 </a:t>
            </a:r>
            <a:r>
              <a:rPr kumimoji="1" lang="ja-JP" altLang="en-US" dirty="0"/>
              <a:t>標準型ゲーム</a:t>
            </a:r>
            <a:endParaRPr kumimoji="1" lang="en-US" altLang="ja-JP" dirty="0"/>
          </a:p>
          <a:p>
            <a:r>
              <a:rPr lang="en-US" altLang="ja-JP" dirty="0"/>
              <a:t>4.3 </a:t>
            </a:r>
            <a:r>
              <a:rPr lang="ja-JP" altLang="en-US" dirty="0"/>
              <a:t>展開型ゲーム</a:t>
            </a:r>
            <a:endParaRPr lang="en-US" altLang="ja-JP" dirty="0"/>
          </a:p>
        </p:txBody>
      </p:sp>
      <p:sp>
        <p:nvSpPr>
          <p:cNvPr id="4" name="正方形/長方形 3"/>
          <p:cNvSpPr/>
          <p:nvPr/>
        </p:nvSpPr>
        <p:spPr>
          <a:xfrm>
            <a:off x="251520" y="1844824"/>
            <a:ext cx="734481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79981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5545" y="908720"/>
            <a:ext cx="5286375" cy="580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lstStyle/>
          <a:p>
            <a:r>
              <a:rPr lang="en-US" altLang="ja-JP" dirty="0"/>
              <a:t>4.1.1 </a:t>
            </a:r>
            <a:r>
              <a:rPr lang="ja-JP" altLang="en-US" dirty="0"/>
              <a:t>はじめに</a:t>
            </a:r>
            <a:endParaRPr kumimoji="1" lang="ja-JP" altLang="en-US" dirty="0"/>
          </a:p>
        </p:txBody>
      </p:sp>
      <p:sp>
        <p:nvSpPr>
          <p:cNvPr id="3" name="コンテンツ プレースホルダー 2"/>
          <p:cNvSpPr>
            <a:spLocks noGrp="1"/>
          </p:cNvSpPr>
          <p:nvPr>
            <p:ph idx="1"/>
          </p:nvPr>
        </p:nvSpPr>
        <p:spPr>
          <a:xfrm>
            <a:off x="457199" y="1935480"/>
            <a:ext cx="3388345" cy="4389120"/>
          </a:xfrm>
        </p:spPr>
        <p:txBody>
          <a:bodyPr/>
          <a:lstStyle/>
          <a:p>
            <a:r>
              <a:rPr lang="ja-JP" altLang="en-US" dirty="0"/>
              <a:t>ホイールダック２号はどうすべきか？</a:t>
            </a:r>
            <a:endParaRPr kumimoji="1" lang="ja-JP"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36" y="3311748"/>
            <a:ext cx="4273294"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1037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利得行列</a:t>
            </a:r>
            <a:endParaRPr kumimoji="1" lang="ja-JP" altLang="en-US" dirty="0"/>
          </a:p>
        </p:txBody>
      </p:sp>
      <p:sp>
        <p:nvSpPr>
          <p:cNvPr id="3" name="コンテンツ プレースホルダー 2"/>
          <p:cNvSpPr>
            <a:spLocks noGrp="1"/>
          </p:cNvSpPr>
          <p:nvPr>
            <p:ph idx="1"/>
          </p:nvPr>
        </p:nvSpPr>
        <p:spPr/>
        <p:txBody>
          <a:bodyPr/>
          <a:lstStyle/>
          <a:p>
            <a:r>
              <a:rPr lang="ja-JP" altLang="en-US" dirty="0"/>
              <a:t>プレイヤーが二人の場合には，各プレイヤーの行動を行列の行と列に書き，それぞれの交わるセルに，それぞれのプレイヤーが得る利得を書いたものを</a:t>
            </a:r>
            <a:r>
              <a:rPr lang="ja-JP" altLang="en-US" b="1" dirty="0"/>
              <a:t>利得行列</a:t>
            </a:r>
            <a:r>
              <a:rPr lang="ja-JP" altLang="en-US" dirty="0"/>
              <a:t>と呼ぶ．</a:t>
            </a:r>
            <a:endParaRPr lang="en-US" altLang="ja-JP" dirty="0" err="1"/>
          </a:p>
          <a:p>
            <a:r>
              <a:rPr lang="ja-JP" altLang="en-US" dirty="0"/>
              <a:t>一般の行列とは異なり，</a:t>
            </a:r>
            <a:r>
              <a:rPr lang="ja-JP" altLang="en-US" b="1" dirty="0"/>
              <a:t>双行列</a:t>
            </a:r>
            <a:r>
              <a:rPr lang="en-US" altLang="ja-JP" dirty="0"/>
              <a:t>(</a:t>
            </a:r>
            <a:r>
              <a:rPr lang="en-US" altLang="ja-JP" dirty="0" err="1"/>
              <a:t>bimatrix</a:t>
            </a:r>
            <a:r>
              <a:rPr lang="en-US" altLang="ja-JP" dirty="0"/>
              <a:t>)</a:t>
            </a:r>
            <a:r>
              <a:rPr lang="ja-JP" altLang="en-US" dirty="0"/>
              <a:t>と呼ばれる．</a:t>
            </a:r>
            <a:endParaRPr kumimoji="1" lang="ja-JP"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7853" y="4581128"/>
            <a:ext cx="6610350"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円/楕円 3"/>
          <p:cNvSpPr/>
          <p:nvPr/>
        </p:nvSpPr>
        <p:spPr>
          <a:xfrm>
            <a:off x="4139952" y="5805264"/>
            <a:ext cx="1152128" cy="5856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4716016" y="6368370"/>
            <a:ext cx="4188967" cy="369332"/>
          </a:xfrm>
          <a:prstGeom prst="rect">
            <a:avLst/>
          </a:prstGeom>
          <a:noFill/>
        </p:spPr>
        <p:txBody>
          <a:bodyPr wrap="none" rtlCol="0">
            <a:spAutoFit/>
          </a:bodyPr>
          <a:lstStyle/>
          <a:p>
            <a:r>
              <a:rPr kumimoji="1" lang="ja-JP" altLang="en-US" dirty="0">
                <a:solidFill>
                  <a:srgbClr val="FF0000"/>
                </a:solidFill>
              </a:rPr>
              <a:t>左がプレイヤー１，右がプレイヤー２の利得</a:t>
            </a:r>
          </a:p>
        </p:txBody>
      </p:sp>
      <p:sp>
        <p:nvSpPr>
          <p:cNvPr id="7" name="円/楕円 6"/>
          <p:cNvSpPr/>
          <p:nvPr/>
        </p:nvSpPr>
        <p:spPr>
          <a:xfrm>
            <a:off x="1331640" y="5372050"/>
            <a:ext cx="2664296" cy="10188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2948" y="5430098"/>
            <a:ext cx="1319592" cy="646331"/>
          </a:xfrm>
          <a:prstGeom prst="rect">
            <a:avLst/>
          </a:prstGeom>
        </p:spPr>
        <p:txBody>
          <a:bodyPr wrap="none">
            <a:spAutoFit/>
          </a:bodyPr>
          <a:lstStyle/>
          <a:p>
            <a:r>
              <a:rPr lang="ja-JP" altLang="en-US" dirty="0">
                <a:solidFill>
                  <a:srgbClr val="FF0000"/>
                </a:solidFill>
              </a:rPr>
              <a:t>プレイヤー１</a:t>
            </a:r>
            <a:endParaRPr lang="en-US" altLang="ja-JP" dirty="0">
              <a:solidFill>
                <a:srgbClr val="FF0000"/>
              </a:solidFill>
            </a:endParaRPr>
          </a:p>
          <a:p>
            <a:r>
              <a:rPr lang="ja-JP" altLang="en-US" dirty="0">
                <a:solidFill>
                  <a:srgbClr val="FF0000"/>
                </a:solidFill>
              </a:rPr>
              <a:t>の行動</a:t>
            </a:r>
            <a:endParaRPr lang="ja-JP" altLang="en-US" dirty="0"/>
          </a:p>
        </p:txBody>
      </p:sp>
      <p:sp>
        <p:nvSpPr>
          <p:cNvPr id="9" name="正方形/長方形 8"/>
          <p:cNvSpPr/>
          <p:nvPr/>
        </p:nvSpPr>
        <p:spPr>
          <a:xfrm>
            <a:off x="6810499" y="4437112"/>
            <a:ext cx="1319592" cy="646331"/>
          </a:xfrm>
          <a:prstGeom prst="rect">
            <a:avLst/>
          </a:prstGeom>
        </p:spPr>
        <p:txBody>
          <a:bodyPr wrap="none">
            <a:spAutoFit/>
          </a:bodyPr>
          <a:lstStyle/>
          <a:p>
            <a:r>
              <a:rPr lang="ja-JP" altLang="en-US" dirty="0">
                <a:solidFill>
                  <a:srgbClr val="FF0000"/>
                </a:solidFill>
              </a:rPr>
              <a:t>プレイヤー２</a:t>
            </a:r>
            <a:endParaRPr lang="en-US" altLang="ja-JP" dirty="0">
              <a:solidFill>
                <a:srgbClr val="FF0000"/>
              </a:solidFill>
            </a:endParaRPr>
          </a:p>
          <a:p>
            <a:r>
              <a:rPr lang="ja-JP" altLang="en-US" dirty="0">
                <a:solidFill>
                  <a:srgbClr val="FF0000"/>
                </a:solidFill>
              </a:rPr>
              <a:t>の行動</a:t>
            </a:r>
            <a:endParaRPr lang="ja-JP" altLang="en-US" dirty="0"/>
          </a:p>
        </p:txBody>
      </p:sp>
      <p:sp>
        <p:nvSpPr>
          <p:cNvPr id="10" name="円/楕円 9"/>
          <p:cNvSpPr/>
          <p:nvPr/>
        </p:nvSpPr>
        <p:spPr>
          <a:xfrm>
            <a:off x="4179491" y="5083443"/>
            <a:ext cx="3668712" cy="4025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63394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8920" y="1781788"/>
            <a:ext cx="4273294"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noAutofit/>
          </a:bodyPr>
          <a:lstStyle/>
          <a:p>
            <a:r>
              <a:rPr lang="en-US" altLang="ja-JP" sz="3600" dirty="0"/>
              <a:t>4.1.2 </a:t>
            </a:r>
            <a:r>
              <a:rPr lang="ja-JP" altLang="en-US" sz="3600" dirty="0"/>
              <a:t>ケース</a:t>
            </a:r>
            <a:r>
              <a:rPr lang="en-US" altLang="ja-JP" sz="3600" dirty="0"/>
              <a:t>1</a:t>
            </a:r>
            <a:r>
              <a:rPr lang="ja-JP" altLang="en-US" sz="3600" dirty="0"/>
              <a:t>：</a:t>
            </a:r>
            <a:br>
              <a:rPr lang="en-US" altLang="ja-JP" sz="3600" dirty="0"/>
            </a:br>
            <a:r>
              <a:rPr lang="ja-JP" altLang="en-US" sz="3600" dirty="0"/>
              <a:t>敵はホイールダック</a:t>
            </a:r>
            <a:r>
              <a:rPr lang="en-US" altLang="ja-JP" sz="3600" dirty="0"/>
              <a:t>2 </a:t>
            </a:r>
            <a:r>
              <a:rPr lang="ja-JP" altLang="en-US" sz="3600" dirty="0"/>
              <a:t>号を捕まえたい</a:t>
            </a:r>
            <a:endParaRPr kumimoji="1" lang="ja-JP" altLang="en-US" sz="3600" dirty="0"/>
          </a:p>
        </p:txBody>
      </p:sp>
      <p:sp>
        <p:nvSpPr>
          <p:cNvPr id="3" name="コンテンツ プレースホルダー 2"/>
          <p:cNvSpPr>
            <a:spLocks noGrp="1"/>
          </p:cNvSpPr>
          <p:nvPr>
            <p:ph idx="1"/>
          </p:nvPr>
        </p:nvSpPr>
        <p:spPr>
          <a:xfrm>
            <a:off x="457200" y="1935480"/>
            <a:ext cx="4281720" cy="2645648"/>
          </a:xfrm>
        </p:spPr>
        <p:txBody>
          <a:bodyPr>
            <a:normAutofit/>
          </a:bodyPr>
          <a:lstStyle/>
          <a:p>
            <a:r>
              <a:rPr lang="ja-JP" altLang="en-US" dirty="0"/>
              <a:t>ホイールダック</a:t>
            </a:r>
            <a:r>
              <a:rPr lang="en-US" altLang="ja-JP" dirty="0"/>
              <a:t>2 </a:t>
            </a:r>
            <a:r>
              <a:rPr lang="ja-JP" altLang="en-US" dirty="0"/>
              <a:t>号にとっては上に移動すると敵にぶつかってしまうが，まだ利得が</a:t>
            </a:r>
            <a:r>
              <a:rPr lang="ja-JP" altLang="en-US" i="1" dirty="0"/>
              <a:t>−</a:t>
            </a:r>
            <a:r>
              <a:rPr lang="en-US" altLang="ja-JP" dirty="0"/>
              <a:t>5 </a:t>
            </a:r>
            <a:r>
              <a:rPr lang="ja-JP" altLang="en-US" dirty="0"/>
              <a:t>で済むため，</a:t>
            </a:r>
            <a:r>
              <a:rPr lang="ja-JP" altLang="en-US" u="sng" dirty="0"/>
              <a:t>上への移動を選ぶのが最適な選択</a:t>
            </a:r>
            <a:r>
              <a:rPr lang="ja-JP" altLang="en-US" dirty="0"/>
              <a:t>となる．</a:t>
            </a:r>
            <a:endParaRPr kumimoji="1" lang="ja-JP" alt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806124"/>
            <a:ext cx="7654058" cy="207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827584" y="4984700"/>
            <a:ext cx="4022640" cy="461665"/>
          </a:xfrm>
          <a:prstGeom prst="rect">
            <a:avLst/>
          </a:prstGeom>
        </p:spPr>
        <p:txBody>
          <a:bodyPr wrap="none">
            <a:spAutoFit/>
          </a:bodyPr>
          <a:lstStyle/>
          <a:p>
            <a:r>
              <a:rPr lang="en-US" altLang="ja-JP" sz="2400" i="1" dirty="0">
                <a:solidFill>
                  <a:srgbClr val="0070C0"/>
                </a:solidFill>
              </a:rPr>
              <a:t>C</a:t>
            </a:r>
            <a:r>
              <a:rPr lang="en-US" altLang="ja-JP" sz="2400" i="1" baseline="-25000" dirty="0">
                <a:solidFill>
                  <a:srgbClr val="0070C0"/>
                </a:solidFill>
              </a:rPr>
              <a:t>W</a:t>
            </a:r>
            <a:r>
              <a:rPr lang="en-US" altLang="ja-JP" sz="2400" i="1" dirty="0">
                <a:solidFill>
                  <a:srgbClr val="0070C0"/>
                </a:solidFill>
              </a:rPr>
              <a:t> </a:t>
            </a:r>
            <a:r>
              <a:rPr lang="en-US" altLang="ja-JP" sz="2400" dirty="0">
                <a:solidFill>
                  <a:srgbClr val="0070C0"/>
                </a:solidFill>
              </a:rPr>
              <a:t>= </a:t>
            </a:r>
            <a:r>
              <a:rPr lang="en-US" altLang="ja-JP" sz="2400" i="1" dirty="0">
                <a:solidFill>
                  <a:srgbClr val="0070C0"/>
                </a:solidFill>
              </a:rPr>
              <a:t>−</a:t>
            </a:r>
            <a:r>
              <a:rPr lang="en-US" altLang="ja-JP" sz="2400" dirty="0">
                <a:solidFill>
                  <a:srgbClr val="0070C0"/>
                </a:solidFill>
              </a:rPr>
              <a:t>5</a:t>
            </a:r>
            <a:r>
              <a:rPr lang="en-US" altLang="ja-JP" sz="2400" i="1" dirty="0">
                <a:solidFill>
                  <a:srgbClr val="0070C0"/>
                </a:solidFill>
              </a:rPr>
              <a:t>, C</a:t>
            </a:r>
            <a:r>
              <a:rPr lang="en-US" altLang="ja-JP" sz="2400" i="1" baseline="-25000" dirty="0">
                <a:solidFill>
                  <a:srgbClr val="0070C0"/>
                </a:solidFill>
              </a:rPr>
              <a:t>E</a:t>
            </a:r>
            <a:r>
              <a:rPr lang="en-US" altLang="ja-JP" sz="2400" i="1" dirty="0">
                <a:solidFill>
                  <a:srgbClr val="0070C0"/>
                </a:solidFill>
              </a:rPr>
              <a:t> </a:t>
            </a:r>
            <a:r>
              <a:rPr lang="en-US" altLang="ja-JP" sz="2400" dirty="0">
                <a:solidFill>
                  <a:srgbClr val="0070C0"/>
                </a:solidFill>
              </a:rPr>
              <a:t>= 3</a:t>
            </a:r>
            <a:r>
              <a:rPr lang="en-US" altLang="ja-JP" sz="2400" i="1" dirty="0">
                <a:solidFill>
                  <a:srgbClr val="0070C0"/>
                </a:solidFill>
              </a:rPr>
              <a:t>,D</a:t>
            </a:r>
            <a:r>
              <a:rPr lang="en-US" altLang="ja-JP" sz="2400" i="1" baseline="-25000" dirty="0">
                <a:solidFill>
                  <a:srgbClr val="0070C0"/>
                </a:solidFill>
              </a:rPr>
              <a:t>W</a:t>
            </a:r>
            <a:r>
              <a:rPr lang="en-US" altLang="ja-JP" sz="2400" i="1" dirty="0">
                <a:solidFill>
                  <a:srgbClr val="0070C0"/>
                </a:solidFill>
              </a:rPr>
              <a:t> </a:t>
            </a:r>
            <a:r>
              <a:rPr lang="en-US" altLang="ja-JP" sz="2400" dirty="0">
                <a:solidFill>
                  <a:srgbClr val="0070C0"/>
                </a:solidFill>
              </a:rPr>
              <a:t>= </a:t>
            </a:r>
            <a:r>
              <a:rPr lang="en-US" altLang="ja-JP" sz="2400" i="1" dirty="0">
                <a:solidFill>
                  <a:srgbClr val="0070C0"/>
                </a:solidFill>
              </a:rPr>
              <a:t>D</a:t>
            </a:r>
            <a:r>
              <a:rPr lang="en-US" altLang="ja-JP" sz="2400" i="1" baseline="-25000" dirty="0">
                <a:solidFill>
                  <a:srgbClr val="0070C0"/>
                </a:solidFill>
              </a:rPr>
              <a:t>E</a:t>
            </a:r>
            <a:r>
              <a:rPr lang="en-US" altLang="ja-JP" sz="2400" i="1" dirty="0">
                <a:solidFill>
                  <a:srgbClr val="0070C0"/>
                </a:solidFill>
              </a:rPr>
              <a:t> </a:t>
            </a:r>
            <a:r>
              <a:rPr lang="en-US" altLang="ja-JP" sz="2400" dirty="0">
                <a:solidFill>
                  <a:srgbClr val="0070C0"/>
                </a:solidFill>
              </a:rPr>
              <a:t>= </a:t>
            </a:r>
            <a:r>
              <a:rPr lang="en-US" altLang="ja-JP" sz="2400" i="1" dirty="0">
                <a:solidFill>
                  <a:srgbClr val="0070C0"/>
                </a:solidFill>
              </a:rPr>
              <a:t>−</a:t>
            </a:r>
            <a:r>
              <a:rPr lang="en-US" altLang="ja-JP" sz="2400" dirty="0">
                <a:solidFill>
                  <a:srgbClr val="0070C0"/>
                </a:solidFill>
              </a:rPr>
              <a:t>2 </a:t>
            </a:r>
            <a:endParaRPr lang="ja-JP" altLang="en-US" sz="2400" dirty="0">
              <a:solidFill>
                <a:srgbClr val="0070C0"/>
              </a:solidFill>
            </a:endParaRPr>
          </a:p>
        </p:txBody>
      </p:sp>
      <p:sp>
        <p:nvSpPr>
          <p:cNvPr id="6" name="下矢印 5"/>
          <p:cNvSpPr/>
          <p:nvPr/>
        </p:nvSpPr>
        <p:spPr>
          <a:xfrm flipV="1">
            <a:off x="5436096" y="2708920"/>
            <a:ext cx="648072" cy="864096"/>
          </a:xfrm>
          <a:prstGeom prst="downArrow">
            <a:avLst/>
          </a:prstGeom>
          <a:gradFill>
            <a:gsLst>
              <a:gs pos="0">
                <a:srgbClr val="FF0000"/>
              </a:gs>
              <a:gs pos="100000">
                <a:schemeClr val="accent3">
                  <a:tint val="5000"/>
                  <a:satMod val="250000"/>
                </a:schemeClr>
              </a:gs>
            </a:gsLst>
          </a:gradFill>
          <a:ln>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8" name="下矢印 7"/>
          <p:cNvSpPr/>
          <p:nvPr/>
        </p:nvSpPr>
        <p:spPr>
          <a:xfrm rot="16200000" flipV="1">
            <a:off x="6192180" y="2141703"/>
            <a:ext cx="648072" cy="864096"/>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9" name="円/楕円 16">
            <a:extLst>
              <a:ext uri="{FF2B5EF4-FFF2-40B4-BE49-F238E27FC236}">
                <a16:creationId xmlns:a16="http://schemas.microsoft.com/office/drawing/2014/main" id="{18A091AC-13BC-4425-B0A4-096C2D19F470}"/>
              </a:ext>
            </a:extLst>
          </p:cNvPr>
          <p:cNvSpPr/>
          <p:nvPr/>
        </p:nvSpPr>
        <p:spPr>
          <a:xfrm>
            <a:off x="6416020" y="6066388"/>
            <a:ext cx="1573244" cy="648073"/>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16">
            <a:extLst>
              <a:ext uri="{FF2B5EF4-FFF2-40B4-BE49-F238E27FC236}">
                <a16:creationId xmlns:a16="http://schemas.microsoft.com/office/drawing/2014/main" id="{0F97A775-9FD5-4AC0-80F9-925A0512386C}"/>
              </a:ext>
            </a:extLst>
          </p:cNvPr>
          <p:cNvSpPr/>
          <p:nvPr/>
        </p:nvSpPr>
        <p:spPr>
          <a:xfrm>
            <a:off x="4850224" y="5481353"/>
            <a:ext cx="1573244" cy="648073"/>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a:extLst>
              <a:ext uri="{FF2B5EF4-FFF2-40B4-BE49-F238E27FC236}">
                <a16:creationId xmlns:a16="http://schemas.microsoft.com/office/drawing/2014/main" id="{8CF52A7C-52B3-42C9-B620-AE5AB22C63EB}"/>
              </a:ext>
            </a:extLst>
          </p:cNvPr>
          <p:cNvCxnSpPr>
            <a:cxnSpLocks/>
          </p:cNvCxnSpPr>
          <p:nvPr/>
        </p:nvCxnSpPr>
        <p:spPr>
          <a:xfrm flipH="1" flipV="1">
            <a:off x="5723422" y="5994305"/>
            <a:ext cx="721491" cy="319214"/>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729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820" y="4146660"/>
            <a:ext cx="7850656" cy="2051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457200" y="44624"/>
            <a:ext cx="8229600" cy="1143000"/>
          </a:xfrm>
        </p:spPr>
        <p:txBody>
          <a:bodyPr>
            <a:noAutofit/>
          </a:bodyPr>
          <a:lstStyle/>
          <a:p>
            <a:r>
              <a:rPr lang="en-US" altLang="ja-JP" sz="3200" dirty="0"/>
              <a:t>4.1.3 </a:t>
            </a:r>
            <a:r>
              <a:rPr lang="ja-JP" altLang="en-US" sz="3200" dirty="0"/>
              <a:t>ケース</a:t>
            </a:r>
            <a:r>
              <a:rPr lang="en-US" altLang="ja-JP" sz="3200" dirty="0"/>
              <a:t>2</a:t>
            </a:r>
            <a:r>
              <a:rPr lang="ja-JP" altLang="en-US" sz="3200" dirty="0"/>
              <a:t>：</a:t>
            </a:r>
            <a:br>
              <a:rPr lang="en-US" altLang="ja-JP" sz="3200" dirty="0"/>
            </a:br>
            <a:r>
              <a:rPr lang="ja-JP" altLang="en-US" sz="3200" dirty="0"/>
              <a:t>少しだけ敵のモチベーションが下がったら？</a:t>
            </a:r>
            <a:endParaRPr kumimoji="1" lang="ja-JP" altLang="en-US" sz="32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8920" y="1122324"/>
            <a:ext cx="4273294"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コンテンツ プレースホルダー 2"/>
          <p:cNvSpPr txBox="1">
            <a:spLocks/>
          </p:cNvSpPr>
          <p:nvPr/>
        </p:nvSpPr>
        <p:spPr>
          <a:xfrm>
            <a:off x="457200" y="1276016"/>
            <a:ext cx="4281720" cy="2645648"/>
          </a:xfrm>
          <a:prstGeom prst="rect">
            <a:avLst/>
          </a:prstGeom>
        </p:spPr>
        <p:txBody>
          <a:bodyPr vert="horz">
            <a:normAutofit fontScale="92500" lnSpcReduction="10000"/>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r>
              <a:rPr lang="ja-JP" altLang="en-US" dirty="0"/>
              <a:t>敵は左へ行くことが最適</a:t>
            </a:r>
            <a:endParaRPr lang="en-US" altLang="ja-JP" dirty="0"/>
          </a:p>
          <a:p>
            <a:r>
              <a:rPr lang="ja-JP" altLang="en-US" dirty="0"/>
              <a:t>したがって、ホイールダック</a:t>
            </a:r>
            <a:r>
              <a:rPr lang="en-US" altLang="ja-JP" dirty="0"/>
              <a:t>2 </a:t>
            </a:r>
            <a:r>
              <a:rPr lang="ja-JP" altLang="en-US" dirty="0"/>
              <a:t>号は右に行く、つまり</a:t>
            </a:r>
            <a:r>
              <a:rPr lang="en-US" altLang="ja-JP" dirty="0"/>
              <a:t>×</a:t>
            </a:r>
            <a:r>
              <a:rPr lang="ja-JP" altLang="en-US" dirty="0"/>
              <a:t>印で</a:t>
            </a:r>
            <a:r>
              <a:rPr lang="ja-JP" altLang="en-US" i="1" dirty="0"/>
              <a:t>−</a:t>
            </a:r>
            <a:r>
              <a:rPr lang="en-US" altLang="ja-JP" dirty="0"/>
              <a:t>3 </a:t>
            </a:r>
            <a:r>
              <a:rPr lang="ja-JP" altLang="en-US" dirty="0"/>
              <a:t>のダメージを受けるだけで，ゴールにたどり着ける．</a:t>
            </a:r>
            <a:endParaRPr lang="en-US" altLang="ja-JP" dirty="0"/>
          </a:p>
          <a:p>
            <a:r>
              <a:rPr lang="ja-JP" altLang="en-US" dirty="0"/>
              <a:t>少しの利得の違いでとるべき行動が変化する．</a:t>
            </a:r>
            <a:endParaRPr lang="en-US" altLang="ja-JP" dirty="0"/>
          </a:p>
        </p:txBody>
      </p:sp>
      <p:sp>
        <p:nvSpPr>
          <p:cNvPr id="7" name="正方形/長方形 6"/>
          <p:cNvSpPr/>
          <p:nvPr/>
        </p:nvSpPr>
        <p:spPr>
          <a:xfrm>
            <a:off x="539552" y="4325236"/>
            <a:ext cx="4436214" cy="461665"/>
          </a:xfrm>
          <a:prstGeom prst="rect">
            <a:avLst/>
          </a:prstGeom>
        </p:spPr>
        <p:txBody>
          <a:bodyPr wrap="none">
            <a:spAutoFit/>
          </a:bodyPr>
          <a:lstStyle/>
          <a:p>
            <a:r>
              <a:rPr lang="en-US" altLang="ja-JP" sz="2400" i="1" dirty="0"/>
              <a:t>C</a:t>
            </a:r>
            <a:r>
              <a:rPr lang="en-US" altLang="ja-JP" sz="2400" i="1" baseline="-25000" dirty="0"/>
              <a:t>W</a:t>
            </a:r>
            <a:r>
              <a:rPr lang="en-US" altLang="ja-JP" sz="2400" i="1" dirty="0"/>
              <a:t> </a:t>
            </a:r>
            <a:r>
              <a:rPr lang="en-US" altLang="ja-JP" sz="2400" dirty="0"/>
              <a:t>= </a:t>
            </a:r>
            <a:r>
              <a:rPr lang="en-US" altLang="ja-JP" sz="2400" i="1" dirty="0"/>
              <a:t>−</a:t>
            </a:r>
            <a:r>
              <a:rPr lang="en-US" altLang="ja-JP" sz="2400" dirty="0"/>
              <a:t>5</a:t>
            </a:r>
            <a:r>
              <a:rPr lang="en-US" altLang="ja-JP" sz="2400" i="1" dirty="0"/>
              <a:t>, C</a:t>
            </a:r>
            <a:r>
              <a:rPr lang="en-US" altLang="ja-JP" sz="2400" i="1" baseline="-25000" dirty="0"/>
              <a:t>E</a:t>
            </a:r>
            <a:r>
              <a:rPr lang="en-US" altLang="ja-JP" sz="2400" i="1" dirty="0"/>
              <a:t> </a:t>
            </a:r>
            <a:r>
              <a:rPr lang="en-US" altLang="ja-JP" sz="2400" dirty="0"/>
              <a:t>= 3</a:t>
            </a:r>
            <a:r>
              <a:rPr lang="en-US" altLang="ja-JP" sz="2400" dirty="0">
                <a:solidFill>
                  <a:srgbClr val="FF0000"/>
                </a:solidFill>
              </a:rPr>
              <a:t>-1</a:t>
            </a:r>
            <a:r>
              <a:rPr lang="en-US" altLang="ja-JP" sz="2400" i="1" dirty="0"/>
              <a:t>,D</a:t>
            </a:r>
            <a:r>
              <a:rPr lang="en-US" altLang="ja-JP" sz="2400" i="1" baseline="-25000" dirty="0"/>
              <a:t>W</a:t>
            </a:r>
            <a:r>
              <a:rPr lang="en-US" altLang="ja-JP" sz="2400" i="1" dirty="0"/>
              <a:t> </a:t>
            </a:r>
            <a:r>
              <a:rPr lang="en-US" altLang="ja-JP" sz="2400" dirty="0"/>
              <a:t>= </a:t>
            </a:r>
            <a:r>
              <a:rPr lang="en-US" altLang="ja-JP" sz="2400" i="1" dirty="0"/>
              <a:t>D</a:t>
            </a:r>
            <a:r>
              <a:rPr lang="en-US" altLang="ja-JP" sz="2400" i="1" baseline="-25000" dirty="0"/>
              <a:t>E</a:t>
            </a:r>
            <a:r>
              <a:rPr lang="en-US" altLang="ja-JP" sz="2400" i="1" dirty="0"/>
              <a:t> </a:t>
            </a:r>
            <a:r>
              <a:rPr lang="en-US" altLang="ja-JP" sz="2400" dirty="0"/>
              <a:t>= </a:t>
            </a:r>
            <a:r>
              <a:rPr lang="en-US" altLang="ja-JP" sz="2400" i="1" dirty="0"/>
              <a:t>−</a:t>
            </a:r>
            <a:r>
              <a:rPr lang="en-US" altLang="ja-JP" sz="2400" dirty="0"/>
              <a:t>2</a:t>
            </a:r>
            <a:r>
              <a:rPr lang="en-US" altLang="ja-JP" sz="2400" dirty="0">
                <a:solidFill>
                  <a:srgbClr val="FF0000"/>
                </a:solidFill>
              </a:rPr>
              <a:t>-1</a:t>
            </a:r>
            <a:r>
              <a:rPr lang="en-US" altLang="ja-JP" sz="2400" dirty="0"/>
              <a:t> </a:t>
            </a:r>
            <a:endParaRPr lang="ja-JP" altLang="en-US" sz="2400" dirty="0"/>
          </a:p>
        </p:txBody>
      </p:sp>
      <p:sp>
        <p:nvSpPr>
          <p:cNvPr id="9" name="下矢印 8"/>
          <p:cNvSpPr/>
          <p:nvPr/>
        </p:nvSpPr>
        <p:spPr>
          <a:xfrm rot="5400000" flipV="1">
            <a:off x="6768244" y="2543248"/>
            <a:ext cx="648072" cy="864096"/>
          </a:xfrm>
          <a:prstGeom prst="downArrow">
            <a:avLst/>
          </a:prstGeom>
          <a:gradFill>
            <a:gsLst>
              <a:gs pos="0">
                <a:srgbClr val="FF0000"/>
              </a:gs>
              <a:gs pos="100000">
                <a:schemeClr val="accent3">
                  <a:tint val="5000"/>
                  <a:satMod val="250000"/>
                </a:schemeClr>
              </a:gs>
            </a:gsLst>
          </a:gradFill>
          <a:ln>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10" name="下矢印 9"/>
          <p:cNvSpPr/>
          <p:nvPr/>
        </p:nvSpPr>
        <p:spPr>
          <a:xfrm rot="16200000" flipV="1">
            <a:off x="6192180" y="1482239"/>
            <a:ext cx="648072" cy="864096"/>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8" name="正方形/長方形 7"/>
          <p:cNvSpPr/>
          <p:nvPr/>
        </p:nvSpPr>
        <p:spPr>
          <a:xfrm>
            <a:off x="323528" y="6309320"/>
            <a:ext cx="8568952" cy="43204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主体の意思決定が混ざり合って状況が決定する系を</a:t>
            </a:r>
            <a:r>
              <a:rPr lang="ja-JP" altLang="en-US" sz="2400" b="1" dirty="0">
                <a:solidFill>
                  <a:srgbClr val="FF0000"/>
                </a:solidFill>
                <a:effectLst>
                  <a:outerShdw blurRad="38100" dist="38100" dir="2700000" algn="tl">
                    <a:srgbClr val="000000">
                      <a:alpha val="43137"/>
                    </a:srgbClr>
                  </a:outerShdw>
                </a:effectLst>
              </a:rPr>
              <a:t>ゲーム</a:t>
            </a:r>
            <a:r>
              <a:rPr lang="ja-JP" altLang="en-US" sz="2400" dirty="0">
                <a:solidFill>
                  <a:schemeClr val="tx1"/>
                </a:solidFill>
              </a:rPr>
              <a:t>と呼ぶ</a:t>
            </a:r>
            <a:endParaRPr kumimoji="1" lang="ja-JP" altLang="en-US" sz="2400" dirty="0">
              <a:solidFill>
                <a:schemeClr val="tx1"/>
              </a:solidFill>
            </a:endParaRPr>
          </a:p>
        </p:txBody>
      </p:sp>
      <p:sp>
        <p:nvSpPr>
          <p:cNvPr id="11" name="下矢印 14">
            <a:extLst>
              <a:ext uri="{FF2B5EF4-FFF2-40B4-BE49-F238E27FC236}">
                <a16:creationId xmlns:a16="http://schemas.microsoft.com/office/drawing/2014/main" id="{C5F84866-4CDD-427B-906D-9D2AB67408BA}"/>
              </a:ext>
            </a:extLst>
          </p:cNvPr>
          <p:cNvSpPr/>
          <p:nvPr/>
        </p:nvSpPr>
        <p:spPr>
          <a:xfrm rot="16200000" flipV="1">
            <a:off x="6244533" y="4864176"/>
            <a:ext cx="324036" cy="432048"/>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12" name="下矢印 14">
            <a:extLst>
              <a:ext uri="{FF2B5EF4-FFF2-40B4-BE49-F238E27FC236}">
                <a16:creationId xmlns:a16="http://schemas.microsoft.com/office/drawing/2014/main" id="{8126BF77-D0D2-4B97-92AC-50351CC66129}"/>
              </a:ext>
            </a:extLst>
          </p:cNvPr>
          <p:cNvSpPr/>
          <p:nvPr/>
        </p:nvSpPr>
        <p:spPr>
          <a:xfrm rot="16200000" flipV="1">
            <a:off x="6244533" y="5432479"/>
            <a:ext cx="324036" cy="432048"/>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13" name="円/楕円 16">
            <a:extLst>
              <a:ext uri="{FF2B5EF4-FFF2-40B4-BE49-F238E27FC236}">
                <a16:creationId xmlns:a16="http://schemas.microsoft.com/office/drawing/2014/main" id="{CD5E6F7F-12DF-4CE6-B046-C1C4A62CD39A}"/>
              </a:ext>
            </a:extLst>
          </p:cNvPr>
          <p:cNvSpPr/>
          <p:nvPr/>
        </p:nvSpPr>
        <p:spPr>
          <a:xfrm>
            <a:off x="4748900" y="5486587"/>
            <a:ext cx="1573244" cy="648073"/>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45372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animBg="1"/>
      <p:bldP spid="11" grpId="0" animBg="1"/>
      <p:bldP spid="12" grpId="0" animBg="1"/>
      <p:bldP spid="1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15014</TotalTime>
  <Words>1328</Words>
  <Application>Microsoft Office PowerPoint</Application>
  <PresentationFormat>画面に合わせる (4:3)</PresentationFormat>
  <Paragraphs>122</Paragraphs>
  <Slides>28</Slides>
  <Notes>2</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28</vt:i4>
      </vt:variant>
    </vt:vector>
  </HeadingPairs>
  <TitlesOfParts>
    <vt:vector size="32" baseType="lpstr">
      <vt:lpstr>Calibri</vt:lpstr>
      <vt:lpstr>Constantia</vt:lpstr>
      <vt:lpstr>Wingdings 2</vt:lpstr>
      <vt:lpstr>リゾート</vt:lpstr>
      <vt:lpstr>人工知能概論 第4回 探索（３）  ゲームの理論</vt:lpstr>
      <vt:lpstr>Information</vt:lpstr>
      <vt:lpstr>STORY 探索(3)</vt:lpstr>
      <vt:lpstr>仮定 探索(3) </vt:lpstr>
      <vt:lpstr>Contents</vt:lpstr>
      <vt:lpstr>4.1.1 はじめに</vt:lpstr>
      <vt:lpstr>利得行列</vt:lpstr>
      <vt:lpstr>4.1.2 ケース1： 敵はホイールダック2 号を捕まえたい</vt:lpstr>
      <vt:lpstr>4.1.3 ケース2： 少しだけ敵のモチベーションが下がったら？</vt:lpstr>
      <vt:lpstr>Contents</vt:lpstr>
      <vt:lpstr>4.2.1 はじめに/ 標準型ゲーム</vt:lpstr>
      <vt:lpstr>4.2.4 支配戦略均衡</vt:lpstr>
      <vt:lpstr>4.2.5 ナッシュ均衡</vt:lpstr>
      <vt:lpstr>4.2.6 囚人のジレンマ</vt:lpstr>
      <vt:lpstr>4.2.7 ゼロサム・ゲーム</vt:lpstr>
      <vt:lpstr>4.2.8 ミニマックス戦略</vt:lpstr>
      <vt:lpstr>Contents</vt:lpstr>
      <vt:lpstr>4.3.1 展開型ゲーム</vt:lpstr>
      <vt:lpstr>演習問題4-1 交互ジャンケン</vt:lpstr>
      <vt:lpstr>4.3.3 ミニマックス法</vt:lpstr>
      <vt:lpstr>演習問題4-2 交互ジャンケン min-max法</vt:lpstr>
      <vt:lpstr>アルファ・ベータ法</vt:lpstr>
      <vt:lpstr>βカット (β pruning)</vt:lpstr>
      <vt:lpstr>αカット (α pruning)</vt:lpstr>
      <vt:lpstr>演習問題4-3 交互ジャンケン αβカット</vt:lpstr>
      <vt:lpstr>演習4-4 現実のゲーム</vt:lpstr>
      <vt:lpstr>第4章のまとめ</vt:lpstr>
      <vt:lpstr>宿題</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人工知能概論 </dc:title>
  <dc:creator>user</dc:creator>
  <cp:lastModifiedBy>白井　英俊</cp:lastModifiedBy>
  <cp:revision>208</cp:revision>
  <dcterms:created xsi:type="dcterms:W3CDTF">2012-07-12T01:49:14Z</dcterms:created>
  <dcterms:modified xsi:type="dcterms:W3CDTF">2019-05-08T08:49:34Z</dcterms:modified>
</cp:coreProperties>
</file>