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272" r:id="rId2"/>
    <p:sldId id="304" r:id="rId3"/>
    <p:sldId id="273" r:id="rId4"/>
    <p:sldId id="274" r:id="rId5"/>
    <p:sldId id="295" r:id="rId6"/>
    <p:sldId id="275" r:id="rId7"/>
    <p:sldId id="258" r:id="rId8"/>
    <p:sldId id="257" r:id="rId9"/>
    <p:sldId id="277" r:id="rId10"/>
    <p:sldId id="296" r:id="rId11"/>
    <p:sldId id="276" r:id="rId12"/>
    <p:sldId id="298" r:id="rId13"/>
    <p:sldId id="297" r:id="rId14"/>
    <p:sldId id="299" r:id="rId15"/>
    <p:sldId id="278" r:id="rId16"/>
    <p:sldId id="259" r:id="rId17"/>
    <p:sldId id="279" r:id="rId18"/>
    <p:sldId id="282" r:id="rId19"/>
    <p:sldId id="261" r:id="rId20"/>
    <p:sldId id="262" r:id="rId21"/>
    <p:sldId id="263" r:id="rId22"/>
    <p:sldId id="264" r:id="rId23"/>
    <p:sldId id="265" r:id="rId24"/>
    <p:sldId id="305" r:id="rId25"/>
    <p:sldId id="306" r:id="rId26"/>
    <p:sldId id="300" r:id="rId27"/>
    <p:sldId id="266" r:id="rId28"/>
    <p:sldId id="280" r:id="rId29"/>
    <p:sldId id="267" r:id="rId30"/>
    <p:sldId id="268" r:id="rId31"/>
    <p:sldId id="271" r:id="rId32"/>
    <p:sldId id="309" r:id="rId33"/>
    <p:sldId id="270" r:id="rId34"/>
    <p:sldId id="310" r:id="rId35"/>
    <p:sldId id="292" r:id="rId36"/>
    <p:sldId id="303" r:id="rId37"/>
    <p:sldId id="301" r:id="rId38"/>
    <p:sldId id="308" r:id="rId39"/>
    <p:sldId id="307" r:id="rId40"/>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98" y="19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69D7B842-8094-4757-A957-79CFDEEEE7E8}" type="datetimeFigureOut">
              <a:rPr kumimoji="1" lang="ja-JP" altLang="en-US" smtClean="0"/>
              <a:t>2019/5/16</a:t>
            </a:fld>
            <a:endParaRPr kumimoji="1" lang="ja-JP" altLang="en-US"/>
          </a:p>
        </p:txBody>
      </p:sp>
      <p:sp>
        <p:nvSpPr>
          <p:cNvPr id="4" name="フッター プレースホルダー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F3F8DA72-175E-4395-B017-BB0301148F3C}" type="slidenum">
              <a:rPr kumimoji="1" lang="ja-JP" altLang="en-US" smtClean="0"/>
              <a:t>‹#›</a:t>
            </a:fld>
            <a:endParaRPr kumimoji="1" lang="ja-JP" altLang="en-US"/>
          </a:p>
        </p:txBody>
      </p:sp>
    </p:spTree>
    <p:extLst>
      <p:ext uri="{BB962C8B-B14F-4D97-AF65-F5344CB8AC3E}">
        <p14:creationId xmlns:p14="http://schemas.microsoft.com/office/powerpoint/2010/main" val="3993424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8FB6911D-413E-4DCA-8034-FDC97C83AE5A}" type="datetimeFigureOut">
              <a:rPr kumimoji="1" lang="ja-JP" altLang="en-US" smtClean="0"/>
              <a:t>2019/5/16</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3745F7A3-8325-44CF-93F0-607DC3EC2B46}" type="slidenum">
              <a:rPr kumimoji="1" lang="ja-JP" altLang="en-US" smtClean="0"/>
              <a:t>‹#›</a:t>
            </a:fld>
            <a:endParaRPr kumimoji="1" lang="ja-JP" altLang="en-US"/>
          </a:p>
        </p:txBody>
      </p:sp>
    </p:spTree>
    <p:extLst>
      <p:ext uri="{BB962C8B-B14F-4D97-AF65-F5344CB8AC3E}">
        <p14:creationId xmlns:p14="http://schemas.microsoft.com/office/powerpoint/2010/main" val="4015691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9700" y="768350"/>
            <a:ext cx="6819900" cy="38369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DFF84B-97D0-4727-8AA0-94A2C11F43CF}" type="slidenum">
              <a:rPr kumimoji="1" lang="ja-JP" altLang="en-US" smtClean="0"/>
              <a:t>32</a:t>
            </a:fld>
            <a:endParaRPr kumimoji="1" lang="ja-JP" altLang="en-US"/>
          </a:p>
        </p:txBody>
      </p:sp>
    </p:spTree>
    <p:extLst>
      <p:ext uri="{BB962C8B-B14F-4D97-AF65-F5344CB8AC3E}">
        <p14:creationId xmlns:p14="http://schemas.microsoft.com/office/powerpoint/2010/main" val="303141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9700" y="768350"/>
            <a:ext cx="6819900" cy="38369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DFF84B-97D0-4727-8AA0-94A2C11F43CF}" type="slidenum">
              <a:rPr kumimoji="1" lang="ja-JP" altLang="en-US" smtClean="0"/>
              <a:t>34</a:t>
            </a:fld>
            <a:endParaRPr kumimoji="1" lang="ja-JP" altLang="en-US"/>
          </a:p>
        </p:txBody>
      </p:sp>
    </p:spTree>
    <p:extLst>
      <p:ext uri="{BB962C8B-B14F-4D97-AF65-F5344CB8AC3E}">
        <p14:creationId xmlns:p14="http://schemas.microsoft.com/office/powerpoint/2010/main" val="93267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2019/5/16</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ja-JP" altLang="en-US"/>
              <a:t>マスター タイトルの書式設定</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2019/5/16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2019/5/16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2019/5/16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69600" y="6356351"/>
            <a:ext cx="8128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2019/5/16</a:t>
            </a:fld>
            <a:endParaRPr kumimoji="1" lang="ja-JP" alt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70176" y="1412776"/>
            <a:ext cx="7851648" cy="1828800"/>
          </a:xfrm>
        </p:spPr>
        <p:txBody>
          <a:bodyPr>
            <a:normAutofit/>
          </a:bodyPr>
          <a:lstStyle/>
          <a:p>
            <a:r>
              <a:rPr lang="ja-JP" altLang="en-US" dirty="0"/>
              <a:t>人工知能概論</a:t>
            </a:r>
            <a:br>
              <a:rPr lang="en-US" altLang="ja-JP" dirty="0"/>
            </a:br>
            <a:r>
              <a:rPr lang="ja-JP" altLang="en-US" sz="2400" dirty="0"/>
              <a:t>第</a:t>
            </a:r>
            <a:r>
              <a:rPr lang="en-US" altLang="ja-JP" sz="2400" dirty="0"/>
              <a:t>5</a:t>
            </a:r>
            <a:r>
              <a:rPr lang="ja-JP" altLang="en-US" sz="2400" dirty="0"/>
              <a:t>回 多段決定（</a:t>
            </a:r>
            <a:r>
              <a:rPr lang="en-US" altLang="ja-JP" sz="2400" dirty="0"/>
              <a:t>1</a:t>
            </a:r>
            <a:r>
              <a:rPr lang="ja-JP" altLang="en-US" sz="2400" dirty="0"/>
              <a:t>）</a:t>
            </a:r>
            <a:br>
              <a:rPr lang="en-US" altLang="ja-JP" sz="2400" dirty="0"/>
            </a:br>
            <a:r>
              <a:rPr lang="en-US" altLang="ja-JP" sz="2400" dirty="0"/>
              <a:t> </a:t>
            </a:r>
            <a:r>
              <a:rPr lang="ja-JP" altLang="en-US" sz="2400" dirty="0"/>
              <a:t>動的計画法</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520" y="4221089"/>
            <a:ext cx="2432050"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992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5.1 </a:t>
            </a:r>
            <a:r>
              <a:rPr kumimoji="1" lang="ja-JP" altLang="en-US" dirty="0"/>
              <a:t>多段決定問題</a:t>
            </a:r>
            <a:endParaRPr kumimoji="1" lang="en-US" altLang="ja-JP" dirty="0"/>
          </a:p>
          <a:p>
            <a:r>
              <a:rPr kumimoji="1" lang="en-US" altLang="ja-JP" dirty="0"/>
              <a:t>5.2 </a:t>
            </a:r>
            <a:r>
              <a:rPr kumimoji="1" lang="ja-JP" altLang="en-US" dirty="0"/>
              <a:t>動的計画法</a:t>
            </a:r>
            <a:endParaRPr kumimoji="1" lang="en-US" altLang="ja-JP" dirty="0"/>
          </a:p>
          <a:p>
            <a:r>
              <a:rPr lang="en-US" altLang="ja-JP" dirty="0"/>
              <a:t>5.3 </a:t>
            </a:r>
            <a:r>
              <a:rPr lang="ja-JP" altLang="en-US" dirty="0"/>
              <a:t>ホイールダック２号「宝箱を拾ってゴール」</a:t>
            </a:r>
            <a:endParaRPr lang="en-US" altLang="ja-JP" dirty="0"/>
          </a:p>
          <a:p>
            <a:r>
              <a:rPr lang="en-US" altLang="ja-JP" dirty="0"/>
              <a:t>5.4 </a:t>
            </a:r>
            <a:r>
              <a:rPr lang="ja-JP" altLang="en-US" dirty="0"/>
              <a:t>例：編集距離の計算</a:t>
            </a:r>
            <a:endParaRPr lang="en-US" altLang="ja-JP" dirty="0"/>
          </a:p>
        </p:txBody>
      </p:sp>
      <p:sp>
        <p:nvSpPr>
          <p:cNvPr id="4" name="正方形/長方形 3"/>
          <p:cNvSpPr/>
          <p:nvPr/>
        </p:nvSpPr>
        <p:spPr>
          <a:xfrm>
            <a:off x="479376" y="2420888"/>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148385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5.2.1 </a:t>
            </a:r>
            <a:r>
              <a:rPr kumimoji="1" lang="ja-JP" altLang="en-US" dirty="0"/>
              <a:t>経路と計算量</a:t>
            </a:r>
          </a:p>
        </p:txBody>
      </p:sp>
      <p:sp>
        <p:nvSpPr>
          <p:cNvPr id="3" name="コンテンツ プレースホルダー 2"/>
          <p:cNvSpPr>
            <a:spLocks noGrp="1"/>
          </p:cNvSpPr>
          <p:nvPr>
            <p:ph idx="1"/>
          </p:nvPr>
        </p:nvSpPr>
        <p:spPr/>
        <p:txBody>
          <a:bodyPr/>
          <a:lstStyle/>
          <a:p>
            <a:r>
              <a:rPr lang="ja-JP" altLang="en-US" dirty="0"/>
              <a:t>この経路の</a:t>
            </a:r>
            <a:r>
              <a:rPr lang="ja-JP" altLang="en-US" dirty="0">
                <a:solidFill>
                  <a:srgbClr val="C00000"/>
                </a:solidFill>
              </a:rPr>
              <a:t>評価関数</a:t>
            </a:r>
            <a:r>
              <a:rPr lang="ja-JP" altLang="en-US" dirty="0"/>
              <a:t>を</a:t>
            </a:r>
            <a:r>
              <a:rPr lang="en-US" altLang="ja-JP" i="1" dirty="0">
                <a:solidFill>
                  <a:srgbClr val="C00000"/>
                </a:solidFill>
              </a:rPr>
              <a:t>J </a:t>
            </a:r>
            <a:r>
              <a:rPr lang="ja-JP" altLang="en-US" dirty="0"/>
              <a:t>とすると．これを</a:t>
            </a:r>
            <a:r>
              <a:rPr lang="ja-JP" altLang="en-US" dirty="0">
                <a:solidFill>
                  <a:srgbClr val="0070C0"/>
                </a:solidFill>
              </a:rPr>
              <a:t>最大化することが経路探索の目的</a:t>
            </a:r>
            <a:r>
              <a:rPr lang="ja-JP" altLang="en-US" dirty="0"/>
              <a:t>となる．</a:t>
            </a:r>
            <a:endParaRPr lang="en-US" altLang="ja-JP" dirty="0"/>
          </a:p>
          <a:p>
            <a:endParaRPr kumimoji="1" lang="en-US" altLang="ja-JP" dirty="0"/>
          </a:p>
          <a:p>
            <a:endParaRPr lang="en-US" altLang="ja-JP" dirty="0"/>
          </a:p>
          <a:p>
            <a:r>
              <a:rPr lang="ja-JP" altLang="en-US" dirty="0">
                <a:solidFill>
                  <a:srgbClr val="C00000"/>
                </a:solidFill>
              </a:rPr>
              <a:t>動的計画法</a:t>
            </a:r>
            <a:r>
              <a:rPr lang="ja-JP" altLang="en-US" dirty="0"/>
              <a:t>は多段決定問題において，</a:t>
            </a:r>
            <a:r>
              <a:rPr lang="ja-JP" altLang="en-US" dirty="0">
                <a:solidFill>
                  <a:srgbClr val="0070C0"/>
                </a:solidFill>
              </a:rPr>
              <a:t>各評価値が状態の対ごとの二変数関数の和で書ける</a:t>
            </a:r>
            <a:r>
              <a:rPr lang="ja-JP" altLang="en-US" dirty="0"/>
              <a:t>ことを利用してこれを</a:t>
            </a:r>
            <a:r>
              <a:rPr lang="ja-JP" altLang="en-US" dirty="0">
                <a:solidFill>
                  <a:srgbClr val="C00000"/>
                </a:solidFill>
              </a:rPr>
              <a:t>効率化するアルゴリズム</a:t>
            </a:r>
            <a:r>
              <a:rPr lang="ja-JP" altLang="en-US" dirty="0"/>
              <a:t>である．</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7" y="2924944"/>
            <a:ext cx="4500665" cy="550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44" y="2924944"/>
            <a:ext cx="2546248" cy="55054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536" y="5013176"/>
            <a:ext cx="5579406"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8665268" y="3532366"/>
            <a:ext cx="1569660" cy="369332"/>
          </a:xfrm>
          <a:prstGeom prst="rect">
            <a:avLst/>
          </a:prstGeom>
          <a:noFill/>
        </p:spPr>
        <p:txBody>
          <a:bodyPr wrap="none" rtlCol="0">
            <a:spAutoFit/>
          </a:bodyPr>
          <a:lstStyle/>
          <a:p>
            <a:r>
              <a:rPr lang="ja-JP" altLang="en-US" dirty="0"/>
              <a:t>計算量爆発！</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090" y="6165305"/>
            <a:ext cx="4487077" cy="6107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a:extLst>
              <a:ext uri="{FF2B5EF4-FFF2-40B4-BE49-F238E27FC236}">
                <a16:creationId xmlns:a16="http://schemas.microsoft.com/office/drawing/2014/main" id="{F02D3445-6EAA-4307-9BE5-D5F6D8A167E1}"/>
              </a:ext>
            </a:extLst>
          </p:cNvPr>
          <p:cNvSpPr txBox="1"/>
          <p:nvPr/>
        </p:nvSpPr>
        <p:spPr>
          <a:xfrm>
            <a:off x="6420202" y="4771627"/>
            <a:ext cx="5346335" cy="369332"/>
          </a:xfrm>
          <a:prstGeom prst="rect">
            <a:avLst/>
          </a:prstGeom>
          <a:noFill/>
          <a:ln>
            <a:solidFill>
              <a:srgbClr val="00B050"/>
            </a:solidFill>
          </a:ln>
        </p:spPr>
        <p:txBody>
          <a:bodyPr wrap="none" rtlCol="0">
            <a:spAutoFit/>
          </a:bodyPr>
          <a:lstStyle/>
          <a:p>
            <a:r>
              <a:rPr kumimoji="1" lang="en-US" altLang="ja-JP" i="1" dirty="0"/>
              <a:t>h</a:t>
            </a:r>
            <a:r>
              <a:rPr kumimoji="1" lang="en-US" altLang="ja-JP" dirty="0"/>
              <a:t> : </a:t>
            </a:r>
            <a:r>
              <a:rPr kumimoji="1" lang="ja-JP" altLang="en-US" dirty="0"/>
              <a:t>評価値、</a:t>
            </a:r>
            <a:r>
              <a:rPr kumimoji="1" lang="en-US" altLang="ja-JP" dirty="0"/>
              <a:t>2</a:t>
            </a:r>
            <a:r>
              <a:rPr kumimoji="1" lang="ja-JP" altLang="en-US" dirty="0"/>
              <a:t>つの状態</a:t>
            </a:r>
            <a:r>
              <a:rPr kumimoji="1" lang="en-US" altLang="ja-JP" dirty="0"/>
              <a:t>(</a:t>
            </a:r>
            <a:r>
              <a:rPr kumimoji="1" lang="ja-JP" altLang="en-US" dirty="0"/>
              <a:t>状態遷移</a:t>
            </a:r>
            <a:r>
              <a:rPr kumimoji="1" lang="en-US" altLang="ja-JP" dirty="0"/>
              <a:t>)</a:t>
            </a:r>
            <a:r>
              <a:rPr kumimoji="1" lang="ja-JP" altLang="en-US" dirty="0"/>
              <a:t>を引数とする関数</a:t>
            </a:r>
          </a:p>
        </p:txBody>
      </p:sp>
      <p:sp>
        <p:nvSpPr>
          <p:cNvPr id="10" name="テキスト ボックス 9">
            <a:extLst>
              <a:ext uri="{FF2B5EF4-FFF2-40B4-BE49-F238E27FC236}">
                <a16:creationId xmlns:a16="http://schemas.microsoft.com/office/drawing/2014/main" id="{E0118CEE-B2D7-402A-BE87-B8FF83789F54}"/>
              </a:ext>
            </a:extLst>
          </p:cNvPr>
          <p:cNvSpPr txBox="1"/>
          <p:nvPr/>
        </p:nvSpPr>
        <p:spPr>
          <a:xfrm>
            <a:off x="1775520" y="2396316"/>
            <a:ext cx="1726178" cy="369332"/>
          </a:xfrm>
          <a:prstGeom prst="rect">
            <a:avLst/>
          </a:prstGeom>
          <a:noFill/>
          <a:ln>
            <a:solidFill>
              <a:srgbClr val="00B050"/>
            </a:solidFill>
          </a:ln>
        </p:spPr>
        <p:txBody>
          <a:bodyPr wrap="none" rtlCol="0">
            <a:spAutoFit/>
          </a:bodyPr>
          <a:lstStyle/>
          <a:p>
            <a:r>
              <a:rPr kumimoji="1" lang="en-US" altLang="ja-JP" dirty="0" err="1"/>
              <a:t>s</a:t>
            </a:r>
            <a:r>
              <a:rPr kumimoji="1" lang="en-US" altLang="ja-JP" baseline="-25000" dirty="0" err="1"/>
              <a:t>t</a:t>
            </a:r>
            <a:r>
              <a:rPr kumimoji="1" lang="en-US" altLang="ja-JP" dirty="0"/>
              <a:t> : </a:t>
            </a:r>
            <a:r>
              <a:rPr kumimoji="1" lang="ja-JP" altLang="en-US" dirty="0"/>
              <a:t>時刻</a:t>
            </a:r>
            <a:r>
              <a:rPr kumimoji="1" lang="en-US" altLang="ja-JP" dirty="0"/>
              <a:t>t</a:t>
            </a:r>
            <a:r>
              <a:rPr kumimoji="1" lang="ja-JP" altLang="en-US" dirty="0"/>
              <a:t>の状態</a:t>
            </a:r>
          </a:p>
        </p:txBody>
      </p:sp>
      <p:sp>
        <p:nvSpPr>
          <p:cNvPr id="6" name="テキスト ボックス 5">
            <a:extLst>
              <a:ext uri="{FF2B5EF4-FFF2-40B4-BE49-F238E27FC236}">
                <a16:creationId xmlns:a16="http://schemas.microsoft.com/office/drawing/2014/main" id="{EFB4C303-9576-46FF-9103-8B631D1D9DA8}"/>
              </a:ext>
            </a:extLst>
          </p:cNvPr>
          <p:cNvSpPr txBox="1"/>
          <p:nvPr/>
        </p:nvSpPr>
        <p:spPr>
          <a:xfrm>
            <a:off x="2495600" y="2786186"/>
            <a:ext cx="3109527" cy="369332"/>
          </a:xfrm>
          <a:prstGeom prst="rect">
            <a:avLst/>
          </a:prstGeom>
          <a:noFill/>
        </p:spPr>
        <p:txBody>
          <a:bodyPr wrap="square" rtlCol="0">
            <a:spAutoFit/>
          </a:bodyPr>
          <a:lstStyle/>
          <a:p>
            <a:r>
              <a:rPr kumimoji="1" lang="ja-JP" altLang="en-US" dirty="0">
                <a:solidFill>
                  <a:srgbClr val="00B050"/>
                </a:solidFill>
              </a:rPr>
              <a:t>状態の並び</a:t>
            </a:r>
            <a:r>
              <a:rPr kumimoji="1" lang="en-US" altLang="ja-JP" dirty="0">
                <a:solidFill>
                  <a:srgbClr val="00B050"/>
                </a:solidFill>
              </a:rPr>
              <a:t>: </a:t>
            </a:r>
            <a:r>
              <a:rPr kumimoji="1" lang="ja-JP" altLang="en-US" dirty="0">
                <a:solidFill>
                  <a:srgbClr val="00B050"/>
                </a:solidFill>
              </a:rPr>
              <a:t>行動経路</a:t>
            </a:r>
          </a:p>
        </p:txBody>
      </p:sp>
      <p:cxnSp>
        <p:nvCxnSpPr>
          <p:cNvPr id="8" name="直線矢印コネクタ 7">
            <a:extLst>
              <a:ext uri="{FF2B5EF4-FFF2-40B4-BE49-F238E27FC236}">
                <a16:creationId xmlns:a16="http://schemas.microsoft.com/office/drawing/2014/main" id="{029AC3C2-0E15-49FC-9307-EA50AB71CFF9}"/>
              </a:ext>
            </a:extLst>
          </p:cNvPr>
          <p:cNvCxnSpPr>
            <a:cxnSpLocks/>
          </p:cNvCxnSpPr>
          <p:nvPr/>
        </p:nvCxnSpPr>
        <p:spPr>
          <a:xfrm>
            <a:off x="7716217" y="5140959"/>
            <a:ext cx="345412" cy="1055856"/>
          </a:xfrm>
          <a:prstGeom prst="straightConnector1">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79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指数オーダー⇒</a:t>
            </a:r>
            <a:r>
              <a:rPr lang="en-US" altLang="ja-JP" dirty="0"/>
              <a:t>2</a:t>
            </a:r>
            <a:r>
              <a:rPr lang="ja-JP" altLang="en-US" dirty="0"/>
              <a:t>次オーダー</a:t>
            </a:r>
            <a:br>
              <a:rPr lang="en-US" altLang="ja-JP" dirty="0"/>
            </a:br>
            <a:r>
              <a:rPr lang="ja-JP" altLang="en-US" dirty="0"/>
              <a:t>のインパクト</a:t>
            </a:r>
            <a:endParaRPr kumimoji="1" lang="ja-JP" altLang="en-US" dirty="0"/>
          </a:p>
        </p:txBody>
      </p:sp>
      <p:sp>
        <p:nvSpPr>
          <p:cNvPr id="5" name="コンテンツ プレースホルダー 4"/>
          <p:cNvSpPr>
            <a:spLocks noGrp="1"/>
          </p:cNvSpPr>
          <p:nvPr>
            <p:ph idx="1"/>
          </p:nvPr>
        </p:nvSpPr>
        <p:spPr/>
        <p:txBody>
          <a:bodyPr>
            <a:normAutofit/>
          </a:bodyPr>
          <a:lstStyle/>
          <a:p>
            <a:r>
              <a:rPr lang="en-US" altLang="ja-JP" sz="3200" dirty="0"/>
              <a:t>N=100</a:t>
            </a:r>
            <a:r>
              <a:rPr lang="ja-JP" altLang="en-US" sz="3200" dirty="0"/>
              <a:t>状態，</a:t>
            </a:r>
            <a:r>
              <a:rPr lang="en-US" altLang="ja-JP" sz="3200" dirty="0"/>
              <a:t>T=</a:t>
            </a:r>
            <a:r>
              <a:rPr lang="ja-JP" altLang="en-US" sz="3200" dirty="0"/>
              <a:t>３４ステップの場合</a:t>
            </a:r>
            <a:endParaRPr lang="en-US" altLang="ja-JP" sz="3200" dirty="0"/>
          </a:p>
          <a:p>
            <a:pPr lvl="1"/>
            <a:r>
              <a:rPr lang="en-US" altLang="ja-JP" sz="3200" dirty="0"/>
              <a:t>O(N</a:t>
            </a:r>
            <a:r>
              <a:rPr lang="en-US" altLang="ja-JP" sz="3200" baseline="30000" dirty="0"/>
              <a:t>T</a:t>
            </a:r>
            <a:r>
              <a:rPr lang="en-US" altLang="ja-JP" sz="3200" dirty="0"/>
              <a:t>)</a:t>
            </a:r>
          </a:p>
          <a:p>
            <a:pPr lvl="2"/>
            <a:r>
              <a:rPr lang="en-US" altLang="ja-JP" sz="2800" dirty="0"/>
              <a:t>1</a:t>
            </a:r>
            <a:r>
              <a:rPr lang="ja-JP" altLang="en-US" sz="2800" dirty="0"/>
              <a:t>「無量大数」回</a:t>
            </a:r>
            <a:endParaRPr lang="en-US" altLang="ja-JP" sz="2800" dirty="0"/>
          </a:p>
          <a:p>
            <a:pPr lvl="2"/>
            <a:r>
              <a:rPr lang="ja-JP" altLang="en-US" sz="2800" dirty="0"/>
              <a:t> ⇒現実的には終わらない．</a:t>
            </a:r>
            <a:endParaRPr lang="en-US" altLang="ja-JP" sz="2800" dirty="0"/>
          </a:p>
          <a:p>
            <a:pPr lvl="1"/>
            <a:r>
              <a:rPr lang="en-US" altLang="ja-JP" sz="3200" dirty="0"/>
              <a:t>O(N</a:t>
            </a:r>
            <a:r>
              <a:rPr lang="en-US" altLang="ja-JP" sz="3200" baseline="30000" dirty="0"/>
              <a:t>2</a:t>
            </a:r>
            <a:r>
              <a:rPr lang="en-US" altLang="ja-JP" sz="3200" dirty="0"/>
              <a:t>T)</a:t>
            </a:r>
          </a:p>
          <a:p>
            <a:pPr lvl="2"/>
            <a:r>
              <a:rPr lang="en-US" altLang="ja-JP" sz="2800" dirty="0"/>
              <a:t>34</a:t>
            </a:r>
            <a:r>
              <a:rPr lang="ja-JP" altLang="en-US" sz="2800" dirty="0"/>
              <a:t>万回</a:t>
            </a:r>
            <a:endParaRPr lang="en-US" altLang="ja-JP" sz="2800" dirty="0"/>
          </a:p>
          <a:p>
            <a:pPr lvl="2"/>
            <a:r>
              <a:rPr lang="ja-JP" altLang="en-US" sz="2800" dirty="0"/>
              <a:t>⇒数</a:t>
            </a:r>
            <a:r>
              <a:rPr lang="en-US" altLang="ja-JP" sz="2800" dirty="0"/>
              <a:t>GHz=</a:t>
            </a:r>
            <a:r>
              <a:rPr lang="ja-JP" altLang="en-US" sz="2800" dirty="0"/>
              <a:t>数十億</a:t>
            </a:r>
            <a:r>
              <a:rPr lang="en-US" altLang="ja-JP" sz="2800" dirty="0"/>
              <a:t>Hz  </a:t>
            </a:r>
            <a:r>
              <a:rPr lang="ja-JP" altLang="en-US" sz="2800" dirty="0"/>
              <a:t>の</a:t>
            </a:r>
            <a:br>
              <a:rPr lang="en-US" altLang="ja-JP" sz="2800" dirty="0"/>
            </a:br>
            <a:r>
              <a:rPr lang="en-US" altLang="ja-JP" sz="2800" dirty="0"/>
              <a:t>    CPU</a:t>
            </a:r>
            <a:r>
              <a:rPr lang="ja-JP" altLang="en-US" sz="2800" dirty="0"/>
              <a:t>ならあっという間</a:t>
            </a:r>
          </a:p>
        </p:txBody>
      </p:sp>
      <p:pic>
        <p:nvPicPr>
          <p:cNvPr id="2050" name="Picture 2" descr="C:\Users\user\Dropbox\谷口先生へ\ホイールダック2号\20130910 ダックラフ\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4112" y="2802138"/>
            <a:ext cx="1441450" cy="1441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ropbox\谷口先生へ\スライド用ダック素材\喜びダッ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0176" y="4362466"/>
            <a:ext cx="2059806" cy="249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729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404664"/>
            <a:ext cx="8229600" cy="1143000"/>
          </a:xfrm>
        </p:spPr>
        <p:txBody>
          <a:bodyPr>
            <a:normAutofit fontScale="90000"/>
          </a:bodyPr>
          <a:lstStyle/>
          <a:p>
            <a:r>
              <a:rPr lang="en-US" altLang="ja-JP" b="1" dirty="0"/>
              <a:t>5.2.2 </a:t>
            </a:r>
            <a:r>
              <a:rPr lang="ja-JP" altLang="en-US" b="1" dirty="0"/>
              <a:t>動的計画法のアルゴリズム</a:t>
            </a:r>
            <a:endParaRPr kumimoji="1" lang="ja-JP"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1633776"/>
            <a:ext cx="697230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テキスト ボックス 4"/>
              <p:cNvSpPr txBox="1"/>
              <p:nvPr/>
            </p:nvSpPr>
            <p:spPr>
              <a:xfrm>
                <a:off x="3598328" y="3594504"/>
                <a:ext cx="4459822" cy="338553"/>
              </a:xfrm>
              <a:prstGeom prst="rect">
                <a:avLst/>
              </a:prstGeom>
              <a:solidFill>
                <a:schemeClr val="accent6">
                  <a:lumMod val="20000"/>
                  <a:lumOff val="80000"/>
                </a:schemeClr>
              </a:solidFill>
            </p:spPr>
            <p:txBody>
              <a:bodyPr wrap="square" rtlCol="0">
                <a:spAutoFit/>
              </a:bodyPr>
              <a:lstStyle/>
              <a:p>
                <a:r>
                  <a:rPr lang="ja-JP" altLang="en-US" sz="1600" dirty="0"/>
                  <a:t>および、その</a:t>
                </a:r>
                <a14:m>
                  <m:oMath xmlns:m="http://schemas.openxmlformats.org/officeDocument/2006/math">
                    <m:r>
                      <a:rPr lang="ja-JP" altLang="en-US" sz="1600" i="1">
                        <a:latin typeface="Cambria Math" panose="02040503050406030204" pitchFamily="18" charset="0"/>
                      </a:rPr>
                      <m:t>最大値を与える</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𝑠</m:t>
                        </m:r>
                      </m:e>
                      <m:sub>
                        <m:r>
                          <a:rPr lang="en-US" altLang="ja-JP" sz="1600" i="1">
                            <a:latin typeface="Cambria Math" panose="02040503050406030204" pitchFamily="18" charset="0"/>
                          </a:rPr>
                          <m:t>𝑡</m:t>
                        </m:r>
                        <m:r>
                          <a:rPr lang="en-US" altLang="ja-JP" sz="1600" i="1">
                            <a:latin typeface="Cambria Math" panose="02040503050406030204" pitchFamily="18" charset="0"/>
                          </a:rPr>
                          <m:t>−1</m:t>
                        </m:r>
                      </m:sub>
                    </m:sSub>
                  </m:oMath>
                </a14:m>
                <a:r>
                  <a:rPr lang="ja-JP" altLang="en-US" sz="1600" dirty="0"/>
                  <a:t>を</a:t>
                </a:r>
                <a14:m>
                  <m:oMath xmlns:m="http://schemas.openxmlformats.org/officeDocument/2006/math">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𝑠</m:t>
                            </m:r>
                          </m:e>
                        </m:acc>
                      </m:e>
                      <m:sub>
                        <m:r>
                          <a:rPr lang="en-US" altLang="ja-JP" sz="1600" i="1" dirty="0">
                            <a:latin typeface="Cambria Math" panose="02040503050406030204" pitchFamily="18" charset="0"/>
                          </a:rPr>
                          <m:t>𝑡</m:t>
                        </m:r>
                        <m:r>
                          <a:rPr lang="en-US" altLang="ja-JP" sz="1600" i="1" dirty="0">
                            <a:latin typeface="Cambria Math" panose="02040503050406030204" pitchFamily="18" charset="0"/>
                          </a:rPr>
                          <m:t>−1</m:t>
                        </m:r>
                      </m:sub>
                    </m:sSub>
                    <m:r>
                      <a:rPr lang="en-US" altLang="ja-JP" sz="1600" i="1" dirty="0">
                        <a:latin typeface="Cambria Math" panose="02040503050406030204" pitchFamily="18" charset="0"/>
                      </a:rPr>
                      <m:t>(</m:t>
                    </m:r>
                    <m:sSub>
                      <m:sSubPr>
                        <m:ctrlPr>
                          <a:rPr lang="en-US" altLang="ja-JP" sz="1600" i="1" dirty="0">
                            <a:latin typeface="Cambria Math" panose="02040503050406030204" pitchFamily="18" charset="0"/>
                          </a:rPr>
                        </m:ctrlPr>
                      </m:sSubPr>
                      <m:e>
                        <m:r>
                          <a:rPr lang="en-US" altLang="ja-JP" sz="1600" i="1" dirty="0">
                            <a:latin typeface="Cambria Math" panose="02040503050406030204" pitchFamily="18" charset="0"/>
                          </a:rPr>
                          <m:t>𝑠</m:t>
                        </m:r>
                      </m:e>
                      <m:sub>
                        <m:r>
                          <a:rPr lang="en-US" altLang="ja-JP" sz="1600" i="1" dirty="0">
                            <a:latin typeface="Cambria Math" panose="02040503050406030204" pitchFamily="18" charset="0"/>
                          </a:rPr>
                          <m:t>𝑡</m:t>
                        </m:r>
                      </m:sub>
                    </m:sSub>
                    <m:r>
                      <a:rPr lang="en-US" altLang="ja-JP" sz="1600" i="1" dirty="0">
                        <a:latin typeface="Cambria Math" panose="02040503050406030204" pitchFamily="18" charset="0"/>
                      </a:rPr>
                      <m:t>)</m:t>
                    </m:r>
                    <m:r>
                      <a:rPr lang="ja-JP" altLang="en-US" sz="1600" i="1" dirty="0">
                        <a:latin typeface="Cambria Math" panose="02040503050406030204" pitchFamily="18" charset="0"/>
                      </a:rPr>
                      <m:t>として</m:t>
                    </m:r>
                  </m:oMath>
                </a14:m>
                <a:endParaRPr lang="ja-JP" altLang="en-US" sz="16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598328" y="3594504"/>
                <a:ext cx="4459822" cy="338553"/>
              </a:xfrm>
              <a:prstGeom prst="rect">
                <a:avLst/>
              </a:prstGeom>
              <a:blipFill>
                <a:blip r:embed="rId3"/>
                <a:stretch>
                  <a:fillRect l="-683" t="-9091" b="-2000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5161EDB8-3897-4B1B-9C43-623D8E15A5D4}"/>
                  </a:ext>
                </a:extLst>
              </p:cNvPr>
              <p:cNvSpPr txBox="1"/>
              <p:nvPr/>
            </p:nvSpPr>
            <p:spPr>
              <a:xfrm>
                <a:off x="9194565" y="1633776"/>
                <a:ext cx="2586036" cy="4801314"/>
              </a:xfrm>
              <a:prstGeom prst="rect">
                <a:avLst/>
              </a:prstGeom>
              <a:noFill/>
            </p:spPr>
            <p:txBody>
              <a:bodyPr wrap="square" rtlCol="0">
                <a:spAutoFit/>
              </a:bodyPr>
              <a:lstStyle/>
              <a:p>
                <a:r>
                  <a:rPr kumimoji="1" lang="en-US" altLang="ja-JP" i="1" dirty="0"/>
                  <a:t>F</a:t>
                </a:r>
                <a:r>
                  <a:rPr kumimoji="1" lang="en-US" altLang="ja-JP" baseline="-25000" dirty="0"/>
                  <a:t>t</a:t>
                </a:r>
                <a:r>
                  <a:rPr kumimoji="1" lang="en-US" altLang="ja-JP" dirty="0"/>
                  <a:t>(</a:t>
                </a:r>
                <a:r>
                  <a:rPr kumimoji="1" lang="en-US" altLang="ja-JP" i="1" dirty="0" err="1"/>
                  <a:t>s</a:t>
                </a:r>
                <a:r>
                  <a:rPr kumimoji="1" lang="en-US" altLang="ja-JP" baseline="-25000" dirty="0" err="1"/>
                  <a:t>t</a:t>
                </a:r>
                <a:r>
                  <a:rPr kumimoji="1" lang="en-US" altLang="ja-JP" dirty="0"/>
                  <a:t>): Start</a:t>
                </a:r>
                <a:r>
                  <a:rPr kumimoji="1" lang="ja-JP" altLang="en-US" dirty="0"/>
                  <a:t>から時刻</a:t>
                </a:r>
                <a:r>
                  <a:rPr kumimoji="1" lang="en-US" altLang="ja-JP" i="1" dirty="0"/>
                  <a:t>t</a:t>
                </a:r>
                <a:r>
                  <a:rPr kumimoji="1" lang="ja-JP" altLang="en-US" dirty="0"/>
                  <a:t>までの各状態</a:t>
                </a:r>
                <a:r>
                  <a:rPr lang="en-US" altLang="ja-JP" i="1" dirty="0" err="1"/>
                  <a:t>s</a:t>
                </a:r>
                <a:r>
                  <a:rPr lang="en-US" altLang="ja-JP" baseline="-25000" dirty="0" err="1"/>
                  <a:t>t</a:t>
                </a:r>
                <a:r>
                  <a:rPr lang="ja-JP" altLang="en-US" dirty="0"/>
                  <a:t>の最大利得</a:t>
                </a:r>
                <a:endParaRPr lang="en-US" altLang="ja-JP" dirty="0"/>
              </a:p>
              <a:p>
                <a:endParaRPr kumimoji="1" lang="en-US" altLang="ja-JP" dirty="0"/>
              </a:p>
              <a:p>
                <a:r>
                  <a:rPr kumimoji="1" lang="ja-JP" altLang="en-US" dirty="0"/>
                  <a:t>時刻</a:t>
                </a:r>
                <a:r>
                  <a:rPr kumimoji="1" lang="en-US" altLang="ja-JP" dirty="0"/>
                  <a:t>t</a:t>
                </a:r>
                <a:r>
                  <a:rPr kumimoji="1" lang="ja-JP" altLang="en-US" dirty="0"/>
                  <a:t>においてエージェント（ホイールダック２号</a:t>
                </a:r>
                <a:r>
                  <a:rPr kumimoji="1" lang="en-US" altLang="ja-JP" dirty="0"/>
                  <a:t>)</a:t>
                </a:r>
                <a:r>
                  <a:rPr kumimoji="1" lang="ja-JP" altLang="en-US" dirty="0"/>
                  <a:t>が居られる状態を</a:t>
                </a:r>
                <a:r>
                  <a:rPr kumimoji="1" lang="en-US" altLang="ja-JP" dirty="0"/>
                  <a:t>s</a:t>
                </a:r>
                <a:r>
                  <a:rPr kumimoji="1" lang="en-US" altLang="ja-JP" baseline="-25000" dirty="0"/>
                  <a:t>1</a:t>
                </a:r>
                <a:r>
                  <a:rPr kumimoji="1" lang="en-US" altLang="ja-JP" dirty="0"/>
                  <a:t>,…,</a:t>
                </a:r>
                <a:r>
                  <a:rPr kumimoji="1" lang="en-US" altLang="ja-JP" dirty="0" err="1"/>
                  <a:t>s</a:t>
                </a:r>
                <a:r>
                  <a:rPr kumimoji="1" lang="en-US" altLang="ja-JP" baseline="-25000" dirty="0" err="1"/>
                  <a:t>N</a:t>
                </a:r>
                <a:r>
                  <a:rPr kumimoji="1" lang="ja-JP" altLang="en-US" dirty="0"/>
                  <a:t>とすると、本当は</a:t>
                </a:r>
                <a:endParaRPr kumimoji="1" lang="en-US" altLang="ja-JP" dirty="0"/>
              </a:p>
              <a:p>
                <a:r>
                  <a:rPr lang="en-US" altLang="ja-JP" dirty="0"/>
                  <a:t> </a:t>
                </a:r>
                <a:r>
                  <a:rPr lang="en-US" altLang="ja-JP" i="1" dirty="0"/>
                  <a:t>F</a:t>
                </a:r>
                <a:r>
                  <a:rPr lang="en-US" altLang="ja-JP" baseline="-25000" dirty="0"/>
                  <a:t>t</a:t>
                </a:r>
                <a:r>
                  <a:rPr lang="en-US" altLang="ja-JP" dirty="0"/>
                  <a:t>(</a:t>
                </a:r>
                <a:r>
                  <a:rPr lang="en-US" altLang="ja-JP" i="1" dirty="0" err="1"/>
                  <a:t>s</a:t>
                </a:r>
                <a:r>
                  <a:rPr lang="en-US" altLang="ja-JP" i="1" baseline="-25000" dirty="0" err="1"/>
                  <a:t>tk</a:t>
                </a:r>
                <a:r>
                  <a:rPr lang="en-US" altLang="ja-JP" dirty="0"/>
                  <a:t>)</a:t>
                </a:r>
                <a:r>
                  <a:rPr lang="ja-JP" altLang="en-US" dirty="0"/>
                  <a:t>　</a:t>
                </a:r>
                <a:r>
                  <a:rPr lang="en-US" altLang="ja-JP" dirty="0"/>
                  <a:t>(k=1,…,N)</a:t>
                </a:r>
              </a:p>
              <a:p>
                <a:r>
                  <a:rPr lang="en-US" altLang="ja-JP" dirty="0"/>
                  <a:t> </a:t>
                </a:r>
                <a:r>
                  <a:rPr lang="ja-JP" altLang="en-US" dirty="0"/>
                  <a:t>と書いたほうがよい</a:t>
                </a:r>
                <a:endParaRPr lang="en-US" altLang="ja-JP" dirty="0"/>
              </a:p>
              <a:p>
                <a:r>
                  <a:rPr lang="en-US" altLang="ja-JP" i="1" dirty="0" err="1"/>
                  <a:t>s</a:t>
                </a:r>
                <a:r>
                  <a:rPr lang="en-US" altLang="ja-JP" i="1" baseline="-25000" dirty="0" err="1"/>
                  <a:t>tk</a:t>
                </a:r>
                <a:r>
                  <a:rPr lang="en-US" altLang="ja-JP" i="1" baseline="-25000" dirty="0"/>
                  <a:t> </a:t>
                </a:r>
                <a:r>
                  <a:rPr lang="ja-JP" altLang="en-US" dirty="0"/>
                  <a:t>ごとに最大値を与える</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𝑠</m:t>
                        </m:r>
                      </m:e>
                      <m:sub>
                        <m:r>
                          <a:rPr lang="en-US" altLang="ja-JP" i="1">
                            <a:latin typeface="Cambria Math" panose="02040503050406030204" pitchFamily="18" charset="0"/>
                          </a:rPr>
                          <m:t>𝑡</m:t>
                        </m:r>
                        <m:r>
                          <a:rPr lang="en-US" altLang="ja-JP" i="1">
                            <a:latin typeface="Cambria Math" panose="02040503050406030204" pitchFamily="18" charset="0"/>
                          </a:rPr>
                          <m:t>−1</m:t>
                        </m:r>
                      </m:sub>
                    </m:sSub>
                  </m:oMath>
                </a14:m>
                <a:r>
                  <a:rPr lang="ja-JP" altLang="en-US" dirty="0"/>
                  <a:t>があるため、</a:t>
                </a:r>
                <a:endParaRPr lang="en-US" altLang="ja-JP" dirty="0"/>
              </a:p>
              <a:p>
                <a:r>
                  <a:rPr kumimoji="1" lang="ja-JP" altLang="en-US" dirty="0"/>
                  <a:t>　</a:t>
                </a:r>
                <a:r>
                  <a:rPr lang="en-US" altLang="ja-JP" dirty="0"/>
                  <a:t> </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i="1" dirty="0">
                            <a:latin typeface="Cambria Math" panose="02040503050406030204" pitchFamily="18" charset="0"/>
                          </a:rPr>
                          <m:t>𝑡</m:t>
                        </m:r>
                        <m:r>
                          <a:rPr lang="en-US" altLang="ja-JP" i="1" dirty="0">
                            <a:latin typeface="Cambria Math" panose="02040503050406030204" pitchFamily="18" charset="0"/>
                          </a:rPr>
                          <m:t>−1</m:t>
                        </m:r>
                      </m:sub>
                    </m:sSub>
                    <m:r>
                      <a:rPr lang="en-US" altLang="ja-JP" i="1" dirty="0">
                        <a:latin typeface="Cambria Math" panose="02040503050406030204" pitchFamily="18" charset="0"/>
                      </a:rPr>
                      <m:t>(</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𝑠</m:t>
                        </m:r>
                      </m:e>
                      <m:sub>
                        <m:r>
                          <a:rPr lang="en-US" altLang="ja-JP" i="1" dirty="0">
                            <a:latin typeface="Cambria Math" panose="02040503050406030204" pitchFamily="18" charset="0"/>
                          </a:rPr>
                          <m:t>𝑡</m:t>
                        </m:r>
                      </m:sub>
                    </m:sSub>
                    <m:r>
                      <a:rPr lang="en-US" altLang="ja-JP" i="1" dirty="0">
                        <a:latin typeface="Cambria Math" panose="02040503050406030204" pitchFamily="18" charset="0"/>
                      </a:rPr>
                      <m:t>)</m:t>
                    </m:r>
                  </m:oMath>
                </a14:m>
                <a:endParaRPr kumimoji="1" lang="en-US" altLang="ja-JP" dirty="0"/>
              </a:p>
              <a:p>
                <a:r>
                  <a:rPr lang="ja-JP" altLang="en-US" dirty="0"/>
                  <a:t>も</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i="1" dirty="0">
                            <a:latin typeface="Cambria Math" panose="02040503050406030204" pitchFamily="18" charset="0"/>
                          </a:rPr>
                          <m:t>𝑡</m:t>
                        </m:r>
                        <m:r>
                          <a:rPr lang="en-US" altLang="ja-JP" i="1" dirty="0">
                            <a:latin typeface="Cambria Math" panose="02040503050406030204" pitchFamily="18" charset="0"/>
                          </a:rPr>
                          <m:t>−1</m:t>
                        </m:r>
                      </m:sub>
                    </m:sSub>
                    <m:r>
                      <a:rPr lang="en-US" altLang="ja-JP" i="1" dirty="0">
                        <a:latin typeface="Cambria Math" panose="02040503050406030204" pitchFamily="18" charset="0"/>
                      </a:rPr>
                      <m:t>(</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𝑠</m:t>
                        </m:r>
                      </m:e>
                      <m:sub>
                        <m:r>
                          <a:rPr lang="en-US" altLang="ja-JP" i="1" dirty="0">
                            <a:latin typeface="Cambria Math" panose="02040503050406030204" pitchFamily="18" charset="0"/>
                          </a:rPr>
                          <m:t>𝑡</m:t>
                        </m:r>
                        <m:r>
                          <a:rPr lang="en-US" altLang="ja-JP" b="0" i="1" dirty="0" smtClean="0">
                            <a:latin typeface="Cambria Math" panose="02040503050406030204" pitchFamily="18" charset="0"/>
                          </a:rPr>
                          <m:t>𝑘</m:t>
                        </m:r>
                      </m:sub>
                    </m:sSub>
                    <m:r>
                      <a:rPr lang="en-US" altLang="ja-JP" i="1" dirty="0">
                        <a:latin typeface="Cambria Math" panose="02040503050406030204" pitchFamily="18" charset="0"/>
                      </a:rPr>
                      <m:t>)</m:t>
                    </m:r>
                  </m:oMath>
                </a14:m>
                <a:r>
                  <a:rPr kumimoji="1" lang="ja-JP" altLang="en-US" dirty="0"/>
                  <a:t>と書いたほうがまぎれがない。</a:t>
                </a:r>
                <a:endParaRPr kumimoji="1" lang="en-US" altLang="ja-JP" dirty="0"/>
              </a:p>
              <a:p>
                <a:r>
                  <a:rPr kumimoji="1" lang="ja-JP" altLang="en-US" dirty="0"/>
                  <a:t>　</a:t>
                </a:r>
                <a:r>
                  <a:rPr kumimoji="1" lang="en-US" altLang="ja-JP" dirty="0"/>
                  <a:t>(</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i="1" dirty="0">
                            <a:latin typeface="Cambria Math" panose="02040503050406030204" pitchFamily="18" charset="0"/>
                          </a:rPr>
                          <m:t>𝑡</m:t>
                        </m:r>
                        <m:r>
                          <a:rPr lang="en-US" altLang="ja-JP" i="1" dirty="0">
                            <a:latin typeface="Cambria Math" panose="02040503050406030204" pitchFamily="18" charset="0"/>
                          </a:rPr>
                          <m:t>−1</m:t>
                        </m:r>
                      </m:sub>
                    </m:sSub>
                    <m:r>
                      <a:rPr lang="ja-JP" altLang="en-US" i="1" dirty="0">
                        <a:latin typeface="Cambria Math" panose="02040503050406030204" pitchFamily="18" charset="0"/>
                      </a:rPr>
                      <m:t>は</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𝑠</m:t>
                        </m:r>
                      </m:e>
                      <m:sub>
                        <m:r>
                          <a:rPr lang="en-US" altLang="ja-JP" i="1" dirty="0">
                            <a:latin typeface="Cambria Math" panose="02040503050406030204" pitchFamily="18" charset="0"/>
                          </a:rPr>
                          <m:t>𝑡𝑘</m:t>
                        </m:r>
                      </m:sub>
                    </m:sSub>
                  </m:oMath>
                </a14:m>
                <a:r>
                  <a:rPr kumimoji="1" lang="ja-JP" altLang="en-US" dirty="0"/>
                  <a:t>（時刻</a:t>
                </a:r>
                <a:r>
                  <a:rPr kumimoji="1" lang="en-US" altLang="ja-JP" dirty="0"/>
                  <a:t>t</a:t>
                </a:r>
                <a:r>
                  <a:rPr kumimoji="1" lang="ja-JP" altLang="en-US" dirty="0"/>
                  <a:t>と状態</a:t>
                </a:r>
                <a:r>
                  <a:rPr kumimoji="1" lang="en-US" altLang="ja-JP" dirty="0" err="1"/>
                  <a:t>s</a:t>
                </a:r>
                <a:r>
                  <a:rPr kumimoji="1" lang="en-US" altLang="ja-JP" baseline="-25000" dirty="0" err="1"/>
                  <a:t>k</a:t>
                </a:r>
                <a:r>
                  <a:rPr lang="ja-JP" altLang="en-US" dirty="0"/>
                  <a:t>の組み合わせ</a:t>
                </a:r>
                <a:r>
                  <a:rPr lang="en-US" altLang="ja-JP" dirty="0"/>
                  <a:t>)</a:t>
                </a:r>
                <a:r>
                  <a:rPr lang="ja-JP" altLang="en-US" dirty="0"/>
                  <a:t>それぞれに値を与える）</a:t>
                </a:r>
                <a:endParaRPr kumimoji="1" lang="ja-JP" altLang="en-US" baseline="-25000" dirty="0"/>
              </a:p>
            </p:txBody>
          </p:sp>
        </mc:Choice>
        <mc:Fallback>
          <p:sp>
            <p:nvSpPr>
              <p:cNvPr id="3" name="テキスト ボックス 2">
                <a:extLst>
                  <a:ext uri="{FF2B5EF4-FFF2-40B4-BE49-F238E27FC236}">
                    <a16:creationId xmlns:a16="http://schemas.microsoft.com/office/drawing/2014/main" id="{5161EDB8-3897-4B1B-9C43-623D8E15A5D4}"/>
                  </a:ext>
                </a:extLst>
              </p:cNvPr>
              <p:cNvSpPr txBox="1">
                <a:spLocks noRot="1" noChangeAspect="1" noMove="1" noResize="1" noEditPoints="1" noAdjustHandles="1" noChangeArrowheads="1" noChangeShapeType="1" noTextEdit="1"/>
              </p:cNvSpPr>
              <p:nvPr/>
            </p:nvSpPr>
            <p:spPr>
              <a:xfrm>
                <a:off x="9194565" y="1633776"/>
                <a:ext cx="2586036" cy="4801314"/>
              </a:xfrm>
              <a:prstGeom prst="rect">
                <a:avLst/>
              </a:prstGeom>
              <a:blipFill>
                <a:blip r:embed="rId4"/>
                <a:stretch>
                  <a:fillRect l="-1882" t="-1015" r="-1882" b="-888"/>
                </a:stretch>
              </a:blipFill>
            </p:spPr>
            <p:txBody>
              <a:bodyPr/>
              <a:lstStyle/>
              <a:p>
                <a:r>
                  <a:rPr lang="ja-JP" altLang="en-US">
                    <a:noFill/>
                  </a:rPr>
                  <a:t> </a:t>
                </a:r>
              </a:p>
            </p:txBody>
          </p:sp>
        </mc:Fallback>
      </mc:AlternateContent>
      <p:grpSp>
        <p:nvGrpSpPr>
          <p:cNvPr id="8" name="グループ化 7"/>
          <p:cNvGrpSpPr/>
          <p:nvPr/>
        </p:nvGrpSpPr>
        <p:grpSpPr>
          <a:xfrm>
            <a:off x="2351584" y="3859203"/>
            <a:ext cx="6499297" cy="432048"/>
            <a:chOff x="2051720" y="3826699"/>
            <a:chExt cx="6499297" cy="432048"/>
          </a:xfrm>
        </p:grpSpPr>
        <p:sp>
          <p:nvSpPr>
            <p:cNvPr id="4" name="正方形/長方形 3"/>
            <p:cNvSpPr/>
            <p:nvPr/>
          </p:nvSpPr>
          <p:spPr>
            <a:xfrm>
              <a:off x="7398889" y="3826699"/>
              <a:ext cx="1152128" cy="4320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メモ化</a:t>
              </a:r>
            </a:p>
          </p:txBody>
        </p:sp>
        <p:cxnSp>
          <p:nvCxnSpPr>
            <p:cNvPr id="6" name="直線コネクタ 5"/>
            <p:cNvCxnSpPr/>
            <p:nvPr/>
          </p:nvCxnSpPr>
          <p:spPr>
            <a:xfrm>
              <a:off x="6516216" y="3861048"/>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051720" y="4221088"/>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72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5.1 </a:t>
            </a:r>
            <a:r>
              <a:rPr kumimoji="1" lang="ja-JP" altLang="en-US" dirty="0"/>
              <a:t>多段決定問題</a:t>
            </a:r>
            <a:endParaRPr kumimoji="1" lang="en-US" altLang="ja-JP" dirty="0"/>
          </a:p>
          <a:p>
            <a:r>
              <a:rPr kumimoji="1" lang="en-US" altLang="ja-JP" dirty="0"/>
              <a:t>5.2 </a:t>
            </a:r>
            <a:r>
              <a:rPr kumimoji="1" lang="ja-JP" altLang="en-US" dirty="0"/>
              <a:t>動的計画法</a:t>
            </a:r>
            <a:endParaRPr kumimoji="1" lang="en-US" altLang="ja-JP" dirty="0"/>
          </a:p>
          <a:p>
            <a:r>
              <a:rPr lang="en-US" altLang="ja-JP" dirty="0"/>
              <a:t>5.3 </a:t>
            </a:r>
            <a:r>
              <a:rPr lang="ja-JP" altLang="en-US" dirty="0"/>
              <a:t>ホイールダック２号「宝箱を拾ってゴール」</a:t>
            </a:r>
            <a:endParaRPr lang="en-US" altLang="ja-JP" dirty="0"/>
          </a:p>
          <a:p>
            <a:r>
              <a:rPr lang="en-US" altLang="ja-JP" dirty="0"/>
              <a:t>5.4 </a:t>
            </a:r>
            <a:r>
              <a:rPr lang="ja-JP" altLang="en-US" dirty="0"/>
              <a:t>例：編集距離の計算</a:t>
            </a:r>
            <a:endParaRPr lang="en-US" altLang="ja-JP" dirty="0"/>
          </a:p>
        </p:txBody>
      </p:sp>
      <p:sp>
        <p:nvSpPr>
          <p:cNvPr id="4" name="正方形/長方形 3"/>
          <p:cNvSpPr/>
          <p:nvPr/>
        </p:nvSpPr>
        <p:spPr>
          <a:xfrm>
            <a:off x="600345" y="2852936"/>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075953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15480" y="1935480"/>
            <a:ext cx="7133378" cy="4389120"/>
          </a:xfrm>
        </p:spPr>
        <p:txBody>
          <a:bodyPr/>
          <a:lstStyle/>
          <a:p>
            <a:r>
              <a:rPr lang="en-US" altLang="ja-JP" dirty="0"/>
              <a:t>t= 4 </a:t>
            </a:r>
            <a:r>
              <a:rPr lang="ja-JP" altLang="en-US" dirty="0" err="1"/>
              <a:t>までに</a:t>
            </a:r>
            <a:r>
              <a:rPr lang="ja-JP" altLang="en-US" dirty="0"/>
              <a:t>ゴールできなかった場合，ペナルティとして</a:t>
            </a:r>
            <a:r>
              <a:rPr lang="ja-JP" altLang="en-US" i="1" dirty="0"/>
              <a:t>−</a:t>
            </a:r>
            <a:r>
              <a:rPr lang="en-US" altLang="ja-JP" dirty="0"/>
              <a:t>5 </a:t>
            </a:r>
            <a:r>
              <a:rPr lang="ja-JP" altLang="en-US" dirty="0" err="1"/>
              <a:t>の利</a:t>
            </a:r>
            <a:r>
              <a:rPr lang="ja-JP" altLang="en-US" dirty="0"/>
              <a:t>得を没収される．宝箱をとることは何度でもでき，この時には</a:t>
            </a:r>
            <a:r>
              <a:rPr lang="en-US" altLang="ja-JP" dirty="0"/>
              <a:t>3 </a:t>
            </a:r>
            <a:r>
              <a:rPr lang="ja-JP" altLang="en-US" dirty="0" err="1"/>
              <a:t>の利</a:t>
            </a:r>
            <a:r>
              <a:rPr lang="ja-JP" altLang="en-US" dirty="0"/>
              <a:t>得を得る．また，早くゴールしたほうが利得は高く，ゴールが一時刻遅れるたびにゴール時の利得は減っていく．宝箱の場所にはとどまることはできない．また，一度ゴールすると，ゴールから再度出てくることはできない．</a:t>
            </a:r>
            <a:endParaRPr kumimoji="1" lang="ja-JP" altLang="en-US" dirty="0"/>
          </a:p>
        </p:txBody>
      </p:sp>
      <p:sp>
        <p:nvSpPr>
          <p:cNvPr id="4" name="タイトル 1"/>
          <p:cNvSpPr>
            <a:spLocks noGrp="1"/>
          </p:cNvSpPr>
          <p:nvPr>
            <p:ph type="title"/>
          </p:nvPr>
        </p:nvSpPr>
        <p:spPr/>
        <p:txBody>
          <a:bodyPr>
            <a:normAutofit/>
          </a:bodyPr>
          <a:lstStyle/>
          <a:p>
            <a:r>
              <a:rPr lang="ja-JP" altLang="en-US" dirty="0"/>
              <a:t>例</a:t>
            </a:r>
            <a:r>
              <a:rPr lang="en-US" altLang="ja-JP" dirty="0"/>
              <a:t>: </a:t>
            </a:r>
            <a:r>
              <a:rPr lang="ja-JP" altLang="en-US" dirty="0"/>
              <a:t>「宝箱を拾ってゴール」</a:t>
            </a:r>
            <a:endParaRPr kumimoji="1" lang="ja-JP"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7688" y="4991407"/>
            <a:ext cx="2010544" cy="168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グループ化 5"/>
          <p:cNvGrpSpPr/>
          <p:nvPr/>
        </p:nvGrpSpPr>
        <p:grpSpPr>
          <a:xfrm>
            <a:off x="6440177" y="4860203"/>
            <a:ext cx="2880320" cy="1943100"/>
            <a:chOff x="5004048" y="4822778"/>
            <a:chExt cx="2880320" cy="194310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04048" y="4822778"/>
              <a:ext cx="2737619"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7164288" y="4822778"/>
              <a:ext cx="720080" cy="26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9" name="Picture 2" descr="C:\Users\user\AppData\Local\Microsoft\Windows\Temporary Internet Files\Content.IE5\C4YZOE78\MC90039625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3583" y="4990220"/>
            <a:ext cx="1626857" cy="1683069"/>
          </a:xfrm>
          <a:prstGeom prst="rect">
            <a:avLst/>
          </a:prstGeom>
          <a:noFill/>
          <a:extLst>
            <a:ext uri="{909E8E84-426E-40DD-AFC4-6F175D3DCCD1}">
              <a14:hiddenFill xmlns:a14="http://schemas.microsoft.com/office/drawing/2010/main">
                <a:solidFill>
                  <a:srgbClr val="FFFFFF"/>
                </a:solidFill>
              </a14:hiddenFill>
            </a:ext>
          </a:extLst>
        </p:spPr>
      </p:pic>
      <p:sp>
        <p:nvSpPr>
          <p:cNvPr id="7" name="右矢印 6"/>
          <p:cNvSpPr/>
          <p:nvPr/>
        </p:nvSpPr>
        <p:spPr>
          <a:xfrm>
            <a:off x="5591944" y="5373216"/>
            <a:ext cx="100811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0178" y="764705"/>
            <a:ext cx="1490319" cy="354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046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38957" y="523846"/>
            <a:ext cx="8229600" cy="1143000"/>
          </a:xfrm>
        </p:spPr>
        <p:txBody>
          <a:bodyPr>
            <a:normAutofit/>
          </a:bodyPr>
          <a:lstStyle/>
          <a:p>
            <a:r>
              <a:rPr lang="ja-JP" altLang="en-US" dirty="0"/>
              <a:t>例</a:t>
            </a:r>
            <a:r>
              <a:rPr lang="en-US" altLang="ja-JP" dirty="0"/>
              <a:t>: </a:t>
            </a:r>
            <a:r>
              <a:rPr lang="ja-JP" altLang="en-US" dirty="0"/>
              <a:t>「宝箱を拾ってゴール」</a:t>
            </a:r>
            <a:endParaRPr kumimoji="1" lang="ja-JP" altLang="en-US" dirty="0"/>
          </a:p>
        </p:txBody>
      </p:sp>
      <p:sp>
        <p:nvSpPr>
          <p:cNvPr id="4" name="円/楕円 3"/>
          <p:cNvSpPr/>
          <p:nvPr/>
        </p:nvSpPr>
        <p:spPr>
          <a:xfrm>
            <a:off x="1638418" y="3865493"/>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 name="円/楕円 4"/>
          <p:cNvSpPr/>
          <p:nvPr/>
        </p:nvSpPr>
        <p:spPr>
          <a:xfrm>
            <a:off x="3371681" y="264135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6" name="円/楕円 5"/>
          <p:cNvSpPr/>
          <p:nvPr/>
        </p:nvSpPr>
        <p:spPr>
          <a:xfrm>
            <a:off x="3371681" y="388202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7" name="円/楕円 6"/>
          <p:cNvSpPr/>
          <p:nvPr/>
        </p:nvSpPr>
        <p:spPr>
          <a:xfrm>
            <a:off x="3371681" y="523364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8" name="直線矢印コネクタ 7"/>
          <p:cNvCxnSpPr>
            <a:stCxn id="4" idx="7"/>
            <a:endCxn id="5" idx="2"/>
          </p:cNvCxnSpPr>
          <p:nvPr/>
        </p:nvCxnSpPr>
        <p:spPr>
          <a:xfrm flipV="1">
            <a:off x="2314507" y="3001398"/>
            <a:ext cx="1057174" cy="969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4" idx="6"/>
            <a:endCxn id="6" idx="2"/>
          </p:cNvCxnSpPr>
          <p:nvPr/>
        </p:nvCxnSpPr>
        <p:spPr>
          <a:xfrm>
            <a:off x="2430507" y="4225533"/>
            <a:ext cx="941175" cy="16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4" idx="5"/>
            <a:endCxn id="7" idx="1"/>
          </p:cNvCxnSpPr>
          <p:nvPr/>
        </p:nvCxnSpPr>
        <p:spPr>
          <a:xfrm>
            <a:off x="2314508" y="4480120"/>
            <a:ext cx="1173173" cy="85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5161739" y="2671770"/>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12" name="円/楕円 11"/>
          <p:cNvSpPr/>
          <p:nvPr/>
        </p:nvSpPr>
        <p:spPr>
          <a:xfrm>
            <a:off x="5161739" y="396791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13" name="円/楕円 12"/>
          <p:cNvSpPr/>
          <p:nvPr/>
        </p:nvSpPr>
        <p:spPr>
          <a:xfrm>
            <a:off x="5161739" y="5264058"/>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14" name="直線矢印コネクタ 13"/>
          <p:cNvCxnSpPr>
            <a:endCxn id="11" idx="2"/>
          </p:cNvCxnSpPr>
          <p:nvPr/>
        </p:nvCxnSpPr>
        <p:spPr>
          <a:xfrm flipV="1">
            <a:off x="4104565" y="3031810"/>
            <a:ext cx="1057174" cy="96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endCxn id="12" idx="2"/>
          </p:cNvCxnSpPr>
          <p:nvPr/>
        </p:nvCxnSpPr>
        <p:spPr>
          <a:xfrm>
            <a:off x="4220565" y="4255946"/>
            <a:ext cx="941175"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13" idx="1"/>
          </p:cNvCxnSpPr>
          <p:nvPr/>
        </p:nvCxnSpPr>
        <p:spPr>
          <a:xfrm>
            <a:off x="4104566" y="4510533"/>
            <a:ext cx="1173173" cy="85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 idx="6"/>
            <a:endCxn id="12" idx="3"/>
          </p:cNvCxnSpPr>
          <p:nvPr/>
        </p:nvCxnSpPr>
        <p:spPr>
          <a:xfrm flipV="1">
            <a:off x="4163770" y="4582541"/>
            <a:ext cx="1113969" cy="1011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638419" y="3433445"/>
            <a:ext cx="716863" cy="400110"/>
          </a:xfrm>
          <a:prstGeom prst="rect">
            <a:avLst/>
          </a:prstGeom>
          <a:noFill/>
        </p:spPr>
        <p:txBody>
          <a:bodyPr wrap="none" rtlCol="0">
            <a:spAutoFit/>
          </a:bodyPr>
          <a:lstStyle/>
          <a:p>
            <a:r>
              <a:rPr lang="en-US" altLang="ja-JP" sz="2000" dirty="0"/>
              <a:t>Start</a:t>
            </a:r>
            <a:endParaRPr lang="ja-JP" altLang="en-US" sz="2000" dirty="0"/>
          </a:p>
        </p:txBody>
      </p:sp>
      <p:sp>
        <p:nvSpPr>
          <p:cNvPr id="20" name="テキスト ボックス 19"/>
          <p:cNvSpPr txBox="1"/>
          <p:nvPr/>
        </p:nvSpPr>
        <p:spPr>
          <a:xfrm>
            <a:off x="3524972" y="2159775"/>
            <a:ext cx="495649" cy="400110"/>
          </a:xfrm>
          <a:prstGeom prst="rect">
            <a:avLst/>
          </a:prstGeom>
          <a:noFill/>
        </p:spPr>
        <p:txBody>
          <a:bodyPr wrap="none" rtlCol="0">
            <a:spAutoFit/>
          </a:bodyPr>
          <a:lstStyle/>
          <a:p>
            <a:r>
              <a:rPr lang="en-US" altLang="ja-JP" sz="2000" dirty="0"/>
              <a:t>t=1</a:t>
            </a:r>
            <a:endParaRPr lang="ja-JP" altLang="en-US" sz="2000" dirty="0"/>
          </a:p>
        </p:txBody>
      </p:sp>
      <p:sp>
        <p:nvSpPr>
          <p:cNvPr id="21" name="テキスト ボックス 20"/>
          <p:cNvSpPr txBox="1"/>
          <p:nvPr/>
        </p:nvSpPr>
        <p:spPr>
          <a:xfrm>
            <a:off x="5315030" y="2159775"/>
            <a:ext cx="540533" cy="400110"/>
          </a:xfrm>
          <a:prstGeom prst="rect">
            <a:avLst/>
          </a:prstGeom>
          <a:noFill/>
        </p:spPr>
        <p:txBody>
          <a:bodyPr wrap="none" rtlCol="0">
            <a:spAutoFit/>
          </a:bodyPr>
          <a:lstStyle/>
          <a:p>
            <a:r>
              <a:rPr lang="en-US" altLang="ja-JP" sz="2000" dirty="0"/>
              <a:t>t=2</a:t>
            </a:r>
            <a:endParaRPr lang="ja-JP" altLang="en-US" sz="2000" dirty="0"/>
          </a:p>
        </p:txBody>
      </p:sp>
      <p:pic>
        <p:nvPicPr>
          <p:cNvPr id="23" name="Picture 3" descr="C:\Users\user\AppData\Local\Microsoft\Windows\Temporary Internet Files\Content.IE5\2IWSSIZ2\MC9003970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5225" y="5298559"/>
            <a:ext cx="580675" cy="5902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user\AppData\Local\Microsoft\Windows\Temporary Internet Files\Content.IE5\C4YZOE78\MC9003962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8958" y="2742946"/>
            <a:ext cx="467675" cy="4838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user\AppData\Local\Microsoft\Windows\Temporary Internet Files\Content.IE5\C4YZOE78\MC9003962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1458" y="2759480"/>
            <a:ext cx="467675" cy="4838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user\AppData\Local\Microsoft\Windows\Temporary Internet Files\Content.IE5\2IWSSIZ2\MC9003970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7446" y="5372867"/>
            <a:ext cx="580675" cy="590253"/>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線矢印コネクタ 26"/>
          <p:cNvCxnSpPr>
            <a:stCxn id="5" idx="6"/>
            <a:endCxn id="11" idx="2"/>
          </p:cNvCxnSpPr>
          <p:nvPr/>
        </p:nvCxnSpPr>
        <p:spPr>
          <a:xfrm>
            <a:off x="4163769" y="3001398"/>
            <a:ext cx="997970" cy="30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6678978" y="267343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1" name="円/楕円 30"/>
          <p:cNvSpPr/>
          <p:nvPr/>
        </p:nvSpPr>
        <p:spPr>
          <a:xfrm>
            <a:off x="6678978" y="3969580"/>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2" name="円/楕円 31"/>
          <p:cNvSpPr/>
          <p:nvPr/>
        </p:nvSpPr>
        <p:spPr>
          <a:xfrm>
            <a:off x="6678978" y="526572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3" name="テキスト ボックス 32"/>
          <p:cNvSpPr txBox="1"/>
          <p:nvPr/>
        </p:nvSpPr>
        <p:spPr>
          <a:xfrm>
            <a:off x="6832269" y="2161441"/>
            <a:ext cx="540533" cy="400110"/>
          </a:xfrm>
          <a:prstGeom prst="rect">
            <a:avLst/>
          </a:prstGeom>
          <a:noFill/>
        </p:spPr>
        <p:txBody>
          <a:bodyPr wrap="none" rtlCol="0">
            <a:spAutoFit/>
          </a:bodyPr>
          <a:lstStyle/>
          <a:p>
            <a:r>
              <a:rPr lang="en-US" altLang="ja-JP" sz="2000" dirty="0"/>
              <a:t>t=3</a:t>
            </a:r>
            <a:endParaRPr lang="ja-JP" altLang="en-US" sz="2000" dirty="0"/>
          </a:p>
        </p:txBody>
      </p:sp>
      <p:pic>
        <p:nvPicPr>
          <p:cNvPr id="34" name="Picture 2" descr="C:\Users\user\AppData\Local\Microsoft\Windows\Temporary Internet Files\Content.IE5\C4YZOE78\MC9003962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8697" y="2761146"/>
            <a:ext cx="467675" cy="4838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user\AppData\Local\Microsoft\Windows\Temporary Internet Files\Content.IE5\2IWSSIZ2\MC9003970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4685" y="5374533"/>
            <a:ext cx="580675" cy="590253"/>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直線矢印コネクタ 35"/>
          <p:cNvCxnSpPr>
            <a:stCxn id="12" idx="7"/>
            <a:endCxn id="30" idx="3"/>
          </p:cNvCxnSpPr>
          <p:nvPr/>
        </p:nvCxnSpPr>
        <p:spPr>
          <a:xfrm flipV="1">
            <a:off x="5837829" y="3288063"/>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11" idx="6"/>
            <a:endCxn id="30" idx="2"/>
          </p:cNvCxnSpPr>
          <p:nvPr/>
        </p:nvCxnSpPr>
        <p:spPr>
          <a:xfrm>
            <a:off x="5953828" y="3031810"/>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13" idx="7"/>
            <a:endCxn id="31" idx="3"/>
          </p:cNvCxnSpPr>
          <p:nvPr/>
        </p:nvCxnSpPr>
        <p:spPr>
          <a:xfrm flipV="1">
            <a:off x="5837829" y="4584207"/>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12" idx="6"/>
            <a:endCxn id="31" idx="2"/>
          </p:cNvCxnSpPr>
          <p:nvPr/>
        </p:nvCxnSpPr>
        <p:spPr>
          <a:xfrm>
            <a:off x="5953828" y="4327954"/>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12" idx="5"/>
            <a:endCxn id="32" idx="1"/>
          </p:cNvCxnSpPr>
          <p:nvPr/>
        </p:nvCxnSpPr>
        <p:spPr>
          <a:xfrm>
            <a:off x="5837829" y="4582541"/>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a:xfrm>
            <a:off x="8263154" y="2759480"/>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2" name="円/楕円 51"/>
          <p:cNvSpPr/>
          <p:nvPr/>
        </p:nvSpPr>
        <p:spPr>
          <a:xfrm>
            <a:off x="8263154" y="405562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3" name="円/楕円 52"/>
          <p:cNvSpPr/>
          <p:nvPr/>
        </p:nvSpPr>
        <p:spPr>
          <a:xfrm>
            <a:off x="8263154" y="5351768"/>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4" name="テキスト ボックス 53"/>
          <p:cNvSpPr txBox="1"/>
          <p:nvPr/>
        </p:nvSpPr>
        <p:spPr>
          <a:xfrm>
            <a:off x="8416444" y="2247485"/>
            <a:ext cx="551754" cy="400110"/>
          </a:xfrm>
          <a:prstGeom prst="rect">
            <a:avLst/>
          </a:prstGeom>
          <a:noFill/>
        </p:spPr>
        <p:txBody>
          <a:bodyPr wrap="none" rtlCol="0">
            <a:spAutoFit/>
          </a:bodyPr>
          <a:lstStyle/>
          <a:p>
            <a:r>
              <a:rPr lang="en-US" altLang="ja-JP" sz="2000" dirty="0"/>
              <a:t>t=4</a:t>
            </a:r>
            <a:endParaRPr lang="ja-JP" altLang="en-US" sz="2000" dirty="0"/>
          </a:p>
        </p:txBody>
      </p:sp>
      <p:pic>
        <p:nvPicPr>
          <p:cNvPr id="55" name="Picture 2" descr="C:\Users\user\AppData\Local\Microsoft\Windows\Temporary Internet Files\Content.IE5\C4YZOE78\MC9003962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2873" y="2847190"/>
            <a:ext cx="467675" cy="48383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C:\Users\user\AppData\Local\Microsoft\Windows\Temporary Internet Files\Content.IE5\2IWSSIZ2\MC9003970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8861" y="5460577"/>
            <a:ext cx="580675" cy="590253"/>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直線矢印コネクタ 56"/>
          <p:cNvCxnSpPr/>
          <p:nvPr/>
        </p:nvCxnSpPr>
        <p:spPr>
          <a:xfrm flipV="1">
            <a:off x="7411712" y="3306295"/>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7527711" y="3050042"/>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7411712" y="4602439"/>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7527711" y="4346186"/>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7411712" y="4600773"/>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2528164" y="3146358"/>
            <a:ext cx="306494" cy="400110"/>
          </a:xfrm>
          <a:prstGeom prst="rect">
            <a:avLst/>
          </a:prstGeom>
          <a:noFill/>
        </p:spPr>
        <p:txBody>
          <a:bodyPr wrap="none" rtlCol="0">
            <a:spAutoFit/>
          </a:bodyPr>
          <a:lstStyle/>
          <a:p>
            <a:r>
              <a:rPr lang="en-US" altLang="ja-JP" sz="2000" dirty="0"/>
              <a:t>5</a:t>
            </a:r>
            <a:endParaRPr lang="ja-JP" altLang="en-US" sz="2000" dirty="0"/>
          </a:p>
        </p:txBody>
      </p:sp>
      <p:sp>
        <p:nvSpPr>
          <p:cNvPr id="63" name="テキスト ボックス 62"/>
          <p:cNvSpPr txBox="1"/>
          <p:nvPr/>
        </p:nvSpPr>
        <p:spPr>
          <a:xfrm>
            <a:off x="4326658" y="3278321"/>
            <a:ext cx="320922" cy="400110"/>
          </a:xfrm>
          <a:prstGeom prst="rect">
            <a:avLst/>
          </a:prstGeom>
          <a:noFill/>
        </p:spPr>
        <p:txBody>
          <a:bodyPr wrap="none" rtlCol="0">
            <a:spAutoFit/>
          </a:bodyPr>
          <a:lstStyle/>
          <a:p>
            <a:r>
              <a:rPr lang="en-US" altLang="ja-JP" sz="2000" dirty="0"/>
              <a:t>4</a:t>
            </a:r>
            <a:endParaRPr lang="ja-JP" altLang="en-US" sz="2000" dirty="0"/>
          </a:p>
        </p:txBody>
      </p:sp>
      <p:sp>
        <p:nvSpPr>
          <p:cNvPr id="64" name="テキスト ボックス 63"/>
          <p:cNvSpPr txBox="1"/>
          <p:nvPr/>
        </p:nvSpPr>
        <p:spPr>
          <a:xfrm>
            <a:off x="5998970" y="3361437"/>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65" name="テキスト ボックス 64"/>
          <p:cNvSpPr txBox="1"/>
          <p:nvPr/>
        </p:nvSpPr>
        <p:spPr>
          <a:xfrm>
            <a:off x="7590327" y="3395521"/>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66" name="テキスト ボックス 65"/>
          <p:cNvSpPr txBox="1"/>
          <p:nvPr/>
        </p:nvSpPr>
        <p:spPr>
          <a:xfrm>
            <a:off x="4403321" y="2602953"/>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67" name="テキスト ボックス 66"/>
          <p:cNvSpPr txBox="1"/>
          <p:nvPr/>
        </p:nvSpPr>
        <p:spPr>
          <a:xfrm>
            <a:off x="6155941" y="2547431"/>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68" name="テキスト ボックス 67"/>
          <p:cNvSpPr txBox="1"/>
          <p:nvPr/>
        </p:nvSpPr>
        <p:spPr>
          <a:xfrm>
            <a:off x="7747563" y="2609754"/>
            <a:ext cx="332142" cy="400110"/>
          </a:xfrm>
          <a:prstGeom prst="rect">
            <a:avLst/>
          </a:prstGeom>
          <a:noFill/>
        </p:spPr>
        <p:txBody>
          <a:bodyPr wrap="none" rtlCol="0">
            <a:spAutoFit/>
          </a:bodyPr>
          <a:lstStyle/>
          <a:p>
            <a:r>
              <a:rPr lang="en-US" altLang="ja-JP" sz="2000" dirty="0"/>
              <a:t>0</a:t>
            </a:r>
            <a:endParaRPr lang="ja-JP" altLang="en-US" sz="2000" dirty="0"/>
          </a:p>
        </p:txBody>
      </p:sp>
      <p:sp>
        <p:nvSpPr>
          <p:cNvPr id="69" name="テキスト ボックス 68"/>
          <p:cNvSpPr txBox="1"/>
          <p:nvPr/>
        </p:nvSpPr>
        <p:spPr>
          <a:xfrm>
            <a:off x="2674197" y="3805200"/>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0" name="テキスト ボックス 69"/>
          <p:cNvSpPr txBox="1"/>
          <p:nvPr/>
        </p:nvSpPr>
        <p:spPr>
          <a:xfrm>
            <a:off x="4502293" y="3882027"/>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1" name="テキスト ボックス 70"/>
          <p:cNvSpPr txBox="1"/>
          <p:nvPr/>
        </p:nvSpPr>
        <p:spPr>
          <a:xfrm>
            <a:off x="6200109" y="3882027"/>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2" name="テキスト ボックス 71"/>
          <p:cNvSpPr txBox="1"/>
          <p:nvPr/>
        </p:nvSpPr>
        <p:spPr>
          <a:xfrm>
            <a:off x="7745177" y="3954224"/>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3" name="テキスト ボックス 72"/>
          <p:cNvSpPr txBox="1"/>
          <p:nvPr/>
        </p:nvSpPr>
        <p:spPr>
          <a:xfrm>
            <a:off x="2826597" y="4585573"/>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4" name="テキスト ボックス 73"/>
          <p:cNvSpPr txBox="1"/>
          <p:nvPr/>
        </p:nvSpPr>
        <p:spPr>
          <a:xfrm>
            <a:off x="4285776" y="4838573"/>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76" name="テキスト ボックス 75"/>
          <p:cNvSpPr txBox="1"/>
          <p:nvPr/>
        </p:nvSpPr>
        <p:spPr>
          <a:xfrm>
            <a:off x="4447038" y="4520562"/>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7" name="テキスト ボックス 76"/>
          <p:cNvSpPr txBox="1"/>
          <p:nvPr/>
        </p:nvSpPr>
        <p:spPr>
          <a:xfrm>
            <a:off x="6049266" y="4464892"/>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8" name="テキスト ボックス 77"/>
          <p:cNvSpPr txBox="1"/>
          <p:nvPr/>
        </p:nvSpPr>
        <p:spPr>
          <a:xfrm>
            <a:off x="7564252" y="4442440"/>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9" name="円/楕円 78"/>
          <p:cNvSpPr/>
          <p:nvPr/>
        </p:nvSpPr>
        <p:spPr>
          <a:xfrm>
            <a:off x="9775322" y="277212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80" name="直線矢印コネクタ 79"/>
          <p:cNvCxnSpPr/>
          <p:nvPr/>
        </p:nvCxnSpPr>
        <p:spPr>
          <a:xfrm>
            <a:off x="9055243" y="3090773"/>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endCxn id="79" idx="3"/>
          </p:cNvCxnSpPr>
          <p:nvPr/>
        </p:nvCxnSpPr>
        <p:spPr>
          <a:xfrm flipV="1">
            <a:off x="9055243" y="3386754"/>
            <a:ext cx="836079" cy="847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53" idx="6"/>
            <a:endCxn id="79" idx="4"/>
          </p:cNvCxnSpPr>
          <p:nvPr/>
        </p:nvCxnSpPr>
        <p:spPr>
          <a:xfrm flipV="1">
            <a:off x="9055242" y="3492208"/>
            <a:ext cx="1116124" cy="2219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9812935" y="2274992"/>
            <a:ext cx="697627" cy="400110"/>
          </a:xfrm>
          <a:prstGeom prst="rect">
            <a:avLst/>
          </a:prstGeom>
          <a:noFill/>
        </p:spPr>
        <p:txBody>
          <a:bodyPr wrap="none" rtlCol="0">
            <a:spAutoFit/>
          </a:bodyPr>
          <a:lstStyle/>
          <a:p>
            <a:r>
              <a:rPr lang="en-US" altLang="ja-JP" sz="2000" dirty="0"/>
              <a:t>Goal</a:t>
            </a:r>
            <a:endParaRPr lang="ja-JP" altLang="en-US" sz="2000" dirty="0"/>
          </a:p>
        </p:txBody>
      </p:sp>
      <p:sp>
        <p:nvSpPr>
          <p:cNvPr id="88" name="テキスト ボックス 87"/>
          <p:cNvSpPr txBox="1"/>
          <p:nvPr/>
        </p:nvSpPr>
        <p:spPr>
          <a:xfrm>
            <a:off x="5726742" y="4909609"/>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89" name="テキスト ボックス 88"/>
          <p:cNvSpPr txBox="1"/>
          <p:nvPr/>
        </p:nvSpPr>
        <p:spPr>
          <a:xfrm>
            <a:off x="7267803" y="4938988"/>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90" name="テキスト ボックス 89"/>
          <p:cNvSpPr txBox="1"/>
          <p:nvPr/>
        </p:nvSpPr>
        <p:spPr>
          <a:xfrm>
            <a:off x="8956977" y="4920672"/>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91" name="テキスト ボックス 90"/>
          <p:cNvSpPr txBox="1"/>
          <p:nvPr/>
        </p:nvSpPr>
        <p:spPr>
          <a:xfrm>
            <a:off x="9055242" y="3601250"/>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92" name="テキスト ボックス 91"/>
          <p:cNvSpPr txBox="1"/>
          <p:nvPr/>
        </p:nvSpPr>
        <p:spPr>
          <a:xfrm>
            <a:off x="9251746" y="2640291"/>
            <a:ext cx="332142" cy="400110"/>
          </a:xfrm>
          <a:prstGeom prst="rect">
            <a:avLst/>
          </a:prstGeom>
          <a:noFill/>
        </p:spPr>
        <p:txBody>
          <a:bodyPr wrap="none" rtlCol="0">
            <a:spAutoFit/>
          </a:bodyPr>
          <a:lstStyle/>
          <a:p>
            <a:r>
              <a:rPr lang="en-US" altLang="ja-JP" sz="2000" dirty="0"/>
              <a:t>0</a:t>
            </a:r>
            <a:endParaRPr lang="ja-JP" altLang="en-US" sz="20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2956" y="224892"/>
            <a:ext cx="1184692" cy="2820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17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100" b="1" dirty="0"/>
              <a:t>（ポイント）</a:t>
            </a:r>
            <a:r>
              <a:rPr lang="en-US" altLang="ja-JP" sz="3100" b="1" dirty="0"/>
              <a:t> </a:t>
            </a:r>
            <a:r>
              <a:rPr lang="ja-JP" altLang="en-US" dirty="0"/>
              <a:t>動的計画法のアルゴリズム</a:t>
            </a:r>
            <a:endParaRPr kumimoji="1" lang="ja-JP" altLang="en-US" dirty="0"/>
          </a:p>
        </p:txBody>
      </p:sp>
      <p:sp>
        <p:nvSpPr>
          <p:cNvPr id="3" name="コンテンツ プレースホルダー 2"/>
          <p:cNvSpPr>
            <a:spLocks noGrp="1"/>
          </p:cNvSpPr>
          <p:nvPr>
            <p:ph idx="1"/>
          </p:nvPr>
        </p:nvSpPr>
        <p:spPr/>
        <p:txBody>
          <a:bodyPr/>
          <a:lstStyle/>
          <a:p>
            <a:r>
              <a:rPr lang="ja-JP" altLang="en-US" dirty="0"/>
              <a:t>まず，左から順に各状態までの最適パスを計算し，その時の評価値を状態に記述していく．これを</a:t>
            </a:r>
            <a:r>
              <a:rPr lang="ja-JP" altLang="en-US" b="1" dirty="0">
                <a:effectLst>
                  <a:outerShdw blurRad="38100" dist="38100" dir="2700000" algn="tl">
                    <a:srgbClr val="000000">
                      <a:alpha val="43137"/>
                    </a:srgbClr>
                  </a:outerShdw>
                </a:effectLst>
              </a:rPr>
              <a:t>メモ化</a:t>
            </a:r>
            <a:r>
              <a:rPr lang="en-US" altLang="ja-JP" b="1" dirty="0">
                <a:effectLst>
                  <a:outerShdw blurRad="38100" dist="38100" dir="2700000" algn="tl">
                    <a:srgbClr val="000000">
                      <a:alpha val="43137"/>
                    </a:srgbClr>
                  </a:outerShdw>
                </a:effectLst>
              </a:rPr>
              <a:t>(</a:t>
            </a:r>
            <a:r>
              <a:rPr lang="en-US" altLang="ja-JP" b="1" dirty="0" err="1">
                <a:effectLst>
                  <a:outerShdw blurRad="38100" dist="38100" dir="2700000" algn="tl">
                    <a:srgbClr val="000000">
                      <a:alpha val="43137"/>
                    </a:srgbClr>
                  </a:outerShdw>
                </a:effectLst>
              </a:rPr>
              <a:t>Memoization</a:t>
            </a:r>
            <a:r>
              <a:rPr lang="en-US" altLang="ja-JP" b="1" dirty="0">
                <a:effectLst>
                  <a:outerShdw blurRad="38100" dist="38100" dir="2700000" algn="tl">
                    <a:srgbClr val="000000">
                      <a:alpha val="43137"/>
                    </a:srgbClr>
                  </a:outerShdw>
                </a:effectLst>
              </a:rPr>
              <a:t>) </a:t>
            </a:r>
            <a:r>
              <a:rPr lang="ja-JP" altLang="en-US" dirty="0"/>
              <a:t>という．これを繰り返していくことで，最終時刻に至った段階で，これを逆順にたどることで最適なパスがひと通りに決まる．</a:t>
            </a: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4178002"/>
            <a:ext cx="62865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グループ化 5"/>
          <p:cNvGrpSpPr/>
          <p:nvPr/>
        </p:nvGrpSpPr>
        <p:grpSpPr>
          <a:xfrm>
            <a:off x="2639616" y="3635732"/>
            <a:ext cx="6480720" cy="513348"/>
            <a:chOff x="1115616" y="3635732"/>
            <a:chExt cx="6480720" cy="513348"/>
          </a:xfrm>
        </p:grpSpPr>
        <p:sp>
          <p:nvSpPr>
            <p:cNvPr id="4" name="右矢印 3"/>
            <p:cNvSpPr/>
            <p:nvPr/>
          </p:nvSpPr>
          <p:spPr>
            <a:xfrm>
              <a:off x="1115616" y="4005064"/>
              <a:ext cx="64807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p:cNvSpPr txBox="1"/>
            <p:nvPr/>
          </p:nvSpPr>
          <p:spPr>
            <a:xfrm>
              <a:off x="6084168" y="3635732"/>
              <a:ext cx="788999" cy="369332"/>
            </a:xfrm>
            <a:prstGeom prst="rect">
              <a:avLst/>
            </a:prstGeom>
            <a:noFill/>
          </p:spPr>
          <p:txBody>
            <a:bodyPr wrap="none" rtlCol="0">
              <a:spAutoFit/>
            </a:bodyPr>
            <a:lstStyle/>
            <a:p>
              <a:r>
                <a:rPr lang="ja-JP" altLang="en-US" dirty="0"/>
                <a:t>メモ化</a:t>
              </a:r>
            </a:p>
          </p:txBody>
        </p:sp>
      </p:grpSp>
      <p:grpSp>
        <p:nvGrpSpPr>
          <p:cNvPr id="9" name="グループ化 8"/>
          <p:cNvGrpSpPr/>
          <p:nvPr/>
        </p:nvGrpSpPr>
        <p:grpSpPr>
          <a:xfrm>
            <a:off x="2495601" y="6165304"/>
            <a:ext cx="7436861" cy="504056"/>
            <a:chOff x="971600" y="6165304"/>
            <a:chExt cx="7436861" cy="504056"/>
          </a:xfrm>
        </p:grpSpPr>
        <p:sp>
          <p:nvSpPr>
            <p:cNvPr id="7" name="左矢印 6"/>
            <p:cNvSpPr/>
            <p:nvPr/>
          </p:nvSpPr>
          <p:spPr>
            <a:xfrm>
              <a:off x="971600" y="6525344"/>
              <a:ext cx="6624736" cy="14401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a:p>
          </p:txBody>
        </p:sp>
        <p:sp>
          <p:nvSpPr>
            <p:cNvPr id="8" name="テキスト ボックス 7"/>
            <p:cNvSpPr txBox="1"/>
            <p:nvPr/>
          </p:nvSpPr>
          <p:spPr>
            <a:xfrm>
              <a:off x="6300192" y="6165304"/>
              <a:ext cx="2108269" cy="369332"/>
            </a:xfrm>
            <a:prstGeom prst="rect">
              <a:avLst/>
            </a:prstGeom>
            <a:noFill/>
          </p:spPr>
          <p:txBody>
            <a:bodyPr wrap="none" rtlCol="0">
              <a:spAutoFit/>
            </a:bodyPr>
            <a:lstStyle/>
            <a:p>
              <a:r>
                <a:rPr lang="ja-JP" altLang="en-US" dirty="0"/>
                <a:t>逆順に最大をたどる</a:t>
              </a:r>
            </a:p>
          </p:txBody>
        </p:sp>
      </p:grpSp>
    </p:spTree>
    <p:extLst>
      <p:ext uri="{BB962C8B-B14F-4D97-AF65-F5344CB8AC3E}">
        <p14:creationId xmlns:p14="http://schemas.microsoft.com/office/powerpoint/2010/main" val="308660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559496" y="2995660"/>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0</a:t>
            </a:r>
            <a:endParaRPr lang="ja-JP" altLang="en-US" dirty="0"/>
          </a:p>
        </p:txBody>
      </p:sp>
      <p:sp>
        <p:nvSpPr>
          <p:cNvPr id="5" name="円/楕円 4"/>
          <p:cNvSpPr/>
          <p:nvPr/>
        </p:nvSpPr>
        <p:spPr>
          <a:xfrm>
            <a:off x="3292759" y="177152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t>5</a:t>
            </a:r>
            <a:endParaRPr lang="ja-JP" altLang="en-US" b="1" dirty="0"/>
          </a:p>
        </p:txBody>
      </p:sp>
      <p:sp>
        <p:nvSpPr>
          <p:cNvPr id="6" name="円/楕円 5"/>
          <p:cNvSpPr/>
          <p:nvPr/>
        </p:nvSpPr>
        <p:spPr>
          <a:xfrm>
            <a:off x="3292759" y="301219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t>0</a:t>
            </a:r>
            <a:endParaRPr lang="ja-JP" altLang="en-US" b="1" dirty="0"/>
          </a:p>
        </p:txBody>
      </p:sp>
      <p:sp>
        <p:nvSpPr>
          <p:cNvPr id="7" name="円/楕円 6"/>
          <p:cNvSpPr/>
          <p:nvPr/>
        </p:nvSpPr>
        <p:spPr>
          <a:xfrm>
            <a:off x="3292759" y="436381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t>3</a:t>
            </a:r>
            <a:endParaRPr lang="ja-JP" altLang="en-US" b="1" dirty="0"/>
          </a:p>
        </p:txBody>
      </p:sp>
      <p:cxnSp>
        <p:nvCxnSpPr>
          <p:cNvPr id="8" name="直線矢印コネクタ 7"/>
          <p:cNvCxnSpPr>
            <a:stCxn id="4" idx="7"/>
            <a:endCxn id="5" idx="2"/>
          </p:cNvCxnSpPr>
          <p:nvPr/>
        </p:nvCxnSpPr>
        <p:spPr>
          <a:xfrm flipV="1">
            <a:off x="2235585" y="2131565"/>
            <a:ext cx="1057174" cy="96954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4" idx="6"/>
            <a:endCxn id="6" idx="2"/>
          </p:cNvCxnSpPr>
          <p:nvPr/>
        </p:nvCxnSpPr>
        <p:spPr>
          <a:xfrm>
            <a:off x="2351585" y="3355700"/>
            <a:ext cx="941175" cy="16534"/>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4" idx="5"/>
            <a:endCxn id="7" idx="1"/>
          </p:cNvCxnSpPr>
          <p:nvPr/>
        </p:nvCxnSpPr>
        <p:spPr>
          <a:xfrm>
            <a:off x="2235586" y="3610287"/>
            <a:ext cx="1173173" cy="858978"/>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5082817" y="180193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p>
        </p:txBody>
      </p:sp>
      <p:sp>
        <p:nvSpPr>
          <p:cNvPr id="12" name="円/楕円 11"/>
          <p:cNvSpPr/>
          <p:nvPr/>
        </p:nvSpPr>
        <p:spPr>
          <a:xfrm>
            <a:off x="5082817" y="3098081"/>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p>
        </p:txBody>
      </p:sp>
      <p:sp>
        <p:nvSpPr>
          <p:cNvPr id="13" name="円/楕円 12"/>
          <p:cNvSpPr/>
          <p:nvPr/>
        </p:nvSpPr>
        <p:spPr>
          <a:xfrm>
            <a:off x="5082817" y="439422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14" name="直線矢印コネクタ 13"/>
          <p:cNvCxnSpPr>
            <a:endCxn id="11" idx="2"/>
          </p:cNvCxnSpPr>
          <p:nvPr/>
        </p:nvCxnSpPr>
        <p:spPr>
          <a:xfrm flipV="1">
            <a:off x="4025643" y="2161977"/>
            <a:ext cx="1057174" cy="96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endCxn id="12" idx="2"/>
          </p:cNvCxnSpPr>
          <p:nvPr/>
        </p:nvCxnSpPr>
        <p:spPr>
          <a:xfrm>
            <a:off x="4141643" y="3386113"/>
            <a:ext cx="941175"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13" idx="1"/>
          </p:cNvCxnSpPr>
          <p:nvPr/>
        </p:nvCxnSpPr>
        <p:spPr>
          <a:xfrm>
            <a:off x="4025644" y="3640700"/>
            <a:ext cx="1173173" cy="85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 idx="6"/>
            <a:endCxn id="12" idx="3"/>
          </p:cNvCxnSpPr>
          <p:nvPr/>
        </p:nvCxnSpPr>
        <p:spPr>
          <a:xfrm flipV="1">
            <a:off x="4084848" y="3712708"/>
            <a:ext cx="1113969" cy="1011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559497" y="2563612"/>
            <a:ext cx="716863" cy="400110"/>
          </a:xfrm>
          <a:prstGeom prst="rect">
            <a:avLst/>
          </a:prstGeom>
          <a:noFill/>
        </p:spPr>
        <p:txBody>
          <a:bodyPr wrap="none" rtlCol="0">
            <a:spAutoFit/>
          </a:bodyPr>
          <a:lstStyle/>
          <a:p>
            <a:r>
              <a:rPr lang="en-US" altLang="ja-JP" sz="2000" dirty="0"/>
              <a:t>Start</a:t>
            </a:r>
            <a:endParaRPr lang="ja-JP" altLang="en-US" sz="2000" dirty="0"/>
          </a:p>
        </p:txBody>
      </p:sp>
      <p:sp>
        <p:nvSpPr>
          <p:cNvPr id="19" name="テキスト ボックス 18"/>
          <p:cNvSpPr txBox="1"/>
          <p:nvPr/>
        </p:nvSpPr>
        <p:spPr>
          <a:xfrm>
            <a:off x="3446050" y="1289942"/>
            <a:ext cx="495649" cy="400110"/>
          </a:xfrm>
          <a:prstGeom prst="rect">
            <a:avLst/>
          </a:prstGeom>
          <a:noFill/>
        </p:spPr>
        <p:txBody>
          <a:bodyPr wrap="none" rtlCol="0">
            <a:spAutoFit/>
          </a:bodyPr>
          <a:lstStyle/>
          <a:p>
            <a:r>
              <a:rPr lang="en-US" altLang="ja-JP" sz="2000" dirty="0"/>
              <a:t>t=1</a:t>
            </a:r>
            <a:endParaRPr lang="ja-JP" altLang="en-US" sz="2000" dirty="0"/>
          </a:p>
        </p:txBody>
      </p:sp>
      <p:sp>
        <p:nvSpPr>
          <p:cNvPr id="20" name="テキスト ボックス 19"/>
          <p:cNvSpPr txBox="1"/>
          <p:nvPr/>
        </p:nvSpPr>
        <p:spPr>
          <a:xfrm>
            <a:off x="5236108" y="1289942"/>
            <a:ext cx="540533" cy="400110"/>
          </a:xfrm>
          <a:prstGeom prst="rect">
            <a:avLst/>
          </a:prstGeom>
          <a:noFill/>
        </p:spPr>
        <p:txBody>
          <a:bodyPr wrap="none" rtlCol="0">
            <a:spAutoFit/>
          </a:bodyPr>
          <a:lstStyle/>
          <a:p>
            <a:r>
              <a:rPr lang="en-US" altLang="ja-JP" sz="2000" dirty="0"/>
              <a:t>t=2</a:t>
            </a:r>
            <a:endParaRPr lang="ja-JP" altLang="en-US" sz="2000" dirty="0"/>
          </a:p>
        </p:txBody>
      </p:sp>
      <p:cxnSp>
        <p:nvCxnSpPr>
          <p:cNvPr id="21" name="直線矢印コネクタ 20"/>
          <p:cNvCxnSpPr>
            <a:stCxn id="5" idx="6"/>
            <a:endCxn id="11" idx="2"/>
          </p:cNvCxnSpPr>
          <p:nvPr/>
        </p:nvCxnSpPr>
        <p:spPr>
          <a:xfrm>
            <a:off x="4084847" y="2131565"/>
            <a:ext cx="997970" cy="30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6600056" y="1803603"/>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3" name="円/楕円 22"/>
          <p:cNvSpPr/>
          <p:nvPr/>
        </p:nvSpPr>
        <p:spPr>
          <a:xfrm>
            <a:off x="6600056" y="309974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4" name="円/楕円 23"/>
          <p:cNvSpPr/>
          <p:nvPr/>
        </p:nvSpPr>
        <p:spPr>
          <a:xfrm>
            <a:off x="6600056" y="4395891"/>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5" name="テキスト ボックス 24"/>
          <p:cNvSpPr txBox="1"/>
          <p:nvPr/>
        </p:nvSpPr>
        <p:spPr>
          <a:xfrm>
            <a:off x="6753347" y="1291608"/>
            <a:ext cx="540533" cy="400110"/>
          </a:xfrm>
          <a:prstGeom prst="rect">
            <a:avLst/>
          </a:prstGeom>
          <a:noFill/>
        </p:spPr>
        <p:txBody>
          <a:bodyPr wrap="none" rtlCol="0">
            <a:spAutoFit/>
          </a:bodyPr>
          <a:lstStyle/>
          <a:p>
            <a:r>
              <a:rPr lang="en-US" altLang="ja-JP" sz="2000" dirty="0"/>
              <a:t>t=3</a:t>
            </a:r>
            <a:endParaRPr lang="ja-JP" altLang="en-US" sz="2000" dirty="0"/>
          </a:p>
        </p:txBody>
      </p:sp>
      <p:cxnSp>
        <p:nvCxnSpPr>
          <p:cNvPr id="26" name="直線矢印コネクタ 25"/>
          <p:cNvCxnSpPr>
            <a:stCxn id="12" idx="7"/>
            <a:endCxn id="22" idx="3"/>
          </p:cNvCxnSpPr>
          <p:nvPr/>
        </p:nvCxnSpPr>
        <p:spPr>
          <a:xfrm flipV="1">
            <a:off x="5758907" y="2418230"/>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1" idx="6"/>
            <a:endCxn id="22" idx="2"/>
          </p:cNvCxnSpPr>
          <p:nvPr/>
        </p:nvCxnSpPr>
        <p:spPr>
          <a:xfrm>
            <a:off x="5874906" y="2161977"/>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3" idx="7"/>
            <a:endCxn id="23" idx="3"/>
          </p:cNvCxnSpPr>
          <p:nvPr/>
        </p:nvCxnSpPr>
        <p:spPr>
          <a:xfrm flipV="1">
            <a:off x="5758907" y="3714374"/>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12" idx="6"/>
            <a:endCxn id="23" idx="2"/>
          </p:cNvCxnSpPr>
          <p:nvPr/>
        </p:nvCxnSpPr>
        <p:spPr>
          <a:xfrm>
            <a:off x="5874906" y="3458121"/>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12" idx="5"/>
            <a:endCxn id="24" idx="1"/>
          </p:cNvCxnSpPr>
          <p:nvPr/>
        </p:nvCxnSpPr>
        <p:spPr>
          <a:xfrm>
            <a:off x="5758907" y="3712708"/>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8184232" y="188964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2" name="円/楕円 31"/>
          <p:cNvSpPr/>
          <p:nvPr/>
        </p:nvSpPr>
        <p:spPr>
          <a:xfrm>
            <a:off x="8184232" y="3185791"/>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3" name="円/楕円 32"/>
          <p:cNvSpPr/>
          <p:nvPr/>
        </p:nvSpPr>
        <p:spPr>
          <a:xfrm>
            <a:off x="8184232" y="448193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4" name="テキスト ボックス 33"/>
          <p:cNvSpPr txBox="1"/>
          <p:nvPr/>
        </p:nvSpPr>
        <p:spPr>
          <a:xfrm>
            <a:off x="8337522" y="1377652"/>
            <a:ext cx="551754" cy="400110"/>
          </a:xfrm>
          <a:prstGeom prst="rect">
            <a:avLst/>
          </a:prstGeom>
          <a:noFill/>
        </p:spPr>
        <p:txBody>
          <a:bodyPr wrap="none" rtlCol="0">
            <a:spAutoFit/>
          </a:bodyPr>
          <a:lstStyle/>
          <a:p>
            <a:r>
              <a:rPr lang="en-US" altLang="ja-JP" sz="2000" dirty="0"/>
              <a:t>t=4</a:t>
            </a:r>
            <a:endParaRPr lang="ja-JP" altLang="en-US" sz="2000" dirty="0"/>
          </a:p>
        </p:txBody>
      </p:sp>
      <p:cxnSp>
        <p:nvCxnSpPr>
          <p:cNvPr id="35" name="直線矢印コネクタ 34"/>
          <p:cNvCxnSpPr/>
          <p:nvPr/>
        </p:nvCxnSpPr>
        <p:spPr>
          <a:xfrm flipV="1">
            <a:off x="7332790" y="2436462"/>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7448789" y="2180209"/>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7332790" y="3732606"/>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7448789" y="3476353"/>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7332790" y="3730940"/>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2406628" y="2186264"/>
            <a:ext cx="306494" cy="400110"/>
          </a:xfrm>
          <a:prstGeom prst="rect">
            <a:avLst/>
          </a:prstGeom>
          <a:noFill/>
        </p:spPr>
        <p:txBody>
          <a:bodyPr wrap="none" rtlCol="0">
            <a:spAutoFit/>
          </a:bodyPr>
          <a:lstStyle/>
          <a:p>
            <a:r>
              <a:rPr lang="en-US" altLang="ja-JP" sz="2000" dirty="0"/>
              <a:t>5</a:t>
            </a:r>
            <a:endParaRPr lang="ja-JP" altLang="en-US" sz="2000" dirty="0"/>
          </a:p>
        </p:txBody>
      </p:sp>
      <p:sp>
        <p:nvSpPr>
          <p:cNvPr id="41" name="テキスト ボックス 40"/>
          <p:cNvSpPr txBox="1"/>
          <p:nvPr/>
        </p:nvSpPr>
        <p:spPr>
          <a:xfrm>
            <a:off x="4247736" y="2408488"/>
            <a:ext cx="320922" cy="400110"/>
          </a:xfrm>
          <a:prstGeom prst="rect">
            <a:avLst/>
          </a:prstGeom>
          <a:noFill/>
        </p:spPr>
        <p:txBody>
          <a:bodyPr wrap="none" rtlCol="0">
            <a:spAutoFit/>
          </a:bodyPr>
          <a:lstStyle/>
          <a:p>
            <a:r>
              <a:rPr lang="en-US" altLang="ja-JP" sz="2000" dirty="0"/>
              <a:t>4</a:t>
            </a:r>
            <a:endParaRPr lang="ja-JP" altLang="en-US" sz="2000" dirty="0"/>
          </a:p>
        </p:txBody>
      </p:sp>
      <p:sp>
        <p:nvSpPr>
          <p:cNvPr id="42" name="テキスト ボックス 41"/>
          <p:cNvSpPr txBox="1"/>
          <p:nvPr/>
        </p:nvSpPr>
        <p:spPr>
          <a:xfrm>
            <a:off x="5920048" y="2491604"/>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43" name="テキスト ボックス 42"/>
          <p:cNvSpPr txBox="1"/>
          <p:nvPr/>
        </p:nvSpPr>
        <p:spPr>
          <a:xfrm>
            <a:off x="7511405" y="2525688"/>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44" name="テキスト ボックス 43"/>
          <p:cNvSpPr txBox="1"/>
          <p:nvPr/>
        </p:nvSpPr>
        <p:spPr>
          <a:xfrm>
            <a:off x="4324399" y="1733120"/>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45" name="テキスト ボックス 44"/>
          <p:cNvSpPr txBox="1"/>
          <p:nvPr/>
        </p:nvSpPr>
        <p:spPr>
          <a:xfrm>
            <a:off x="6077019" y="1677598"/>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46" name="テキスト ボックス 45"/>
          <p:cNvSpPr txBox="1"/>
          <p:nvPr/>
        </p:nvSpPr>
        <p:spPr>
          <a:xfrm>
            <a:off x="7668641" y="1739921"/>
            <a:ext cx="332142" cy="400110"/>
          </a:xfrm>
          <a:prstGeom prst="rect">
            <a:avLst/>
          </a:prstGeom>
          <a:noFill/>
        </p:spPr>
        <p:txBody>
          <a:bodyPr wrap="none" rtlCol="0">
            <a:spAutoFit/>
          </a:bodyPr>
          <a:lstStyle/>
          <a:p>
            <a:r>
              <a:rPr lang="en-US" altLang="ja-JP" sz="2000" dirty="0"/>
              <a:t>0</a:t>
            </a:r>
            <a:endParaRPr lang="ja-JP" altLang="en-US" sz="2000" dirty="0"/>
          </a:p>
        </p:txBody>
      </p:sp>
      <p:sp>
        <p:nvSpPr>
          <p:cNvPr id="47" name="テキスト ボックス 46"/>
          <p:cNvSpPr txBox="1"/>
          <p:nvPr/>
        </p:nvSpPr>
        <p:spPr>
          <a:xfrm>
            <a:off x="2595275" y="2935367"/>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48" name="テキスト ボックス 47"/>
          <p:cNvSpPr txBox="1"/>
          <p:nvPr/>
        </p:nvSpPr>
        <p:spPr>
          <a:xfrm>
            <a:off x="4423371" y="3012194"/>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49" name="テキスト ボックス 48"/>
          <p:cNvSpPr txBox="1"/>
          <p:nvPr/>
        </p:nvSpPr>
        <p:spPr>
          <a:xfrm>
            <a:off x="6121187" y="3012194"/>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50" name="テキスト ボックス 49"/>
          <p:cNvSpPr txBox="1"/>
          <p:nvPr/>
        </p:nvSpPr>
        <p:spPr>
          <a:xfrm>
            <a:off x="7666255" y="3084391"/>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51" name="テキスト ボックス 50"/>
          <p:cNvSpPr txBox="1"/>
          <p:nvPr/>
        </p:nvSpPr>
        <p:spPr>
          <a:xfrm>
            <a:off x="2747675" y="3715740"/>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52" name="テキスト ボックス 51"/>
          <p:cNvSpPr txBox="1"/>
          <p:nvPr/>
        </p:nvSpPr>
        <p:spPr>
          <a:xfrm>
            <a:off x="4206854" y="3968740"/>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53" name="テキスト ボックス 52"/>
          <p:cNvSpPr txBox="1"/>
          <p:nvPr/>
        </p:nvSpPr>
        <p:spPr>
          <a:xfrm>
            <a:off x="4368116" y="3650729"/>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54" name="テキスト ボックス 53"/>
          <p:cNvSpPr txBox="1"/>
          <p:nvPr/>
        </p:nvSpPr>
        <p:spPr>
          <a:xfrm>
            <a:off x="5970344" y="3595059"/>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55" name="テキスト ボックス 54"/>
          <p:cNvSpPr txBox="1"/>
          <p:nvPr/>
        </p:nvSpPr>
        <p:spPr>
          <a:xfrm>
            <a:off x="7485330" y="3572607"/>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56" name="円/楕円 55"/>
          <p:cNvSpPr/>
          <p:nvPr/>
        </p:nvSpPr>
        <p:spPr>
          <a:xfrm>
            <a:off x="9768408" y="190229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57" name="直線矢印コネクタ 56"/>
          <p:cNvCxnSpPr/>
          <p:nvPr/>
        </p:nvCxnSpPr>
        <p:spPr>
          <a:xfrm>
            <a:off x="8976321" y="2220940"/>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8976321" y="2516921"/>
            <a:ext cx="836079" cy="847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33" idx="6"/>
          </p:cNvCxnSpPr>
          <p:nvPr/>
        </p:nvCxnSpPr>
        <p:spPr>
          <a:xfrm flipV="1">
            <a:off x="8976320" y="2622375"/>
            <a:ext cx="1116124" cy="2219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9734013" y="1405159"/>
            <a:ext cx="697627" cy="400110"/>
          </a:xfrm>
          <a:prstGeom prst="rect">
            <a:avLst/>
          </a:prstGeom>
          <a:noFill/>
        </p:spPr>
        <p:txBody>
          <a:bodyPr wrap="none" rtlCol="0">
            <a:spAutoFit/>
          </a:bodyPr>
          <a:lstStyle/>
          <a:p>
            <a:r>
              <a:rPr lang="en-US" altLang="ja-JP" sz="2000" dirty="0"/>
              <a:t>Goal</a:t>
            </a:r>
            <a:endParaRPr lang="ja-JP" altLang="en-US" sz="2000" dirty="0"/>
          </a:p>
        </p:txBody>
      </p:sp>
      <p:sp>
        <p:nvSpPr>
          <p:cNvPr id="61" name="テキスト ボックス 60"/>
          <p:cNvSpPr txBox="1"/>
          <p:nvPr/>
        </p:nvSpPr>
        <p:spPr>
          <a:xfrm>
            <a:off x="5647820" y="4039776"/>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62" name="テキスト ボックス 61"/>
          <p:cNvSpPr txBox="1"/>
          <p:nvPr/>
        </p:nvSpPr>
        <p:spPr>
          <a:xfrm>
            <a:off x="7188881" y="4069155"/>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63" name="テキスト ボックス 62"/>
          <p:cNvSpPr txBox="1"/>
          <p:nvPr/>
        </p:nvSpPr>
        <p:spPr>
          <a:xfrm>
            <a:off x="8878055" y="4050839"/>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64" name="テキスト ボックス 63"/>
          <p:cNvSpPr txBox="1"/>
          <p:nvPr/>
        </p:nvSpPr>
        <p:spPr>
          <a:xfrm>
            <a:off x="8976320" y="2731417"/>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65" name="テキスト ボックス 64"/>
          <p:cNvSpPr txBox="1"/>
          <p:nvPr/>
        </p:nvSpPr>
        <p:spPr>
          <a:xfrm>
            <a:off x="9172824" y="1770458"/>
            <a:ext cx="332142" cy="400110"/>
          </a:xfrm>
          <a:prstGeom prst="rect">
            <a:avLst/>
          </a:prstGeom>
          <a:noFill/>
        </p:spPr>
        <p:txBody>
          <a:bodyPr wrap="none" rtlCol="0">
            <a:spAutoFit/>
          </a:bodyPr>
          <a:lstStyle/>
          <a:p>
            <a:r>
              <a:rPr lang="en-US" altLang="ja-JP" sz="2000" dirty="0"/>
              <a:t>0</a:t>
            </a:r>
            <a:endParaRPr lang="ja-JP" altLang="en-US" sz="2000" dirty="0"/>
          </a:p>
        </p:txBody>
      </p:sp>
      <p:sp>
        <p:nvSpPr>
          <p:cNvPr id="66" name="タイトル 1"/>
          <p:cNvSpPr txBox="1">
            <a:spLocks/>
          </p:cNvSpPr>
          <p:nvPr/>
        </p:nvSpPr>
        <p:spPr>
          <a:xfrm>
            <a:off x="1981200" y="704088"/>
            <a:ext cx="8229600" cy="1143000"/>
          </a:xfrm>
          <a:prstGeom prst="rect">
            <a:avLst/>
          </a:prstGeom>
        </p:spPr>
        <p:txBody>
          <a:bodyPr vert="horz" lIns="0" rIns="0" bIns="0" anchor="b">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endParaRPr lang="ja-JP" altLang="en-US" dirty="0"/>
          </a:p>
        </p:txBody>
      </p:sp>
      <p:sp>
        <p:nvSpPr>
          <p:cNvPr id="3" name="タイトル 2"/>
          <p:cNvSpPr>
            <a:spLocks noGrp="1"/>
          </p:cNvSpPr>
          <p:nvPr>
            <p:ph type="title"/>
          </p:nvPr>
        </p:nvSpPr>
        <p:spPr>
          <a:xfrm>
            <a:off x="1877256" y="138896"/>
            <a:ext cx="8229600" cy="1143000"/>
          </a:xfrm>
        </p:spPr>
        <p:txBody>
          <a:bodyPr>
            <a:normAutofit/>
          </a:bodyPr>
          <a:lstStyle/>
          <a:p>
            <a:r>
              <a:rPr lang="en-US" altLang="ja-JP" dirty="0"/>
              <a:t>Step 1</a:t>
            </a:r>
            <a:endParaRPr kumimoji="1" lang="ja-JP" altLang="en-US" dirty="0"/>
          </a:p>
        </p:txBody>
      </p:sp>
      <mc:AlternateContent xmlns:mc="http://schemas.openxmlformats.org/markup-compatibility/2006">
        <mc:Choice xmlns:a14="http://schemas.microsoft.com/office/drawing/2010/main" Requires="a14">
          <p:sp>
            <p:nvSpPr>
              <p:cNvPr id="2" name="テキスト ボックス 1">
                <a:extLst>
                  <a:ext uri="{FF2B5EF4-FFF2-40B4-BE49-F238E27FC236}">
                    <a16:creationId xmlns:a16="http://schemas.microsoft.com/office/drawing/2014/main" id="{35C7D2A6-3376-4826-BF1F-F9B249AFFFC8}"/>
                  </a:ext>
                </a:extLst>
              </p:cNvPr>
              <p:cNvSpPr txBox="1"/>
              <p:nvPr/>
            </p:nvSpPr>
            <p:spPr>
              <a:xfrm>
                <a:off x="2070642" y="5253066"/>
                <a:ext cx="2676233" cy="1477328"/>
              </a:xfrm>
              <a:prstGeom prst="rect">
                <a:avLst/>
              </a:prstGeom>
              <a:noFill/>
            </p:spPr>
            <p:txBody>
              <a:bodyPr wrap="square" rtlCol="0">
                <a:spAutoFit/>
              </a:bodyPr>
              <a:lstStyle/>
              <a:p>
                <a:r>
                  <a:rPr lang="en-US" altLang="ja-JP" dirty="0">
                    <a:solidFill>
                      <a:srgbClr val="7030A0"/>
                    </a:solidFill>
                  </a:rPr>
                  <a:t>t=1</a:t>
                </a:r>
                <a:endParaRPr kumimoji="1" lang="en-US" altLang="ja-JP" dirty="0">
                  <a:solidFill>
                    <a:srgbClr val="7030A0"/>
                  </a:solidFill>
                </a:endParaRPr>
              </a:p>
              <a:p>
                <a:r>
                  <a:rPr kumimoji="1" lang="en-US" altLang="ja-JP" dirty="0"/>
                  <a:t>F</a:t>
                </a:r>
                <a:r>
                  <a:rPr kumimoji="1" lang="en-US" altLang="ja-JP" dirty="0">
                    <a:solidFill>
                      <a:srgbClr val="7030A0"/>
                    </a:solidFill>
                  </a:rPr>
                  <a:t>1</a:t>
                </a:r>
                <a:r>
                  <a:rPr kumimoji="1" lang="en-US" altLang="ja-JP" dirty="0"/>
                  <a:t>(</a:t>
                </a:r>
                <a:r>
                  <a:rPr kumimoji="1" lang="en-US" altLang="ja-JP" dirty="0" err="1"/>
                  <a:t>s</a:t>
                </a:r>
                <a:r>
                  <a:rPr kumimoji="1" lang="en-US" altLang="ja-JP" baseline="-25000" dirty="0" err="1"/>
                  <a:t>A</a:t>
                </a:r>
                <a:r>
                  <a:rPr kumimoji="1" lang="en-US" altLang="ja-JP" dirty="0"/>
                  <a:t>)=5,</a:t>
                </a:r>
                <a:r>
                  <a:rPr lang="en-US" altLang="ja-JP" dirty="0"/>
                  <a:t> </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b="0" i="1" dirty="0" smtClean="0">
                            <a:latin typeface="Cambria Math" panose="02040503050406030204" pitchFamily="18" charset="0"/>
                          </a:rPr>
                          <m:t>0</m:t>
                        </m:r>
                      </m:sub>
                    </m:sSub>
                    <m:r>
                      <a:rPr lang="en-US" altLang="ja-JP" i="1" dirty="0">
                        <a:latin typeface="Cambria Math" panose="02040503050406030204" pitchFamily="18" charset="0"/>
                      </a:rPr>
                      <m:t>(</m:t>
                    </m:r>
                  </m:oMath>
                </a14:m>
                <a:r>
                  <a:rPr lang="en-US" altLang="ja-JP" dirty="0" err="1"/>
                  <a:t>s</a:t>
                </a:r>
                <a:r>
                  <a:rPr lang="en-US" altLang="ja-JP" baseline="-25000" dirty="0" err="1"/>
                  <a:t>A</a:t>
                </a:r>
                <a:r>
                  <a:rPr lang="en-US" altLang="ja-JP" dirty="0"/>
                  <a:t> )=Start</a:t>
                </a:r>
              </a:p>
              <a:p>
                <a:r>
                  <a:rPr lang="en-US" altLang="ja-JP" dirty="0"/>
                  <a:t>F</a:t>
                </a:r>
                <a:r>
                  <a:rPr lang="en-US" altLang="ja-JP" dirty="0">
                    <a:solidFill>
                      <a:srgbClr val="7030A0"/>
                    </a:solidFill>
                  </a:rPr>
                  <a:t>1</a:t>
                </a:r>
                <a:r>
                  <a:rPr lang="en-US" altLang="ja-JP" dirty="0"/>
                  <a:t>(</a:t>
                </a:r>
                <a:r>
                  <a:rPr lang="en-US" altLang="ja-JP" dirty="0" err="1"/>
                  <a:t>s</a:t>
                </a:r>
                <a:r>
                  <a:rPr lang="en-US" altLang="ja-JP" baseline="-25000" dirty="0" err="1"/>
                  <a:t>B</a:t>
                </a:r>
                <a:r>
                  <a:rPr lang="en-US" altLang="ja-JP" dirty="0"/>
                  <a:t>)=0, </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i="1" dirty="0">
                            <a:latin typeface="Cambria Math" panose="02040503050406030204" pitchFamily="18" charset="0"/>
                          </a:rPr>
                          <m:t>0</m:t>
                        </m:r>
                      </m:sub>
                    </m:sSub>
                    <m:r>
                      <a:rPr lang="en-US" altLang="ja-JP" i="1" dirty="0">
                        <a:latin typeface="Cambria Math" panose="02040503050406030204" pitchFamily="18" charset="0"/>
                      </a:rPr>
                      <m:t>(</m:t>
                    </m:r>
                  </m:oMath>
                </a14:m>
                <a:r>
                  <a:rPr lang="en-US" altLang="ja-JP" dirty="0"/>
                  <a:t>s</a:t>
                </a:r>
                <a:r>
                  <a:rPr lang="en-US" altLang="ja-JP" baseline="-25000" dirty="0"/>
                  <a:t>B</a:t>
                </a:r>
                <a:r>
                  <a:rPr lang="en-US" altLang="ja-JP" dirty="0"/>
                  <a:t> )=Start</a:t>
                </a:r>
              </a:p>
              <a:p>
                <a:r>
                  <a:rPr lang="en-US" altLang="ja-JP" dirty="0"/>
                  <a:t>F</a:t>
                </a:r>
                <a:r>
                  <a:rPr lang="en-US" altLang="ja-JP" dirty="0">
                    <a:solidFill>
                      <a:srgbClr val="7030A0"/>
                    </a:solidFill>
                  </a:rPr>
                  <a:t>1</a:t>
                </a:r>
                <a:r>
                  <a:rPr lang="en-US" altLang="ja-JP" dirty="0"/>
                  <a:t>(</a:t>
                </a:r>
                <a:r>
                  <a:rPr lang="en-US" altLang="ja-JP" dirty="0" err="1"/>
                  <a:t>s</a:t>
                </a:r>
                <a:r>
                  <a:rPr lang="en-US" altLang="ja-JP" baseline="-25000" dirty="0" err="1"/>
                  <a:t>C</a:t>
                </a:r>
                <a:r>
                  <a:rPr lang="en-US" altLang="ja-JP" dirty="0"/>
                  <a:t>)=3, </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i="1" dirty="0">
                            <a:latin typeface="Cambria Math" panose="02040503050406030204" pitchFamily="18" charset="0"/>
                          </a:rPr>
                          <m:t>0</m:t>
                        </m:r>
                      </m:sub>
                    </m:sSub>
                    <m:r>
                      <a:rPr lang="en-US" altLang="ja-JP" i="1" dirty="0">
                        <a:latin typeface="Cambria Math" panose="02040503050406030204" pitchFamily="18" charset="0"/>
                      </a:rPr>
                      <m:t>(</m:t>
                    </m:r>
                  </m:oMath>
                </a14:m>
                <a:r>
                  <a:rPr lang="en-US" altLang="ja-JP" dirty="0"/>
                  <a:t>s</a:t>
                </a:r>
                <a:r>
                  <a:rPr lang="en-US" altLang="ja-JP" baseline="-25000" dirty="0"/>
                  <a:t>C</a:t>
                </a:r>
                <a:r>
                  <a:rPr lang="en-US" altLang="ja-JP" dirty="0"/>
                  <a:t> )=Start</a:t>
                </a:r>
              </a:p>
              <a:p>
                <a:endParaRPr kumimoji="1" lang="ja-JP" altLang="en-US" dirty="0"/>
              </a:p>
            </p:txBody>
          </p:sp>
        </mc:Choice>
        <mc:Fallback>
          <p:sp>
            <p:nvSpPr>
              <p:cNvPr id="2" name="テキスト ボックス 1">
                <a:extLst>
                  <a:ext uri="{FF2B5EF4-FFF2-40B4-BE49-F238E27FC236}">
                    <a16:creationId xmlns:a16="http://schemas.microsoft.com/office/drawing/2014/main" id="{35C7D2A6-3376-4826-BF1F-F9B249AFFFC8}"/>
                  </a:ext>
                </a:extLst>
              </p:cNvPr>
              <p:cNvSpPr txBox="1">
                <a:spLocks noRot="1" noChangeAspect="1" noMove="1" noResize="1" noEditPoints="1" noAdjustHandles="1" noChangeArrowheads="1" noChangeShapeType="1" noTextEdit="1"/>
              </p:cNvSpPr>
              <p:nvPr/>
            </p:nvSpPr>
            <p:spPr>
              <a:xfrm>
                <a:off x="2070642" y="5253066"/>
                <a:ext cx="2676233" cy="1477328"/>
              </a:xfrm>
              <a:prstGeom prst="rect">
                <a:avLst/>
              </a:prstGeom>
              <a:blipFill>
                <a:blip r:embed="rId2"/>
                <a:stretch>
                  <a:fillRect l="-2050" t="-2479"/>
                </a:stretch>
              </a:blipFill>
            </p:spPr>
            <p:txBody>
              <a:bodyPr/>
              <a:lstStyle/>
              <a:p>
                <a:r>
                  <a:rPr lang="ja-JP" altLang="en-US">
                    <a:noFill/>
                  </a:rPr>
                  <a:t> </a:t>
                </a:r>
              </a:p>
            </p:txBody>
          </p:sp>
        </mc:Fallback>
      </mc:AlternateContent>
      <p:grpSp>
        <p:nvGrpSpPr>
          <p:cNvPr id="73" name="グループ化 72">
            <a:extLst>
              <a:ext uri="{FF2B5EF4-FFF2-40B4-BE49-F238E27FC236}">
                <a16:creationId xmlns:a16="http://schemas.microsoft.com/office/drawing/2014/main" id="{9AF5E8D0-FAB7-4255-9C3C-7E4B8E6BE444}"/>
              </a:ext>
            </a:extLst>
          </p:cNvPr>
          <p:cNvGrpSpPr/>
          <p:nvPr/>
        </p:nvGrpSpPr>
        <p:grpSpPr>
          <a:xfrm>
            <a:off x="1468982" y="1733120"/>
            <a:ext cx="8078586" cy="889254"/>
            <a:chOff x="1468982" y="1733120"/>
            <a:chExt cx="8078586" cy="889254"/>
          </a:xfrm>
        </p:grpSpPr>
        <p:sp>
          <p:nvSpPr>
            <p:cNvPr id="67" name="テキスト ボックス 66">
              <a:extLst>
                <a:ext uri="{FF2B5EF4-FFF2-40B4-BE49-F238E27FC236}">
                  <a16:creationId xmlns:a16="http://schemas.microsoft.com/office/drawing/2014/main" id="{DDC78A0A-8D0F-47B9-BFE0-B7586DE610D4}"/>
                </a:ext>
              </a:extLst>
            </p:cNvPr>
            <p:cNvSpPr txBox="1"/>
            <p:nvPr/>
          </p:nvSpPr>
          <p:spPr>
            <a:xfrm>
              <a:off x="1756928" y="1923574"/>
              <a:ext cx="563734" cy="369332"/>
            </a:xfrm>
            <a:prstGeom prst="rect">
              <a:avLst/>
            </a:prstGeom>
            <a:noFill/>
          </p:spPr>
          <p:txBody>
            <a:bodyPr wrap="square" rtlCol="0">
              <a:spAutoFit/>
            </a:bodyPr>
            <a:lstStyle/>
            <a:p>
              <a:r>
                <a:rPr kumimoji="1" lang="en-US" altLang="ja-JP" dirty="0">
                  <a:solidFill>
                    <a:srgbClr val="00B050"/>
                  </a:solidFill>
                </a:rPr>
                <a:t>S</a:t>
              </a:r>
              <a:r>
                <a:rPr kumimoji="1" lang="en-US" altLang="ja-JP" baseline="-25000" dirty="0">
                  <a:solidFill>
                    <a:srgbClr val="00B050"/>
                  </a:solidFill>
                </a:rPr>
                <a:t>A</a:t>
              </a:r>
              <a:endParaRPr kumimoji="1" lang="ja-JP" altLang="en-US" baseline="-25000" dirty="0">
                <a:solidFill>
                  <a:srgbClr val="00B050"/>
                </a:solidFill>
              </a:endParaRPr>
            </a:p>
          </p:txBody>
        </p:sp>
        <p:sp>
          <p:nvSpPr>
            <p:cNvPr id="68" name="正方形/長方形 67">
              <a:extLst>
                <a:ext uri="{FF2B5EF4-FFF2-40B4-BE49-F238E27FC236}">
                  <a16:creationId xmlns:a16="http://schemas.microsoft.com/office/drawing/2014/main" id="{9260BF84-A1FC-49D4-BD44-0CB9C8D9A3B2}"/>
                </a:ext>
              </a:extLst>
            </p:cNvPr>
            <p:cNvSpPr/>
            <p:nvPr/>
          </p:nvSpPr>
          <p:spPr>
            <a:xfrm>
              <a:off x="1468982" y="1733120"/>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a:extLst>
              <a:ext uri="{FF2B5EF4-FFF2-40B4-BE49-F238E27FC236}">
                <a16:creationId xmlns:a16="http://schemas.microsoft.com/office/drawing/2014/main" id="{1844C2E7-F94A-4EE4-9282-5EFB41D973DB}"/>
              </a:ext>
            </a:extLst>
          </p:cNvPr>
          <p:cNvGrpSpPr/>
          <p:nvPr/>
        </p:nvGrpSpPr>
        <p:grpSpPr>
          <a:xfrm>
            <a:off x="1622886" y="4346041"/>
            <a:ext cx="8078586" cy="889254"/>
            <a:chOff x="1622886" y="4346041"/>
            <a:chExt cx="8078586" cy="889254"/>
          </a:xfrm>
        </p:grpSpPr>
        <p:sp>
          <p:nvSpPr>
            <p:cNvPr id="69" name="正方形/長方形 68">
              <a:extLst>
                <a:ext uri="{FF2B5EF4-FFF2-40B4-BE49-F238E27FC236}">
                  <a16:creationId xmlns:a16="http://schemas.microsoft.com/office/drawing/2014/main" id="{A0DFC495-A0CB-48F2-99F2-04AEE2538A9C}"/>
                </a:ext>
              </a:extLst>
            </p:cNvPr>
            <p:cNvSpPr/>
            <p:nvPr/>
          </p:nvSpPr>
          <p:spPr>
            <a:xfrm>
              <a:off x="1622886" y="4346041"/>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05E323B6-4F10-4D2E-8B2B-3F6436C199C4}"/>
                </a:ext>
              </a:extLst>
            </p:cNvPr>
            <p:cNvSpPr txBox="1"/>
            <p:nvPr/>
          </p:nvSpPr>
          <p:spPr>
            <a:xfrm>
              <a:off x="1873483" y="4629990"/>
              <a:ext cx="563734" cy="369332"/>
            </a:xfrm>
            <a:prstGeom prst="rect">
              <a:avLst/>
            </a:prstGeom>
            <a:noFill/>
          </p:spPr>
          <p:txBody>
            <a:bodyPr wrap="square" rtlCol="0">
              <a:spAutoFit/>
            </a:bodyPr>
            <a:lstStyle/>
            <a:p>
              <a:r>
                <a:rPr kumimoji="1" lang="en-US" altLang="ja-JP" dirty="0">
                  <a:solidFill>
                    <a:srgbClr val="00B050"/>
                  </a:solidFill>
                </a:rPr>
                <a:t>S</a:t>
              </a:r>
              <a:r>
                <a:rPr kumimoji="1" lang="en-US" altLang="ja-JP" baseline="-25000" dirty="0">
                  <a:solidFill>
                    <a:srgbClr val="00B050"/>
                  </a:solidFill>
                </a:rPr>
                <a:t>C</a:t>
              </a:r>
              <a:endParaRPr kumimoji="1" lang="ja-JP" altLang="en-US" baseline="-25000" dirty="0">
                <a:solidFill>
                  <a:srgbClr val="00B050"/>
                </a:solidFill>
              </a:endParaRPr>
            </a:p>
          </p:txBody>
        </p:sp>
      </p:grpSp>
      <p:grpSp>
        <p:nvGrpSpPr>
          <p:cNvPr id="74" name="グループ化 73">
            <a:extLst>
              <a:ext uri="{FF2B5EF4-FFF2-40B4-BE49-F238E27FC236}">
                <a16:creationId xmlns:a16="http://schemas.microsoft.com/office/drawing/2014/main" id="{4EEA903F-BA6C-4000-94E1-2DEEACFCC662}"/>
              </a:ext>
            </a:extLst>
          </p:cNvPr>
          <p:cNvGrpSpPr/>
          <p:nvPr/>
        </p:nvGrpSpPr>
        <p:grpSpPr>
          <a:xfrm>
            <a:off x="2380856" y="2951345"/>
            <a:ext cx="8078586" cy="889254"/>
            <a:chOff x="2380856" y="2951345"/>
            <a:chExt cx="8078586" cy="889254"/>
          </a:xfrm>
        </p:grpSpPr>
        <p:sp>
          <p:nvSpPr>
            <p:cNvPr id="71" name="正方形/長方形 70">
              <a:extLst>
                <a:ext uri="{FF2B5EF4-FFF2-40B4-BE49-F238E27FC236}">
                  <a16:creationId xmlns:a16="http://schemas.microsoft.com/office/drawing/2014/main" id="{457EFCD3-A5A9-4D0E-889B-D7DAEA28946F}"/>
                </a:ext>
              </a:extLst>
            </p:cNvPr>
            <p:cNvSpPr/>
            <p:nvPr/>
          </p:nvSpPr>
          <p:spPr>
            <a:xfrm>
              <a:off x="2380856" y="2951345"/>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D3581382-0FC3-4E10-BC21-799E2824CAFC}"/>
                </a:ext>
              </a:extLst>
            </p:cNvPr>
            <p:cNvSpPr txBox="1"/>
            <p:nvPr/>
          </p:nvSpPr>
          <p:spPr>
            <a:xfrm>
              <a:off x="9851460" y="3244334"/>
              <a:ext cx="563734" cy="369332"/>
            </a:xfrm>
            <a:prstGeom prst="rect">
              <a:avLst/>
            </a:prstGeom>
            <a:noFill/>
          </p:spPr>
          <p:txBody>
            <a:bodyPr wrap="square" rtlCol="0">
              <a:spAutoFit/>
            </a:bodyPr>
            <a:lstStyle/>
            <a:p>
              <a:r>
                <a:rPr kumimoji="1" lang="en-US" altLang="ja-JP" dirty="0">
                  <a:solidFill>
                    <a:srgbClr val="00B050"/>
                  </a:solidFill>
                </a:rPr>
                <a:t>S</a:t>
              </a:r>
              <a:r>
                <a:rPr lang="en-US" altLang="ja-JP" baseline="-25000" dirty="0">
                  <a:solidFill>
                    <a:srgbClr val="00B050"/>
                  </a:solidFill>
                </a:rPr>
                <a:t>B</a:t>
              </a:r>
              <a:endParaRPr kumimoji="1" lang="ja-JP" altLang="en-US" baseline="-25000" dirty="0">
                <a:solidFill>
                  <a:srgbClr val="00B050"/>
                </a:solidFill>
              </a:endParaRPr>
            </a:p>
          </p:txBody>
        </p:sp>
      </p:grpSp>
    </p:spTree>
    <p:extLst>
      <p:ext uri="{BB962C8B-B14F-4D97-AF65-F5344CB8AC3E}">
        <p14:creationId xmlns:p14="http://schemas.microsoft.com/office/powerpoint/2010/main" val="1033596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8507" y="26746"/>
            <a:ext cx="10972800" cy="1143000"/>
          </a:xfrm>
        </p:spPr>
        <p:txBody>
          <a:bodyPr/>
          <a:lstStyle/>
          <a:p>
            <a:r>
              <a:rPr kumimoji="1" lang="en-US" altLang="ja-JP" dirty="0"/>
              <a:t>Step 2</a:t>
            </a:r>
            <a:endParaRPr kumimoji="1" lang="ja-JP" altLang="en-US" dirty="0"/>
          </a:p>
        </p:txBody>
      </p:sp>
      <p:sp>
        <p:nvSpPr>
          <p:cNvPr id="4" name="円/楕円 3"/>
          <p:cNvSpPr/>
          <p:nvPr/>
        </p:nvSpPr>
        <p:spPr>
          <a:xfrm>
            <a:off x="1343472" y="266280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0</a:t>
            </a:r>
            <a:endParaRPr lang="ja-JP" altLang="en-US" dirty="0"/>
          </a:p>
        </p:txBody>
      </p:sp>
      <p:sp>
        <p:nvSpPr>
          <p:cNvPr id="5" name="円/楕円 4"/>
          <p:cNvSpPr/>
          <p:nvPr/>
        </p:nvSpPr>
        <p:spPr>
          <a:xfrm>
            <a:off x="3076735" y="1438669"/>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5</a:t>
            </a:r>
            <a:endParaRPr lang="ja-JP" altLang="en-US" dirty="0"/>
          </a:p>
        </p:txBody>
      </p:sp>
      <p:sp>
        <p:nvSpPr>
          <p:cNvPr id="6" name="円/楕円 5"/>
          <p:cNvSpPr/>
          <p:nvPr/>
        </p:nvSpPr>
        <p:spPr>
          <a:xfrm>
            <a:off x="3076735" y="2679339"/>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0</a:t>
            </a:r>
            <a:endParaRPr lang="ja-JP" altLang="en-US" dirty="0"/>
          </a:p>
        </p:txBody>
      </p:sp>
      <p:sp>
        <p:nvSpPr>
          <p:cNvPr id="7" name="円/楕円 6"/>
          <p:cNvSpPr/>
          <p:nvPr/>
        </p:nvSpPr>
        <p:spPr>
          <a:xfrm>
            <a:off x="3076735" y="403095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cxnSp>
        <p:nvCxnSpPr>
          <p:cNvPr id="8" name="直線矢印コネクタ 7"/>
          <p:cNvCxnSpPr>
            <a:stCxn id="4" idx="7"/>
            <a:endCxn id="5" idx="2"/>
          </p:cNvCxnSpPr>
          <p:nvPr/>
        </p:nvCxnSpPr>
        <p:spPr>
          <a:xfrm flipV="1">
            <a:off x="2019561" y="1798710"/>
            <a:ext cx="1057174" cy="96954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4" idx="6"/>
            <a:endCxn id="6" idx="2"/>
          </p:cNvCxnSpPr>
          <p:nvPr/>
        </p:nvCxnSpPr>
        <p:spPr>
          <a:xfrm>
            <a:off x="2135561" y="3022845"/>
            <a:ext cx="941175" cy="16534"/>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4" idx="5"/>
            <a:endCxn id="7" idx="1"/>
          </p:cNvCxnSpPr>
          <p:nvPr/>
        </p:nvCxnSpPr>
        <p:spPr>
          <a:xfrm>
            <a:off x="2019562" y="3277432"/>
            <a:ext cx="1173173" cy="858978"/>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4866793" y="146908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t>5</a:t>
            </a:r>
            <a:endParaRPr lang="ja-JP" altLang="en-US" b="1" dirty="0"/>
          </a:p>
        </p:txBody>
      </p:sp>
      <p:sp>
        <p:nvSpPr>
          <p:cNvPr id="12" name="円/楕円 11"/>
          <p:cNvSpPr/>
          <p:nvPr/>
        </p:nvSpPr>
        <p:spPr>
          <a:xfrm>
            <a:off x="4866793" y="276522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t>3</a:t>
            </a:r>
            <a:endParaRPr lang="ja-JP" altLang="en-US" b="1" dirty="0"/>
          </a:p>
        </p:txBody>
      </p:sp>
      <p:sp>
        <p:nvSpPr>
          <p:cNvPr id="13" name="円/楕円 12"/>
          <p:cNvSpPr/>
          <p:nvPr/>
        </p:nvSpPr>
        <p:spPr>
          <a:xfrm>
            <a:off x="4866793" y="4061370"/>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t>3</a:t>
            </a:r>
            <a:endParaRPr lang="ja-JP" altLang="en-US" b="1" dirty="0"/>
          </a:p>
        </p:txBody>
      </p:sp>
      <p:cxnSp>
        <p:nvCxnSpPr>
          <p:cNvPr id="14" name="直線矢印コネクタ 13"/>
          <p:cNvCxnSpPr>
            <a:endCxn id="11" idx="2"/>
          </p:cNvCxnSpPr>
          <p:nvPr/>
        </p:nvCxnSpPr>
        <p:spPr>
          <a:xfrm flipV="1">
            <a:off x="3809619" y="1829122"/>
            <a:ext cx="1057174" cy="96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endCxn id="12" idx="2"/>
          </p:cNvCxnSpPr>
          <p:nvPr/>
        </p:nvCxnSpPr>
        <p:spPr>
          <a:xfrm>
            <a:off x="3925619" y="3053258"/>
            <a:ext cx="941175"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13" idx="1"/>
          </p:cNvCxnSpPr>
          <p:nvPr/>
        </p:nvCxnSpPr>
        <p:spPr>
          <a:xfrm>
            <a:off x="3809620" y="3307845"/>
            <a:ext cx="1173173" cy="858978"/>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 idx="6"/>
            <a:endCxn id="12" idx="3"/>
          </p:cNvCxnSpPr>
          <p:nvPr/>
        </p:nvCxnSpPr>
        <p:spPr>
          <a:xfrm flipV="1">
            <a:off x="3868824" y="3379853"/>
            <a:ext cx="1113969" cy="1011144"/>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343473" y="2230757"/>
            <a:ext cx="716863" cy="400110"/>
          </a:xfrm>
          <a:prstGeom prst="rect">
            <a:avLst/>
          </a:prstGeom>
          <a:noFill/>
        </p:spPr>
        <p:txBody>
          <a:bodyPr wrap="none" rtlCol="0">
            <a:spAutoFit/>
          </a:bodyPr>
          <a:lstStyle/>
          <a:p>
            <a:r>
              <a:rPr lang="en-US" altLang="ja-JP" sz="2000" dirty="0"/>
              <a:t>Start</a:t>
            </a:r>
            <a:endParaRPr lang="ja-JP" altLang="en-US" sz="2000" dirty="0"/>
          </a:p>
        </p:txBody>
      </p:sp>
      <p:sp>
        <p:nvSpPr>
          <p:cNvPr id="20" name="テキスト ボックス 19"/>
          <p:cNvSpPr txBox="1"/>
          <p:nvPr/>
        </p:nvSpPr>
        <p:spPr>
          <a:xfrm>
            <a:off x="3230026" y="957087"/>
            <a:ext cx="495649" cy="400110"/>
          </a:xfrm>
          <a:prstGeom prst="rect">
            <a:avLst/>
          </a:prstGeom>
          <a:noFill/>
        </p:spPr>
        <p:txBody>
          <a:bodyPr wrap="none" rtlCol="0">
            <a:spAutoFit/>
          </a:bodyPr>
          <a:lstStyle/>
          <a:p>
            <a:r>
              <a:rPr lang="en-US" altLang="ja-JP" sz="2000" dirty="0"/>
              <a:t>t=1</a:t>
            </a:r>
            <a:endParaRPr lang="ja-JP" altLang="en-US" sz="2000" dirty="0"/>
          </a:p>
        </p:txBody>
      </p:sp>
      <p:sp>
        <p:nvSpPr>
          <p:cNvPr id="21" name="テキスト ボックス 20"/>
          <p:cNvSpPr txBox="1"/>
          <p:nvPr/>
        </p:nvSpPr>
        <p:spPr>
          <a:xfrm>
            <a:off x="5020084" y="957087"/>
            <a:ext cx="540533" cy="400110"/>
          </a:xfrm>
          <a:prstGeom prst="rect">
            <a:avLst/>
          </a:prstGeom>
          <a:noFill/>
        </p:spPr>
        <p:txBody>
          <a:bodyPr wrap="none" rtlCol="0">
            <a:spAutoFit/>
          </a:bodyPr>
          <a:lstStyle/>
          <a:p>
            <a:r>
              <a:rPr lang="en-US" altLang="ja-JP" sz="2000" dirty="0"/>
              <a:t>t=2</a:t>
            </a:r>
            <a:endParaRPr lang="ja-JP" altLang="en-US" sz="2000" dirty="0"/>
          </a:p>
        </p:txBody>
      </p:sp>
      <p:cxnSp>
        <p:nvCxnSpPr>
          <p:cNvPr id="27" name="直線矢印コネクタ 26"/>
          <p:cNvCxnSpPr>
            <a:stCxn id="5" idx="6"/>
            <a:endCxn id="11" idx="2"/>
          </p:cNvCxnSpPr>
          <p:nvPr/>
        </p:nvCxnSpPr>
        <p:spPr>
          <a:xfrm>
            <a:off x="3868823" y="1798710"/>
            <a:ext cx="997970" cy="304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6384032" y="1470748"/>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1" name="円/楕円 30"/>
          <p:cNvSpPr/>
          <p:nvPr/>
        </p:nvSpPr>
        <p:spPr>
          <a:xfrm>
            <a:off x="6384032" y="276689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2" name="円/楕円 31"/>
          <p:cNvSpPr/>
          <p:nvPr/>
        </p:nvSpPr>
        <p:spPr>
          <a:xfrm>
            <a:off x="6384032" y="406303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3" name="テキスト ボックス 32"/>
          <p:cNvSpPr txBox="1"/>
          <p:nvPr/>
        </p:nvSpPr>
        <p:spPr>
          <a:xfrm>
            <a:off x="6537323" y="958753"/>
            <a:ext cx="540533" cy="400110"/>
          </a:xfrm>
          <a:prstGeom prst="rect">
            <a:avLst/>
          </a:prstGeom>
          <a:noFill/>
        </p:spPr>
        <p:txBody>
          <a:bodyPr wrap="none" rtlCol="0">
            <a:spAutoFit/>
          </a:bodyPr>
          <a:lstStyle/>
          <a:p>
            <a:r>
              <a:rPr lang="en-US" altLang="ja-JP" sz="2000" dirty="0"/>
              <a:t>t=3</a:t>
            </a:r>
            <a:endParaRPr lang="ja-JP" altLang="en-US" sz="2000" dirty="0"/>
          </a:p>
        </p:txBody>
      </p:sp>
      <p:cxnSp>
        <p:nvCxnSpPr>
          <p:cNvPr id="36" name="直線矢印コネクタ 35"/>
          <p:cNvCxnSpPr>
            <a:stCxn id="12" idx="7"/>
            <a:endCxn id="30" idx="3"/>
          </p:cNvCxnSpPr>
          <p:nvPr/>
        </p:nvCxnSpPr>
        <p:spPr>
          <a:xfrm flipV="1">
            <a:off x="5542883" y="2085375"/>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11" idx="6"/>
            <a:endCxn id="30" idx="2"/>
          </p:cNvCxnSpPr>
          <p:nvPr/>
        </p:nvCxnSpPr>
        <p:spPr>
          <a:xfrm>
            <a:off x="5658882" y="1829122"/>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13" idx="7"/>
            <a:endCxn id="31" idx="3"/>
          </p:cNvCxnSpPr>
          <p:nvPr/>
        </p:nvCxnSpPr>
        <p:spPr>
          <a:xfrm flipV="1">
            <a:off x="5542883" y="3381519"/>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12" idx="6"/>
            <a:endCxn id="31" idx="2"/>
          </p:cNvCxnSpPr>
          <p:nvPr/>
        </p:nvCxnSpPr>
        <p:spPr>
          <a:xfrm>
            <a:off x="5658882" y="3125266"/>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12" idx="5"/>
            <a:endCxn id="32" idx="1"/>
          </p:cNvCxnSpPr>
          <p:nvPr/>
        </p:nvCxnSpPr>
        <p:spPr>
          <a:xfrm>
            <a:off x="5542883" y="3379853"/>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a:xfrm>
            <a:off x="7968208" y="155679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2" name="円/楕円 51"/>
          <p:cNvSpPr/>
          <p:nvPr/>
        </p:nvSpPr>
        <p:spPr>
          <a:xfrm>
            <a:off x="7968208" y="285293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3" name="円/楕円 52"/>
          <p:cNvSpPr/>
          <p:nvPr/>
        </p:nvSpPr>
        <p:spPr>
          <a:xfrm>
            <a:off x="7968208" y="4149080"/>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4" name="テキスト ボックス 53"/>
          <p:cNvSpPr txBox="1"/>
          <p:nvPr/>
        </p:nvSpPr>
        <p:spPr>
          <a:xfrm>
            <a:off x="8121498" y="1044797"/>
            <a:ext cx="551754" cy="400110"/>
          </a:xfrm>
          <a:prstGeom prst="rect">
            <a:avLst/>
          </a:prstGeom>
          <a:noFill/>
        </p:spPr>
        <p:txBody>
          <a:bodyPr wrap="none" rtlCol="0">
            <a:spAutoFit/>
          </a:bodyPr>
          <a:lstStyle/>
          <a:p>
            <a:r>
              <a:rPr lang="en-US" altLang="ja-JP" sz="2000" dirty="0"/>
              <a:t>t=4</a:t>
            </a:r>
            <a:endParaRPr lang="ja-JP" altLang="en-US" sz="2000" dirty="0"/>
          </a:p>
        </p:txBody>
      </p:sp>
      <p:cxnSp>
        <p:nvCxnSpPr>
          <p:cNvPr id="57" name="直線矢印コネクタ 56"/>
          <p:cNvCxnSpPr/>
          <p:nvPr/>
        </p:nvCxnSpPr>
        <p:spPr>
          <a:xfrm flipV="1">
            <a:off x="7116766" y="2103607"/>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7232765" y="1847354"/>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7116766" y="3399751"/>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7232765" y="3143498"/>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7116766" y="3398085"/>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2233218" y="1943670"/>
            <a:ext cx="306494" cy="400110"/>
          </a:xfrm>
          <a:prstGeom prst="rect">
            <a:avLst/>
          </a:prstGeom>
          <a:noFill/>
        </p:spPr>
        <p:txBody>
          <a:bodyPr wrap="none" rtlCol="0">
            <a:spAutoFit/>
          </a:bodyPr>
          <a:lstStyle/>
          <a:p>
            <a:r>
              <a:rPr lang="en-US" altLang="ja-JP" sz="2000" dirty="0"/>
              <a:t>5</a:t>
            </a:r>
            <a:endParaRPr lang="ja-JP" altLang="en-US" sz="2000" dirty="0"/>
          </a:p>
        </p:txBody>
      </p:sp>
      <p:sp>
        <p:nvSpPr>
          <p:cNvPr id="63" name="テキスト ボックス 62"/>
          <p:cNvSpPr txBox="1"/>
          <p:nvPr/>
        </p:nvSpPr>
        <p:spPr>
          <a:xfrm>
            <a:off x="4031712" y="2075633"/>
            <a:ext cx="320922" cy="400110"/>
          </a:xfrm>
          <a:prstGeom prst="rect">
            <a:avLst/>
          </a:prstGeom>
          <a:noFill/>
        </p:spPr>
        <p:txBody>
          <a:bodyPr wrap="none" rtlCol="0">
            <a:spAutoFit/>
          </a:bodyPr>
          <a:lstStyle/>
          <a:p>
            <a:r>
              <a:rPr lang="en-US" altLang="ja-JP" sz="2000" dirty="0"/>
              <a:t>4</a:t>
            </a:r>
            <a:endParaRPr lang="ja-JP" altLang="en-US" sz="2000" dirty="0"/>
          </a:p>
        </p:txBody>
      </p:sp>
      <p:sp>
        <p:nvSpPr>
          <p:cNvPr id="64" name="テキスト ボックス 63"/>
          <p:cNvSpPr txBox="1"/>
          <p:nvPr/>
        </p:nvSpPr>
        <p:spPr>
          <a:xfrm>
            <a:off x="5704024" y="2158749"/>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65" name="テキスト ボックス 64"/>
          <p:cNvSpPr txBox="1"/>
          <p:nvPr/>
        </p:nvSpPr>
        <p:spPr>
          <a:xfrm>
            <a:off x="7295381" y="2192833"/>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66" name="テキスト ボックス 65"/>
          <p:cNvSpPr txBox="1"/>
          <p:nvPr/>
        </p:nvSpPr>
        <p:spPr>
          <a:xfrm>
            <a:off x="4108375" y="1400265"/>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67" name="テキスト ボックス 66"/>
          <p:cNvSpPr txBox="1"/>
          <p:nvPr/>
        </p:nvSpPr>
        <p:spPr>
          <a:xfrm>
            <a:off x="5860995" y="1344743"/>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68" name="テキスト ボックス 67"/>
          <p:cNvSpPr txBox="1"/>
          <p:nvPr/>
        </p:nvSpPr>
        <p:spPr>
          <a:xfrm>
            <a:off x="7452617" y="1407066"/>
            <a:ext cx="332142" cy="400110"/>
          </a:xfrm>
          <a:prstGeom prst="rect">
            <a:avLst/>
          </a:prstGeom>
          <a:noFill/>
        </p:spPr>
        <p:txBody>
          <a:bodyPr wrap="none" rtlCol="0">
            <a:spAutoFit/>
          </a:bodyPr>
          <a:lstStyle/>
          <a:p>
            <a:r>
              <a:rPr lang="en-US" altLang="ja-JP" sz="2000" dirty="0"/>
              <a:t>0</a:t>
            </a:r>
            <a:endParaRPr lang="ja-JP" altLang="en-US" sz="2000" dirty="0"/>
          </a:p>
        </p:txBody>
      </p:sp>
      <p:sp>
        <p:nvSpPr>
          <p:cNvPr id="69" name="テキスト ボックス 68"/>
          <p:cNvSpPr txBox="1"/>
          <p:nvPr/>
        </p:nvSpPr>
        <p:spPr>
          <a:xfrm>
            <a:off x="2379251" y="2602512"/>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0" name="テキスト ボックス 69"/>
          <p:cNvSpPr txBox="1"/>
          <p:nvPr/>
        </p:nvSpPr>
        <p:spPr>
          <a:xfrm>
            <a:off x="4207347" y="2679339"/>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1" name="テキスト ボックス 70"/>
          <p:cNvSpPr txBox="1"/>
          <p:nvPr/>
        </p:nvSpPr>
        <p:spPr>
          <a:xfrm>
            <a:off x="5905163" y="2679339"/>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2" name="テキスト ボックス 71"/>
          <p:cNvSpPr txBox="1"/>
          <p:nvPr/>
        </p:nvSpPr>
        <p:spPr>
          <a:xfrm>
            <a:off x="7450231" y="2751536"/>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3" name="テキスト ボックス 72"/>
          <p:cNvSpPr txBox="1"/>
          <p:nvPr/>
        </p:nvSpPr>
        <p:spPr>
          <a:xfrm>
            <a:off x="2531651" y="3382885"/>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4" name="テキスト ボックス 73"/>
          <p:cNvSpPr txBox="1"/>
          <p:nvPr/>
        </p:nvSpPr>
        <p:spPr>
          <a:xfrm>
            <a:off x="3990830" y="3635885"/>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76" name="テキスト ボックス 75"/>
          <p:cNvSpPr txBox="1"/>
          <p:nvPr/>
        </p:nvSpPr>
        <p:spPr>
          <a:xfrm>
            <a:off x="4152092" y="3317874"/>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7" name="テキスト ボックス 76"/>
          <p:cNvSpPr txBox="1"/>
          <p:nvPr/>
        </p:nvSpPr>
        <p:spPr>
          <a:xfrm>
            <a:off x="5754320" y="3262204"/>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8" name="テキスト ボックス 77"/>
          <p:cNvSpPr txBox="1"/>
          <p:nvPr/>
        </p:nvSpPr>
        <p:spPr>
          <a:xfrm>
            <a:off x="7269306" y="3239752"/>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9" name="円/楕円 78"/>
          <p:cNvSpPr/>
          <p:nvPr/>
        </p:nvSpPr>
        <p:spPr>
          <a:xfrm>
            <a:off x="9480376" y="1569439"/>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80" name="直線矢印コネクタ 79"/>
          <p:cNvCxnSpPr/>
          <p:nvPr/>
        </p:nvCxnSpPr>
        <p:spPr>
          <a:xfrm>
            <a:off x="8760297" y="1888085"/>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endCxn id="79" idx="3"/>
          </p:cNvCxnSpPr>
          <p:nvPr/>
        </p:nvCxnSpPr>
        <p:spPr>
          <a:xfrm flipV="1">
            <a:off x="8760297" y="2184066"/>
            <a:ext cx="836079" cy="847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53" idx="6"/>
            <a:endCxn id="79" idx="4"/>
          </p:cNvCxnSpPr>
          <p:nvPr/>
        </p:nvCxnSpPr>
        <p:spPr>
          <a:xfrm flipV="1">
            <a:off x="8760296" y="2289520"/>
            <a:ext cx="1116124" cy="2219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9517989" y="1072304"/>
            <a:ext cx="697627" cy="400110"/>
          </a:xfrm>
          <a:prstGeom prst="rect">
            <a:avLst/>
          </a:prstGeom>
          <a:noFill/>
        </p:spPr>
        <p:txBody>
          <a:bodyPr wrap="none" rtlCol="0">
            <a:spAutoFit/>
          </a:bodyPr>
          <a:lstStyle/>
          <a:p>
            <a:r>
              <a:rPr lang="en-US" altLang="ja-JP" sz="2000" dirty="0"/>
              <a:t>Goal</a:t>
            </a:r>
            <a:endParaRPr lang="ja-JP" altLang="en-US" sz="2000" dirty="0"/>
          </a:p>
        </p:txBody>
      </p:sp>
      <p:sp>
        <p:nvSpPr>
          <p:cNvPr id="88" name="テキスト ボックス 87"/>
          <p:cNvSpPr txBox="1"/>
          <p:nvPr/>
        </p:nvSpPr>
        <p:spPr>
          <a:xfrm>
            <a:off x="5431796" y="3706921"/>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89" name="テキスト ボックス 88"/>
          <p:cNvSpPr txBox="1"/>
          <p:nvPr/>
        </p:nvSpPr>
        <p:spPr>
          <a:xfrm>
            <a:off x="6972857" y="3736300"/>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90" name="テキスト ボックス 89"/>
          <p:cNvSpPr txBox="1"/>
          <p:nvPr/>
        </p:nvSpPr>
        <p:spPr>
          <a:xfrm>
            <a:off x="8662031" y="3717984"/>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91" name="テキスト ボックス 90"/>
          <p:cNvSpPr txBox="1"/>
          <p:nvPr/>
        </p:nvSpPr>
        <p:spPr>
          <a:xfrm>
            <a:off x="8760296" y="2398562"/>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92" name="テキスト ボックス 91"/>
          <p:cNvSpPr txBox="1"/>
          <p:nvPr/>
        </p:nvSpPr>
        <p:spPr>
          <a:xfrm>
            <a:off x="8956800" y="1437603"/>
            <a:ext cx="332142" cy="400110"/>
          </a:xfrm>
          <a:prstGeom prst="rect">
            <a:avLst/>
          </a:prstGeom>
          <a:noFill/>
        </p:spPr>
        <p:txBody>
          <a:bodyPr wrap="none" rtlCol="0">
            <a:spAutoFit/>
          </a:bodyPr>
          <a:lstStyle/>
          <a:p>
            <a:r>
              <a:rPr lang="en-US" altLang="ja-JP" sz="2000" dirty="0"/>
              <a:t>0</a:t>
            </a:r>
            <a:endParaRPr lang="ja-JP" altLang="en-US" sz="2000" dirty="0"/>
          </a:p>
        </p:txBody>
      </p:sp>
      <p:grpSp>
        <p:nvGrpSpPr>
          <p:cNvPr id="75" name="グループ化 74">
            <a:extLst>
              <a:ext uri="{FF2B5EF4-FFF2-40B4-BE49-F238E27FC236}">
                <a16:creationId xmlns:a16="http://schemas.microsoft.com/office/drawing/2014/main" id="{8A357DD3-7F67-40EA-848D-67CD9B7C67E2}"/>
              </a:ext>
            </a:extLst>
          </p:cNvPr>
          <p:cNvGrpSpPr/>
          <p:nvPr/>
        </p:nvGrpSpPr>
        <p:grpSpPr>
          <a:xfrm>
            <a:off x="1561123" y="1518113"/>
            <a:ext cx="8078586" cy="889254"/>
            <a:chOff x="1468982" y="1733120"/>
            <a:chExt cx="8078586" cy="889254"/>
          </a:xfrm>
        </p:grpSpPr>
        <p:sp>
          <p:nvSpPr>
            <p:cNvPr id="83" name="テキスト ボックス 82">
              <a:extLst>
                <a:ext uri="{FF2B5EF4-FFF2-40B4-BE49-F238E27FC236}">
                  <a16:creationId xmlns:a16="http://schemas.microsoft.com/office/drawing/2014/main" id="{659AE3B9-84EB-4C62-B360-B44CBB3BE54B}"/>
                </a:ext>
              </a:extLst>
            </p:cNvPr>
            <p:cNvSpPr txBox="1"/>
            <p:nvPr/>
          </p:nvSpPr>
          <p:spPr>
            <a:xfrm>
              <a:off x="1756928" y="1923574"/>
              <a:ext cx="563734" cy="369332"/>
            </a:xfrm>
            <a:prstGeom prst="rect">
              <a:avLst/>
            </a:prstGeom>
            <a:noFill/>
          </p:spPr>
          <p:txBody>
            <a:bodyPr wrap="square" rtlCol="0">
              <a:spAutoFit/>
            </a:bodyPr>
            <a:lstStyle/>
            <a:p>
              <a:r>
                <a:rPr kumimoji="1" lang="en-US" altLang="ja-JP" dirty="0">
                  <a:solidFill>
                    <a:srgbClr val="00B050"/>
                  </a:solidFill>
                </a:rPr>
                <a:t>S</a:t>
              </a:r>
              <a:r>
                <a:rPr kumimoji="1" lang="en-US" altLang="ja-JP" baseline="-25000" dirty="0">
                  <a:solidFill>
                    <a:srgbClr val="00B050"/>
                  </a:solidFill>
                </a:rPr>
                <a:t>A</a:t>
              </a:r>
              <a:endParaRPr kumimoji="1" lang="ja-JP" altLang="en-US" baseline="-25000" dirty="0">
                <a:solidFill>
                  <a:srgbClr val="00B050"/>
                </a:solidFill>
              </a:endParaRPr>
            </a:p>
          </p:txBody>
        </p:sp>
        <p:sp>
          <p:nvSpPr>
            <p:cNvPr id="84" name="正方形/長方形 83">
              <a:extLst>
                <a:ext uri="{FF2B5EF4-FFF2-40B4-BE49-F238E27FC236}">
                  <a16:creationId xmlns:a16="http://schemas.microsoft.com/office/drawing/2014/main" id="{E3A78425-6EF3-49A8-98D9-1F1E209A46C6}"/>
                </a:ext>
              </a:extLst>
            </p:cNvPr>
            <p:cNvSpPr/>
            <p:nvPr/>
          </p:nvSpPr>
          <p:spPr>
            <a:xfrm>
              <a:off x="1468982" y="1733120"/>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a:extLst>
              <a:ext uri="{FF2B5EF4-FFF2-40B4-BE49-F238E27FC236}">
                <a16:creationId xmlns:a16="http://schemas.microsoft.com/office/drawing/2014/main" id="{72751E66-A78C-4C29-BFEB-2686E503E0CC}"/>
              </a:ext>
            </a:extLst>
          </p:cNvPr>
          <p:cNvGrpSpPr/>
          <p:nvPr/>
        </p:nvGrpSpPr>
        <p:grpSpPr>
          <a:xfrm>
            <a:off x="1715027" y="4131034"/>
            <a:ext cx="8078586" cy="889254"/>
            <a:chOff x="1622886" y="4346041"/>
            <a:chExt cx="8078586" cy="889254"/>
          </a:xfrm>
        </p:grpSpPr>
        <p:sp>
          <p:nvSpPr>
            <p:cNvPr id="86" name="正方形/長方形 85">
              <a:extLst>
                <a:ext uri="{FF2B5EF4-FFF2-40B4-BE49-F238E27FC236}">
                  <a16:creationId xmlns:a16="http://schemas.microsoft.com/office/drawing/2014/main" id="{D8811F0A-1772-46AD-89A6-AC0BE95BF149}"/>
                </a:ext>
              </a:extLst>
            </p:cNvPr>
            <p:cNvSpPr/>
            <p:nvPr/>
          </p:nvSpPr>
          <p:spPr>
            <a:xfrm>
              <a:off x="1622886" y="4346041"/>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A9E44C5D-A220-490D-8016-3211600DF93D}"/>
                </a:ext>
              </a:extLst>
            </p:cNvPr>
            <p:cNvSpPr txBox="1"/>
            <p:nvPr/>
          </p:nvSpPr>
          <p:spPr>
            <a:xfrm>
              <a:off x="1873483" y="4629990"/>
              <a:ext cx="563734" cy="369332"/>
            </a:xfrm>
            <a:prstGeom prst="rect">
              <a:avLst/>
            </a:prstGeom>
            <a:noFill/>
          </p:spPr>
          <p:txBody>
            <a:bodyPr wrap="square" rtlCol="0">
              <a:spAutoFit/>
            </a:bodyPr>
            <a:lstStyle/>
            <a:p>
              <a:r>
                <a:rPr kumimoji="1" lang="en-US" altLang="ja-JP" dirty="0">
                  <a:solidFill>
                    <a:srgbClr val="00B050"/>
                  </a:solidFill>
                </a:rPr>
                <a:t>S</a:t>
              </a:r>
              <a:r>
                <a:rPr kumimoji="1" lang="en-US" altLang="ja-JP" baseline="-25000" dirty="0">
                  <a:solidFill>
                    <a:srgbClr val="00B050"/>
                  </a:solidFill>
                </a:rPr>
                <a:t>C</a:t>
              </a:r>
              <a:endParaRPr kumimoji="1" lang="ja-JP" altLang="en-US" baseline="-25000" dirty="0">
                <a:solidFill>
                  <a:srgbClr val="00B050"/>
                </a:solidFill>
              </a:endParaRPr>
            </a:p>
          </p:txBody>
        </p:sp>
      </p:grpSp>
      <p:grpSp>
        <p:nvGrpSpPr>
          <p:cNvPr id="94" name="グループ化 93">
            <a:extLst>
              <a:ext uri="{FF2B5EF4-FFF2-40B4-BE49-F238E27FC236}">
                <a16:creationId xmlns:a16="http://schemas.microsoft.com/office/drawing/2014/main" id="{C25B0192-C6A6-4E07-B4EF-897D26B067E4}"/>
              </a:ext>
            </a:extLst>
          </p:cNvPr>
          <p:cNvGrpSpPr/>
          <p:nvPr/>
        </p:nvGrpSpPr>
        <p:grpSpPr>
          <a:xfrm>
            <a:off x="2472997" y="2736338"/>
            <a:ext cx="8078586" cy="889254"/>
            <a:chOff x="2380856" y="2951345"/>
            <a:chExt cx="8078586" cy="889254"/>
          </a:xfrm>
        </p:grpSpPr>
        <p:sp>
          <p:nvSpPr>
            <p:cNvPr id="95" name="正方形/長方形 94">
              <a:extLst>
                <a:ext uri="{FF2B5EF4-FFF2-40B4-BE49-F238E27FC236}">
                  <a16:creationId xmlns:a16="http://schemas.microsoft.com/office/drawing/2014/main" id="{5A09F14F-F264-4352-A6D1-67A24C4696B0}"/>
                </a:ext>
              </a:extLst>
            </p:cNvPr>
            <p:cNvSpPr/>
            <p:nvPr/>
          </p:nvSpPr>
          <p:spPr>
            <a:xfrm>
              <a:off x="2380856" y="2951345"/>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a:extLst>
                <a:ext uri="{FF2B5EF4-FFF2-40B4-BE49-F238E27FC236}">
                  <a16:creationId xmlns:a16="http://schemas.microsoft.com/office/drawing/2014/main" id="{6974604B-651A-4E6B-B132-4C3FB09CCBAE}"/>
                </a:ext>
              </a:extLst>
            </p:cNvPr>
            <p:cNvSpPr txBox="1"/>
            <p:nvPr/>
          </p:nvSpPr>
          <p:spPr>
            <a:xfrm>
              <a:off x="9851460" y="3244334"/>
              <a:ext cx="563734" cy="369332"/>
            </a:xfrm>
            <a:prstGeom prst="rect">
              <a:avLst/>
            </a:prstGeom>
            <a:noFill/>
          </p:spPr>
          <p:txBody>
            <a:bodyPr wrap="square" rtlCol="0">
              <a:spAutoFit/>
            </a:bodyPr>
            <a:lstStyle/>
            <a:p>
              <a:r>
                <a:rPr kumimoji="1" lang="en-US" altLang="ja-JP" dirty="0">
                  <a:solidFill>
                    <a:srgbClr val="00B050"/>
                  </a:solidFill>
                </a:rPr>
                <a:t>S</a:t>
              </a:r>
              <a:r>
                <a:rPr lang="en-US" altLang="ja-JP" baseline="-25000" dirty="0">
                  <a:solidFill>
                    <a:srgbClr val="00B050"/>
                  </a:solidFill>
                </a:rPr>
                <a:t>B</a:t>
              </a:r>
              <a:endParaRPr kumimoji="1" lang="ja-JP" altLang="en-US" baseline="-25000" dirty="0">
                <a:solidFill>
                  <a:srgbClr val="00B050"/>
                </a:solidFill>
              </a:endParaRPr>
            </a:p>
          </p:txBody>
        </p:sp>
      </p:grpSp>
      <mc:AlternateContent xmlns:mc="http://schemas.openxmlformats.org/markup-compatibility/2006">
        <mc:Choice xmlns:a14="http://schemas.microsoft.com/office/drawing/2010/main" Requires="a14">
          <p:sp>
            <p:nvSpPr>
              <p:cNvPr id="100" name="テキスト ボックス 99">
                <a:extLst>
                  <a:ext uri="{FF2B5EF4-FFF2-40B4-BE49-F238E27FC236}">
                    <a16:creationId xmlns:a16="http://schemas.microsoft.com/office/drawing/2014/main" id="{C072B7B1-5845-4D1E-AC20-1A9828DB1A74}"/>
                  </a:ext>
                </a:extLst>
              </p:cNvPr>
              <p:cNvSpPr txBox="1"/>
              <p:nvPr/>
            </p:nvSpPr>
            <p:spPr>
              <a:xfrm>
                <a:off x="4222500" y="5020288"/>
                <a:ext cx="2676233" cy="1477328"/>
              </a:xfrm>
              <a:prstGeom prst="rect">
                <a:avLst/>
              </a:prstGeom>
              <a:noFill/>
            </p:spPr>
            <p:txBody>
              <a:bodyPr wrap="square" rtlCol="0">
                <a:spAutoFit/>
              </a:bodyPr>
              <a:lstStyle/>
              <a:p>
                <a:r>
                  <a:rPr lang="en-US" altLang="ja-JP" dirty="0">
                    <a:solidFill>
                      <a:srgbClr val="7030A0"/>
                    </a:solidFill>
                  </a:rPr>
                  <a:t>t=2</a:t>
                </a:r>
                <a:endParaRPr kumimoji="1" lang="en-US" altLang="ja-JP" dirty="0">
                  <a:solidFill>
                    <a:srgbClr val="7030A0"/>
                  </a:solidFill>
                </a:endParaRPr>
              </a:p>
              <a:p>
                <a:r>
                  <a:rPr kumimoji="1" lang="en-US" altLang="ja-JP" dirty="0"/>
                  <a:t>F</a:t>
                </a:r>
                <a:r>
                  <a:rPr kumimoji="1" lang="en-US" altLang="ja-JP" dirty="0">
                    <a:solidFill>
                      <a:srgbClr val="7030A0"/>
                    </a:solidFill>
                  </a:rPr>
                  <a:t>2</a:t>
                </a:r>
                <a:r>
                  <a:rPr kumimoji="1" lang="en-US" altLang="ja-JP" dirty="0"/>
                  <a:t>(</a:t>
                </a:r>
                <a:r>
                  <a:rPr kumimoji="1" lang="en-US" altLang="ja-JP" dirty="0" err="1"/>
                  <a:t>s</a:t>
                </a:r>
                <a:r>
                  <a:rPr kumimoji="1" lang="en-US" altLang="ja-JP" baseline="-25000" dirty="0" err="1"/>
                  <a:t>A</a:t>
                </a:r>
                <a:r>
                  <a:rPr kumimoji="1" lang="en-US" altLang="ja-JP" dirty="0"/>
                  <a:t>)=5,</a:t>
                </a:r>
                <a:r>
                  <a:rPr lang="en-US" altLang="ja-JP" dirty="0"/>
                  <a:t> </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b="0" i="1" dirty="0" smtClean="0">
                            <a:latin typeface="Cambria Math" panose="02040503050406030204" pitchFamily="18" charset="0"/>
                          </a:rPr>
                          <m:t>1</m:t>
                        </m:r>
                      </m:sub>
                    </m:sSub>
                    <m:r>
                      <a:rPr lang="en-US" altLang="ja-JP" i="1" dirty="0">
                        <a:latin typeface="Cambria Math" panose="02040503050406030204" pitchFamily="18" charset="0"/>
                      </a:rPr>
                      <m:t>(</m:t>
                    </m:r>
                  </m:oMath>
                </a14:m>
                <a:r>
                  <a:rPr lang="en-US" altLang="ja-JP" dirty="0" err="1"/>
                  <a:t>s</a:t>
                </a:r>
                <a:r>
                  <a:rPr lang="en-US" altLang="ja-JP" baseline="-25000" dirty="0" err="1"/>
                  <a:t>A</a:t>
                </a:r>
                <a:r>
                  <a:rPr lang="en-US" altLang="ja-JP" dirty="0"/>
                  <a:t> )= </a:t>
                </a:r>
                <a:r>
                  <a:rPr lang="en-US" altLang="ja-JP" dirty="0" err="1"/>
                  <a:t>s</a:t>
                </a:r>
                <a:r>
                  <a:rPr lang="en-US" altLang="ja-JP" baseline="-25000" dirty="0" err="1"/>
                  <a:t>A</a:t>
                </a:r>
                <a:r>
                  <a:rPr lang="en-US" altLang="ja-JP" dirty="0"/>
                  <a:t> </a:t>
                </a:r>
              </a:p>
              <a:p>
                <a:r>
                  <a:rPr lang="en-US" altLang="ja-JP" dirty="0"/>
                  <a:t>F</a:t>
                </a:r>
                <a:r>
                  <a:rPr lang="en-US" altLang="ja-JP" dirty="0">
                    <a:solidFill>
                      <a:srgbClr val="7030A0"/>
                    </a:solidFill>
                  </a:rPr>
                  <a:t>2</a:t>
                </a:r>
                <a:r>
                  <a:rPr lang="en-US" altLang="ja-JP" dirty="0"/>
                  <a:t>(</a:t>
                </a:r>
                <a:r>
                  <a:rPr lang="en-US" altLang="ja-JP" dirty="0" err="1"/>
                  <a:t>s</a:t>
                </a:r>
                <a:r>
                  <a:rPr lang="en-US" altLang="ja-JP" baseline="-25000" dirty="0" err="1"/>
                  <a:t>B</a:t>
                </a:r>
                <a:r>
                  <a:rPr lang="en-US" altLang="ja-JP" dirty="0"/>
                  <a:t>)=3, </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b="0" i="1" dirty="0" smtClean="0">
                            <a:latin typeface="Cambria Math" panose="02040503050406030204" pitchFamily="18" charset="0"/>
                          </a:rPr>
                          <m:t>1</m:t>
                        </m:r>
                      </m:sub>
                    </m:sSub>
                    <m:r>
                      <a:rPr lang="en-US" altLang="ja-JP" i="1" dirty="0">
                        <a:latin typeface="Cambria Math" panose="02040503050406030204" pitchFamily="18" charset="0"/>
                      </a:rPr>
                      <m:t>(</m:t>
                    </m:r>
                  </m:oMath>
                </a14:m>
                <a:r>
                  <a:rPr lang="en-US" altLang="ja-JP" dirty="0" err="1"/>
                  <a:t>s</a:t>
                </a:r>
                <a:r>
                  <a:rPr lang="en-US" altLang="ja-JP" baseline="-25000" dirty="0" err="1"/>
                  <a:t>B</a:t>
                </a:r>
                <a:r>
                  <a:rPr lang="en-US" altLang="ja-JP" dirty="0"/>
                  <a:t> )= </a:t>
                </a:r>
                <a:r>
                  <a:rPr lang="en-US" altLang="ja-JP" dirty="0" err="1"/>
                  <a:t>s</a:t>
                </a:r>
                <a:r>
                  <a:rPr lang="en-US" altLang="ja-JP" baseline="-25000" dirty="0" err="1"/>
                  <a:t>C</a:t>
                </a:r>
                <a:r>
                  <a:rPr lang="en-US" altLang="ja-JP" baseline="-25000" dirty="0"/>
                  <a:t> </a:t>
                </a:r>
                <a:endParaRPr lang="en-US" altLang="ja-JP" dirty="0"/>
              </a:p>
              <a:p>
                <a:r>
                  <a:rPr lang="en-US" altLang="ja-JP" dirty="0"/>
                  <a:t>F</a:t>
                </a:r>
                <a:r>
                  <a:rPr lang="en-US" altLang="ja-JP" dirty="0">
                    <a:solidFill>
                      <a:srgbClr val="7030A0"/>
                    </a:solidFill>
                  </a:rPr>
                  <a:t>2</a:t>
                </a:r>
                <a:r>
                  <a:rPr lang="en-US" altLang="ja-JP" dirty="0"/>
                  <a:t>(</a:t>
                </a:r>
                <a:r>
                  <a:rPr lang="en-US" altLang="ja-JP" dirty="0" err="1"/>
                  <a:t>s</a:t>
                </a:r>
                <a:r>
                  <a:rPr lang="en-US" altLang="ja-JP" baseline="-25000" dirty="0" err="1"/>
                  <a:t>C</a:t>
                </a:r>
                <a:r>
                  <a:rPr lang="en-US" altLang="ja-JP" dirty="0"/>
                  <a:t>)=3, </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b="0" i="1" dirty="0" smtClean="0">
                            <a:latin typeface="Cambria Math" panose="02040503050406030204" pitchFamily="18" charset="0"/>
                          </a:rPr>
                          <m:t>1</m:t>
                        </m:r>
                      </m:sub>
                    </m:sSub>
                    <m:r>
                      <a:rPr lang="en-US" altLang="ja-JP" i="1" dirty="0">
                        <a:latin typeface="Cambria Math" panose="02040503050406030204" pitchFamily="18" charset="0"/>
                      </a:rPr>
                      <m:t>(</m:t>
                    </m:r>
                  </m:oMath>
                </a14:m>
                <a:r>
                  <a:rPr lang="en-US" altLang="ja-JP" dirty="0" err="1"/>
                  <a:t>s</a:t>
                </a:r>
                <a:r>
                  <a:rPr lang="en-US" altLang="ja-JP" baseline="-25000" dirty="0" err="1"/>
                  <a:t>C</a:t>
                </a:r>
                <a:r>
                  <a:rPr lang="en-US" altLang="ja-JP" dirty="0"/>
                  <a:t> )= </a:t>
                </a:r>
                <a:r>
                  <a:rPr lang="en-US" altLang="ja-JP" dirty="0" err="1"/>
                  <a:t>s</a:t>
                </a:r>
                <a:r>
                  <a:rPr lang="en-US" altLang="ja-JP" baseline="-25000" dirty="0" err="1"/>
                  <a:t>B</a:t>
                </a:r>
                <a:endParaRPr lang="en-US" altLang="ja-JP" dirty="0"/>
              </a:p>
              <a:p>
                <a:endParaRPr kumimoji="1" lang="ja-JP" altLang="en-US" dirty="0"/>
              </a:p>
            </p:txBody>
          </p:sp>
        </mc:Choice>
        <mc:Fallback>
          <p:sp>
            <p:nvSpPr>
              <p:cNvPr id="100" name="テキスト ボックス 99">
                <a:extLst>
                  <a:ext uri="{FF2B5EF4-FFF2-40B4-BE49-F238E27FC236}">
                    <a16:creationId xmlns:a16="http://schemas.microsoft.com/office/drawing/2014/main" id="{C072B7B1-5845-4D1E-AC20-1A9828DB1A74}"/>
                  </a:ext>
                </a:extLst>
              </p:cNvPr>
              <p:cNvSpPr txBox="1">
                <a:spLocks noRot="1" noChangeAspect="1" noMove="1" noResize="1" noEditPoints="1" noAdjustHandles="1" noChangeArrowheads="1" noChangeShapeType="1" noTextEdit="1"/>
              </p:cNvSpPr>
              <p:nvPr/>
            </p:nvSpPr>
            <p:spPr>
              <a:xfrm>
                <a:off x="4222500" y="5020288"/>
                <a:ext cx="2676233" cy="1477328"/>
              </a:xfrm>
              <a:prstGeom prst="rect">
                <a:avLst/>
              </a:prstGeom>
              <a:blipFill>
                <a:blip r:embed="rId2"/>
                <a:stretch>
                  <a:fillRect l="-2050" t="-247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5733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6172200" y="1340768"/>
            <a:ext cx="4038600" cy="4434840"/>
          </a:xfrm>
        </p:spPr>
        <p:txBody>
          <a:bodyPr>
            <a:normAutofit/>
          </a:bodyPr>
          <a:lstStyle/>
          <a:p>
            <a:r>
              <a:rPr kumimoji="1" lang="ja-JP" altLang="en-US" dirty="0"/>
              <a:t>このスライドは「</a:t>
            </a:r>
            <a:r>
              <a:rPr kumimoji="1" lang="ja-JP" altLang="en-US" dirty="0">
                <a:hlinkClick r:id="rId2"/>
              </a:rPr>
              <a:t>イラストで学ぶ人工知能概論</a:t>
            </a:r>
            <a:r>
              <a:rPr kumimoji="1" lang="ja-JP" altLang="en-US" dirty="0"/>
              <a:t>」を講義で活用したり，勉強会で利用したりするために提供されているスライドです．</a:t>
            </a:r>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315623" y="1920875"/>
            <a:ext cx="3369754" cy="44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user\Dropbox\谷口先生へ\Twitterダックアイコン\Twitterダック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56388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3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29680" y="-47739"/>
            <a:ext cx="10972800" cy="1143000"/>
          </a:xfrm>
        </p:spPr>
        <p:txBody>
          <a:bodyPr/>
          <a:lstStyle/>
          <a:p>
            <a:r>
              <a:rPr kumimoji="1" lang="en-US" altLang="ja-JP" dirty="0"/>
              <a:t>Step 3</a:t>
            </a:r>
            <a:endParaRPr kumimoji="1" lang="ja-JP" altLang="en-US" dirty="0"/>
          </a:p>
        </p:txBody>
      </p:sp>
      <p:sp>
        <p:nvSpPr>
          <p:cNvPr id="4" name="円/楕円 3"/>
          <p:cNvSpPr/>
          <p:nvPr/>
        </p:nvSpPr>
        <p:spPr>
          <a:xfrm>
            <a:off x="1775520" y="2804558"/>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0</a:t>
            </a:r>
            <a:endParaRPr lang="ja-JP" altLang="en-US" dirty="0"/>
          </a:p>
        </p:txBody>
      </p:sp>
      <p:sp>
        <p:nvSpPr>
          <p:cNvPr id="5" name="円/楕円 4"/>
          <p:cNvSpPr/>
          <p:nvPr/>
        </p:nvSpPr>
        <p:spPr>
          <a:xfrm>
            <a:off x="3508783" y="158042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5</a:t>
            </a:r>
            <a:endParaRPr lang="ja-JP" altLang="en-US" dirty="0"/>
          </a:p>
        </p:txBody>
      </p:sp>
      <p:sp>
        <p:nvSpPr>
          <p:cNvPr id="6" name="円/楕円 5"/>
          <p:cNvSpPr/>
          <p:nvPr/>
        </p:nvSpPr>
        <p:spPr>
          <a:xfrm>
            <a:off x="3508783" y="282109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0</a:t>
            </a:r>
            <a:endParaRPr lang="ja-JP" altLang="en-US" dirty="0"/>
          </a:p>
        </p:txBody>
      </p:sp>
      <p:sp>
        <p:nvSpPr>
          <p:cNvPr id="7" name="円/楕円 6"/>
          <p:cNvSpPr/>
          <p:nvPr/>
        </p:nvSpPr>
        <p:spPr>
          <a:xfrm>
            <a:off x="3508783" y="4172710"/>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cxnSp>
        <p:nvCxnSpPr>
          <p:cNvPr id="8" name="直線矢印コネクタ 7"/>
          <p:cNvCxnSpPr>
            <a:stCxn id="4" idx="7"/>
            <a:endCxn id="5" idx="2"/>
          </p:cNvCxnSpPr>
          <p:nvPr/>
        </p:nvCxnSpPr>
        <p:spPr>
          <a:xfrm flipV="1">
            <a:off x="2451609" y="1940463"/>
            <a:ext cx="1057174" cy="969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4" idx="6"/>
            <a:endCxn id="6" idx="2"/>
          </p:cNvCxnSpPr>
          <p:nvPr/>
        </p:nvCxnSpPr>
        <p:spPr>
          <a:xfrm>
            <a:off x="2567609" y="3164598"/>
            <a:ext cx="941175" cy="16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4" idx="5"/>
            <a:endCxn id="7" idx="1"/>
          </p:cNvCxnSpPr>
          <p:nvPr/>
        </p:nvCxnSpPr>
        <p:spPr>
          <a:xfrm>
            <a:off x="2451610" y="3419185"/>
            <a:ext cx="1173173" cy="858978"/>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5298841" y="161083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5</a:t>
            </a:r>
            <a:endParaRPr lang="ja-JP" altLang="en-US" dirty="0"/>
          </a:p>
        </p:txBody>
      </p:sp>
      <p:sp>
        <p:nvSpPr>
          <p:cNvPr id="12" name="円/楕円 11"/>
          <p:cNvSpPr/>
          <p:nvPr/>
        </p:nvSpPr>
        <p:spPr>
          <a:xfrm>
            <a:off x="5298841" y="2906979"/>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sp>
        <p:nvSpPr>
          <p:cNvPr id="13" name="円/楕円 12"/>
          <p:cNvSpPr/>
          <p:nvPr/>
        </p:nvSpPr>
        <p:spPr>
          <a:xfrm>
            <a:off x="5298841" y="4203123"/>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cxnSp>
        <p:nvCxnSpPr>
          <p:cNvPr id="14" name="直線矢印コネクタ 13"/>
          <p:cNvCxnSpPr>
            <a:endCxn id="11" idx="2"/>
          </p:cNvCxnSpPr>
          <p:nvPr/>
        </p:nvCxnSpPr>
        <p:spPr>
          <a:xfrm flipV="1">
            <a:off x="4241667" y="1970875"/>
            <a:ext cx="1057174" cy="96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endCxn id="12" idx="2"/>
          </p:cNvCxnSpPr>
          <p:nvPr/>
        </p:nvCxnSpPr>
        <p:spPr>
          <a:xfrm>
            <a:off x="4357667" y="3195011"/>
            <a:ext cx="941175"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13" idx="1"/>
          </p:cNvCxnSpPr>
          <p:nvPr/>
        </p:nvCxnSpPr>
        <p:spPr>
          <a:xfrm>
            <a:off x="4241668" y="3449598"/>
            <a:ext cx="1173173" cy="85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 idx="6"/>
            <a:endCxn id="12" idx="3"/>
          </p:cNvCxnSpPr>
          <p:nvPr/>
        </p:nvCxnSpPr>
        <p:spPr>
          <a:xfrm flipV="1">
            <a:off x="4300872" y="3521606"/>
            <a:ext cx="1113969" cy="1011144"/>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775521" y="2372510"/>
            <a:ext cx="716863" cy="400110"/>
          </a:xfrm>
          <a:prstGeom prst="rect">
            <a:avLst/>
          </a:prstGeom>
          <a:noFill/>
        </p:spPr>
        <p:txBody>
          <a:bodyPr wrap="none" rtlCol="0">
            <a:spAutoFit/>
          </a:bodyPr>
          <a:lstStyle/>
          <a:p>
            <a:r>
              <a:rPr lang="en-US" altLang="ja-JP" sz="2000" dirty="0"/>
              <a:t>Start</a:t>
            </a:r>
            <a:endParaRPr lang="ja-JP" altLang="en-US" sz="2000" dirty="0"/>
          </a:p>
        </p:txBody>
      </p:sp>
      <p:sp>
        <p:nvSpPr>
          <p:cNvPr id="20" name="テキスト ボックス 19"/>
          <p:cNvSpPr txBox="1"/>
          <p:nvPr/>
        </p:nvSpPr>
        <p:spPr>
          <a:xfrm>
            <a:off x="3662074" y="1098840"/>
            <a:ext cx="495649" cy="400110"/>
          </a:xfrm>
          <a:prstGeom prst="rect">
            <a:avLst/>
          </a:prstGeom>
          <a:noFill/>
        </p:spPr>
        <p:txBody>
          <a:bodyPr wrap="none" rtlCol="0">
            <a:spAutoFit/>
          </a:bodyPr>
          <a:lstStyle/>
          <a:p>
            <a:r>
              <a:rPr lang="en-US" altLang="ja-JP" sz="2000" dirty="0"/>
              <a:t>t=1</a:t>
            </a:r>
            <a:endParaRPr lang="ja-JP" altLang="en-US" sz="2000" dirty="0"/>
          </a:p>
        </p:txBody>
      </p:sp>
      <p:sp>
        <p:nvSpPr>
          <p:cNvPr id="21" name="テキスト ボックス 20"/>
          <p:cNvSpPr txBox="1"/>
          <p:nvPr/>
        </p:nvSpPr>
        <p:spPr>
          <a:xfrm>
            <a:off x="5452132" y="1098840"/>
            <a:ext cx="540533" cy="400110"/>
          </a:xfrm>
          <a:prstGeom prst="rect">
            <a:avLst/>
          </a:prstGeom>
          <a:noFill/>
        </p:spPr>
        <p:txBody>
          <a:bodyPr wrap="none" rtlCol="0">
            <a:spAutoFit/>
          </a:bodyPr>
          <a:lstStyle/>
          <a:p>
            <a:r>
              <a:rPr lang="en-US" altLang="ja-JP" sz="2000" dirty="0"/>
              <a:t>t=2</a:t>
            </a:r>
            <a:endParaRPr lang="ja-JP" altLang="en-US" sz="2000" dirty="0"/>
          </a:p>
        </p:txBody>
      </p:sp>
      <p:cxnSp>
        <p:nvCxnSpPr>
          <p:cNvPr id="27" name="直線矢印コネクタ 26"/>
          <p:cNvCxnSpPr>
            <a:stCxn id="5" idx="6"/>
            <a:endCxn id="11" idx="2"/>
          </p:cNvCxnSpPr>
          <p:nvPr/>
        </p:nvCxnSpPr>
        <p:spPr>
          <a:xfrm>
            <a:off x="4300871" y="1940463"/>
            <a:ext cx="997970" cy="30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6816080" y="1612501"/>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t>6</a:t>
            </a:r>
            <a:endParaRPr lang="ja-JP" altLang="en-US" b="1" dirty="0"/>
          </a:p>
        </p:txBody>
      </p:sp>
      <p:sp>
        <p:nvSpPr>
          <p:cNvPr id="31" name="円/楕円 30"/>
          <p:cNvSpPr/>
          <p:nvPr/>
        </p:nvSpPr>
        <p:spPr>
          <a:xfrm>
            <a:off x="6816080" y="290864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t>3</a:t>
            </a:r>
            <a:endParaRPr lang="ja-JP" altLang="en-US" b="1" dirty="0"/>
          </a:p>
        </p:txBody>
      </p:sp>
      <p:sp>
        <p:nvSpPr>
          <p:cNvPr id="32" name="円/楕円 31"/>
          <p:cNvSpPr/>
          <p:nvPr/>
        </p:nvSpPr>
        <p:spPr>
          <a:xfrm>
            <a:off x="6816080" y="4204789"/>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t>6</a:t>
            </a:r>
            <a:endParaRPr lang="ja-JP" altLang="en-US" b="1" dirty="0"/>
          </a:p>
        </p:txBody>
      </p:sp>
      <p:sp>
        <p:nvSpPr>
          <p:cNvPr id="33" name="テキスト ボックス 32"/>
          <p:cNvSpPr txBox="1"/>
          <p:nvPr/>
        </p:nvSpPr>
        <p:spPr>
          <a:xfrm>
            <a:off x="6969371" y="1100506"/>
            <a:ext cx="540533" cy="400110"/>
          </a:xfrm>
          <a:prstGeom prst="rect">
            <a:avLst/>
          </a:prstGeom>
          <a:noFill/>
        </p:spPr>
        <p:txBody>
          <a:bodyPr wrap="none" rtlCol="0">
            <a:spAutoFit/>
          </a:bodyPr>
          <a:lstStyle/>
          <a:p>
            <a:r>
              <a:rPr lang="en-US" altLang="ja-JP" sz="2000" dirty="0"/>
              <a:t>t=3</a:t>
            </a:r>
            <a:endParaRPr lang="ja-JP" altLang="en-US" sz="2000" dirty="0"/>
          </a:p>
        </p:txBody>
      </p:sp>
      <p:cxnSp>
        <p:nvCxnSpPr>
          <p:cNvPr id="36" name="直線矢印コネクタ 35"/>
          <p:cNvCxnSpPr>
            <a:stCxn id="12" idx="7"/>
            <a:endCxn id="30" idx="3"/>
          </p:cNvCxnSpPr>
          <p:nvPr/>
        </p:nvCxnSpPr>
        <p:spPr>
          <a:xfrm flipV="1">
            <a:off x="5974931" y="2227128"/>
            <a:ext cx="957149" cy="7853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11" idx="6"/>
            <a:endCxn id="30" idx="2"/>
          </p:cNvCxnSpPr>
          <p:nvPr/>
        </p:nvCxnSpPr>
        <p:spPr>
          <a:xfrm>
            <a:off x="6090930" y="1970875"/>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13" idx="7"/>
            <a:endCxn id="31" idx="3"/>
          </p:cNvCxnSpPr>
          <p:nvPr/>
        </p:nvCxnSpPr>
        <p:spPr>
          <a:xfrm flipV="1">
            <a:off x="5974931" y="3523272"/>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12" idx="6"/>
            <a:endCxn id="31" idx="2"/>
          </p:cNvCxnSpPr>
          <p:nvPr/>
        </p:nvCxnSpPr>
        <p:spPr>
          <a:xfrm>
            <a:off x="6090930" y="3267019"/>
            <a:ext cx="725151" cy="1666"/>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12" idx="5"/>
            <a:endCxn id="32" idx="1"/>
          </p:cNvCxnSpPr>
          <p:nvPr/>
        </p:nvCxnSpPr>
        <p:spPr>
          <a:xfrm>
            <a:off x="5974931" y="3521606"/>
            <a:ext cx="957149" cy="788636"/>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a:xfrm>
            <a:off x="8400256" y="169854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2" name="円/楕円 51"/>
          <p:cNvSpPr/>
          <p:nvPr/>
        </p:nvSpPr>
        <p:spPr>
          <a:xfrm>
            <a:off x="8400256" y="2994689"/>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3" name="円/楕円 52"/>
          <p:cNvSpPr/>
          <p:nvPr/>
        </p:nvSpPr>
        <p:spPr>
          <a:xfrm>
            <a:off x="8400256" y="4290833"/>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4" name="テキスト ボックス 53"/>
          <p:cNvSpPr txBox="1"/>
          <p:nvPr/>
        </p:nvSpPr>
        <p:spPr>
          <a:xfrm>
            <a:off x="8553546" y="1186550"/>
            <a:ext cx="551754" cy="400110"/>
          </a:xfrm>
          <a:prstGeom prst="rect">
            <a:avLst/>
          </a:prstGeom>
          <a:noFill/>
        </p:spPr>
        <p:txBody>
          <a:bodyPr wrap="none" rtlCol="0">
            <a:spAutoFit/>
          </a:bodyPr>
          <a:lstStyle/>
          <a:p>
            <a:r>
              <a:rPr lang="en-US" altLang="ja-JP" sz="2000" dirty="0"/>
              <a:t>t=4</a:t>
            </a:r>
            <a:endParaRPr lang="ja-JP" altLang="en-US" sz="2000" dirty="0"/>
          </a:p>
        </p:txBody>
      </p:sp>
      <p:cxnSp>
        <p:nvCxnSpPr>
          <p:cNvPr id="57" name="直線矢印コネクタ 56"/>
          <p:cNvCxnSpPr/>
          <p:nvPr/>
        </p:nvCxnSpPr>
        <p:spPr>
          <a:xfrm flipV="1">
            <a:off x="7548814" y="2245360"/>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7664813" y="1989107"/>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7548814" y="3541504"/>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7664813" y="3285251"/>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7548814" y="3539838"/>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2665266" y="2085423"/>
            <a:ext cx="306494" cy="400110"/>
          </a:xfrm>
          <a:prstGeom prst="rect">
            <a:avLst/>
          </a:prstGeom>
          <a:noFill/>
        </p:spPr>
        <p:txBody>
          <a:bodyPr wrap="none" rtlCol="0">
            <a:spAutoFit/>
          </a:bodyPr>
          <a:lstStyle/>
          <a:p>
            <a:r>
              <a:rPr lang="en-US" altLang="ja-JP" sz="2000" dirty="0"/>
              <a:t>5</a:t>
            </a:r>
            <a:endParaRPr lang="ja-JP" altLang="en-US" sz="2000" dirty="0"/>
          </a:p>
        </p:txBody>
      </p:sp>
      <p:sp>
        <p:nvSpPr>
          <p:cNvPr id="63" name="テキスト ボックス 62"/>
          <p:cNvSpPr txBox="1"/>
          <p:nvPr/>
        </p:nvSpPr>
        <p:spPr>
          <a:xfrm>
            <a:off x="4463760" y="2217386"/>
            <a:ext cx="320922" cy="400110"/>
          </a:xfrm>
          <a:prstGeom prst="rect">
            <a:avLst/>
          </a:prstGeom>
          <a:noFill/>
        </p:spPr>
        <p:txBody>
          <a:bodyPr wrap="none" rtlCol="0">
            <a:spAutoFit/>
          </a:bodyPr>
          <a:lstStyle/>
          <a:p>
            <a:r>
              <a:rPr lang="en-US" altLang="ja-JP" sz="2000" dirty="0"/>
              <a:t>4</a:t>
            </a:r>
            <a:endParaRPr lang="ja-JP" altLang="en-US" sz="2000" dirty="0"/>
          </a:p>
        </p:txBody>
      </p:sp>
      <p:sp>
        <p:nvSpPr>
          <p:cNvPr id="64" name="テキスト ボックス 63"/>
          <p:cNvSpPr txBox="1"/>
          <p:nvPr/>
        </p:nvSpPr>
        <p:spPr>
          <a:xfrm>
            <a:off x="6136072" y="2300502"/>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65" name="テキスト ボックス 64"/>
          <p:cNvSpPr txBox="1"/>
          <p:nvPr/>
        </p:nvSpPr>
        <p:spPr>
          <a:xfrm>
            <a:off x="7727429" y="2334586"/>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66" name="テキスト ボックス 65"/>
          <p:cNvSpPr txBox="1"/>
          <p:nvPr/>
        </p:nvSpPr>
        <p:spPr>
          <a:xfrm>
            <a:off x="4540423" y="1542018"/>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67" name="テキスト ボックス 66"/>
          <p:cNvSpPr txBox="1"/>
          <p:nvPr/>
        </p:nvSpPr>
        <p:spPr>
          <a:xfrm>
            <a:off x="6293043" y="1486496"/>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68" name="テキスト ボックス 67"/>
          <p:cNvSpPr txBox="1"/>
          <p:nvPr/>
        </p:nvSpPr>
        <p:spPr>
          <a:xfrm>
            <a:off x="7884665" y="1548819"/>
            <a:ext cx="332142" cy="400110"/>
          </a:xfrm>
          <a:prstGeom prst="rect">
            <a:avLst/>
          </a:prstGeom>
          <a:noFill/>
        </p:spPr>
        <p:txBody>
          <a:bodyPr wrap="none" rtlCol="0">
            <a:spAutoFit/>
          </a:bodyPr>
          <a:lstStyle/>
          <a:p>
            <a:r>
              <a:rPr lang="en-US" altLang="ja-JP" sz="2000" dirty="0"/>
              <a:t>0</a:t>
            </a:r>
            <a:endParaRPr lang="ja-JP" altLang="en-US" sz="2000" dirty="0"/>
          </a:p>
        </p:txBody>
      </p:sp>
      <p:sp>
        <p:nvSpPr>
          <p:cNvPr id="69" name="テキスト ボックス 68"/>
          <p:cNvSpPr txBox="1"/>
          <p:nvPr/>
        </p:nvSpPr>
        <p:spPr>
          <a:xfrm>
            <a:off x="2811299" y="2744265"/>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0" name="テキスト ボックス 69"/>
          <p:cNvSpPr txBox="1"/>
          <p:nvPr/>
        </p:nvSpPr>
        <p:spPr>
          <a:xfrm>
            <a:off x="4639395" y="2821092"/>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1" name="テキスト ボックス 70"/>
          <p:cNvSpPr txBox="1"/>
          <p:nvPr/>
        </p:nvSpPr>
        <p:spPr>
          <a:xfrm>
            <a:off x="6337211" y="2821092"/>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2" name="テキスト ボックス 71"/>
          <p:cNvSpPr txBox="1"/>
          <p:nvPr/>
        </p:nvSpPr>
        <p:spPr>
          <a:xfrm>
            <a:off x="7882279" y="2893289"/>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3" name="テキスト ボックス 72"/>
          <p:cNvSpPr txBox="1"/>
          <p:nvPr/>
        </p:nvSpPr>
        <p:spPr>
          <a:xfrm>
            <a:off x="2963699" y="3524638"/>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4" name="テキスト ボックス 73"/>
          <p:cNvSpPr txBox="1"/>
          <p:nvPr/>
        </p:nvSpPr>
        <p:spPr>
          <a:xfrm>
            <a:off x="4422878" y="3777638"/>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76" name="テキスト ボックス 75"/>
          <p:cNvSpPr txBox="1"/>
          <p:nvPr/>
        </p:nvSpPr>
        <p:spPr>
          <a:xfrm>
            <a:off x="4584140" y="3459627"/>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7" name="テキスト ボックス 76"/>
          <p:cNvSpPr txBox="1"/>
          <p:nvPr/>
        </p:nvSpPr>
        <p:spPr>
          <a:xfrm>
            <a:off x="6186368" y="3403957"/>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8" name="テキスト ボックス 77"/>
          <p:cNvSpPr txBox="1"/>
          <p:nvPr/>
        </p:nvSpPr>
        <p:spPr>
          <a:xfrm>
            <a:off x="7701354" y="3381505"/>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9" name="円/楕円 78"/>
          <p:cNvSpPr/>
          <p:nvPr/>
        </p:nvSpPr>
        <p:spPr>
          <a:xfrm>
            <a:off x="9912424" y="171119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80" name="直線矢印コネクタ 79"/>
          <p:cNvCxnSpPr/>
          <p:nvPr/>
        </p:nvCxnSpPr>
        <p:spPr>
          <a:xfrm>
            <a:off x="9192345" y="2029838"/>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endCxn id="79" idx="3"/>
          </p:cNvCxnSpPr>
          <p:nvPr/>
        </p:nvCxnSpPr>
        <p:spPr>
          <a:xfrm flipV="1">
            <a:off x="9192345" y="2325819"/>
            <a:ext cx="836079" cy="847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53" idx="6"/>
            <a:endCxn id="79" idx="4"/>
          </p:cNvCxnSpPr>
          <p:nvPr/>
        </p:nvCxnSpPr>
        <p:spPr>
          <a:xfrm flipV="1">
            <a:off x="9192344" y="2431273"/>
            <a:ext cx="1116124" cy="2219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9950037" y="1214057"/>
            <a:ext cx="697627" cy="400110"/>
          </a:xfrm>
          <a:prstGeom prst="rect">
            <a:avLst/>
          </a:prstGeom>
          <a:noFill/>
        </p:spPr>
        <p:txBody>
          <a:bodyPr wrap="none" rtlCol="0">
            <a:spAutoFit/>
          </a:bodyPr>
          <a:lstStyle/>
          <a:p>
            <a:r>
              <a:rPr lang="en-US" altLang="ja-JP" sz="2000" dirty="0"/>
              <a:t>Goal</a:t>
            </a:r>
            <a:endParaRPr lang="ja-JP" altLang="en-US" sz="2000" dirty="0"/>
          </a:p>
        </p:txBody>
      </p:sp>
      <p:sp>
        <p:nvSpPr>
          <p:cNvPr id="88" name="テキスト ボックス 87"/>
          <p:cNvSpPr txBox="1"/>
          <p:nvPr/>
        </p:nvSpPr>
        <p:spPr>
          <a:xfrm>
            <a:off x="5863844" y="3848674"/>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89" name="テキスト ボックス 88"/>
          <p:cNvSpPr txBox="1"/>
          <p:nvPr/>
        </p:nvSpPr>
        <p:spPr>
          <a:xfrm>
            <a:off x="7404905" y="3878053"/>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90" name="テキスト ボックス 89"/>
          <p:cNvSpPr txBox="1"/>
          <p:nvPr/>
        </p:nvSpPr>
        <p:spPr>
          <a:xfrm>
            <a:off x="9094079" y="3859737"/>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91" name="テキスト ボックス 90"/>
          <p:cNvSpPr txBox="1"/>
          <p:nvPr/>
        </p:nvSpPr>
        <p:spPr>
          <a:xfrm>
            <a:off x="9192344" y="2540315"/>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92" name="テキスト ボックス 91"/>
          <p:cNvSpPr txBox="1"/>
          <p:nvPr/>
        </p:nvSpPr>
        <p:spPr>
          <a:xfrm>
            <a:off x="9388848" y="1579356"/>
            <a:ext cx="332142" cy="400110"/>
          </a:xfrm>
          <a:prstGeom prst="rect">
            <a:avLst/>
          </a:prstGeom>
          <a:noFill/>
        </p:spPr>
        <p:txBody>
          <a:bodyPr wrap="none" rtlCol="0">
            <a:spAutoFit/>
          </a:bodyPr>
          <a:lstStyle/>
          <a:p>
            <a:r>
              <a:rPr lang="en-US" altLang="ja-JP" sz="2000" dirty="0"/>
              <a:t>0</a:t>
            </a:r>
            <a:endParaRPr lang="ja-JP" altLang="en-US" sz="2000" dirty="0"/>
          </a:p>
        </p:txBody>
      </p:sp>
      <p:grpSp>
        <p:nvGrpSpPr>
          <p:cNvPr id="98" name="グループ化 97">
            <a:extLst>
              <a:ext uri="{FF2B5EF4-FFF2-40B4-BE49-F238E27FC236}">
                <a16:creationId xmlns:a16="http://schemas.microsoft.com/office/drawing/2014/main" id="{06191184-DB5A-4F92-A777-17219D9A412E}"/>
              </a:ext>
            </a:extLst>
          </p:cNvPr>
          <p:cNvGrpSpPr/>
          <p:nvPr/>
        </p:nvGrpSpPr>
        <p:grpSpPr>
          <a:xfrm>
            <a:off x="1561123" y="1518113"/>
            <a:ext cx="8078586" cy="889254"/>
            <a:chOff x="1468982" y="1733120"/>
            <a:chExt cx="8078586" cy="889254"/>
          </a:xfrm>
        </p:grpSpPr>
        <p:sp>
          <p:nvSpPr>
            <p:cNvPr id="99" name="テキスト ボックス 98">
              <a:extLst>
                <a:ext uri="{FF2B5EF4-FFF2-40B4-BE49-F238E27FC236}">
                  <a16:creationId xmlns:a16="http://schemas.microsoft.com/office/drawing/2014/main" id="{DD210008-5282-4FA6-B4FD-A403A263D230}"/>
                </a:ext>
              </a:extLst>
            </p:cNvPr>
            <p:cNvSpPr txBox="1"/>
            <p:nvPr/>
          </p:nvSpPr>
          <p:spPr>
            <a:xfrm>
              <a:off x="1756928" y="1923574"/>
              <a:ext cx="563734" cy="369332"/>
            </a:xfrm>
            <a:prstGeom prst="rect">
              <a:avLst/>
            </a:prstGeom>
            <a:noFill/>
          </p:spPr>
          <p:txBody>
            <a:bodyPr wrap="square" rtlCol="0">
              <a:spAutoFit/>
            </a:bodyPr>
            <a:lstStyle/>
            <a:p>
              <a:r>
                <a:rPr kumimoji="1" lang="en-US" altLang="ja-JP" dirty="0">
                  <a:solidFill>
                    <a:srgbClr val="00B050"/>
                  </a:solidFill>
                </a:rPr>
                <a:t>S</a:t>
              </a:r>
              <a:r>
                <a:rPr kumimoji="1" lang="en-US" altLang="ja-JP" baseline="-25000" dirty="0">
                  <a:solidFill>
                    <a:srgbClr val="00B050"/>
                  </a:solidFill>
                </a:rPr>
                <a:t>A</a:t>
              </a:r>
              <a:endParaRPr kumimoji="1" lang="ja-JP" altLang="en-US" baseline="-25000" dirty="0">
                <a:solidFill>
                  <a:srgbClr val="00B050"/>
                </a:solidFill>
              </a:endParaRPr>
            </a:p>
          </p:txBody>
        </p:sp>
        <p:sp>
          <p:nvSpPr>
            <p:cNvPr id="100" name="正方形/長方形 99">
              <a:extLst>
                <a:ext uri="{FF2B5EF4-FFF2-40B4-BE49-F238E27FC236}">
                  <a16:creationId xmlns:a16="http://schemas.microsoft.com/office/drawing/2014/main" id="{5EDC5815-83A7-4100-A5A5-7AAEB389FF6B}"/>
                </a:ext>
              </a:extLst>
            </p:cNvPr>
            <p:cNvSpPr/>
            <p:nvPr/>
          </p:nvSpPr>
          <p:spPr>
            <a:xfrm>
              <a:off x="1468982" y="1733120"/>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1" name="グループ化 100">
            <a:extLst>
              <a:ext uri="{FF2B5EF4-FFF2-40B4-BE49-F238E27FC236}">
                <a16:creationId xmlns:a16="http://schemas.microsoft.com/office/drawing/2014/main" id="{1CBFF36C-030D-41C3-90C6-C58981FF7A7F}"/>
              </a:ext>
            </a:extLst>
          </p:cNvPr>
          <p:cNvGrpSpPr/>
          <p:nvPr/>
        </p:nvGrpSpPr>
        <p:grpSpPr>
          <a:xfrm>
            <a:off x="1715027" y="4131034"/>
            <a:ext cx="8078586" cy="889254"/>
            <a:chOff x="1622886" y="4346041"/>
            <a:chExt cx="8078586" cy="889254"/>
          </a:xfrm>
        </p:grpSpPr>
        <p:sp>
          <p:nvSpPr>
            <p:cNvPr id="102" name="正方形/長方形 101">
              <a:extLst>
                <a:ext uri="{FF2B5EF4-FFF2-40B4-BE49-F238E27FC236}">
                  <a16:creationId xmlns:a16="http://schemas.microsoft.com/office/drawing/2014/main" id="{4D4FAD60-E229-4716-A346-C90AAEC0696D}"/>
                </a:ext>
              </a:extLst>
            </p:cNvPr>
            <p:cNvSpPr/>
            <p:nvPr/>
          </p:nvSpPr>
          <p:spPr>
            <a:xfrm>
              <a:off x="1622886" y="4346041"/>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a:extLst>
                <a:ext uri="{FF2B5EF4-FFF2-40B4-BE49-F238E27FC236}">
                  <a16:creationId xmlns:a16="http://schemas.microsoft.com/office/drawing/2014/main" id="{D0D330D3-CA8E-4D0B-AD71-3C2081750A93}"/>
                </a:ext>
              </a:extLst>
            </p:cNvPr>
            <p:cNvSpPr txBox="1"/>
            <p:nvPr/>
          </p:nvSpPr>
          <p:spPr>
            <a:xfrm>
              <a:off x="1873483" y="4629990"/>
              <a:ext cx="563734" cy="369332"/>
            </a:xfrm>
            <a:prstGeom prst="rect">
              <a:avLst/>
            </a:prstGeom>
            <a:noFill/>
          </p:spPr>
          <p:txBody>
            <a:bodyPr wrap="square" rtlCol="0">
              <a:spAutoFit/>
            </a:bodyPr>
            <a:lstStyle/>
            <a:p>
              <a:r>
                <a:rPr kumimoji="1" lang="en-US" altLang="ja-JP" dirty="0">
                  <a:solidFill>
                    <a:srgbClr val="00B050"/>
                  </a:solidFill>
                </a:rPr>
                <a:t>S</a:t>
              </a:r>
              <a:r>
                <a:rPr kumimoji="1" lang="en-US" altLang="ja-JP" baseline="-25000" dirty="0">
                  <a:solidFill>
                    <a:srgbClr val="00B050"/>
                  </a:solidFill>
                </a:rPr>
                <a:t>C</a:t>
              </a:r>
              <a:endParaRPr kumimoji="1" lang="ja-JP" altLang="en-US" baseline="-25000" dirty="0">
                <a:solidFill>
                  <a:srgbClr val="00B050"/>
                </a:solidFill>
              </a:endParaRPr>
            </a:p>
          </p:txBody>
        </p:sp>
      </p:grpSp>
      <p:grpSp>
        <p:nvGrpSpPr>
          <p:cNvPr id="104" name="グループ化 103">
            <a:extLst>
              <a:ext uri="{FF2B5EF4-FFF2-40B4-BE49-F238E27FC236}">
                <a16:creationId xmlns:a16="http://schemas.microsoft.com/office/drawing/2014/main" id="{03D2A9CF-AB86-4D20-8C77-8F524B87BC34}"/>
              </a:ext>
            </a:extLst>
          </p:cNvPr>
          <p:cNvGrpSpPr/>
          <p:nvPr/>
        </p:nvGrpSpPr>
        <p:grpSpPr>
          <a:xfrm>
            <a:off x="2472997" y="2736338"/>
            <a:ext cx="8078586" cy="889254"/>
            <a:chOff x="2380856" y="2951345"/>
            <a:chExt cx="8078586" cy="889254"/>
          </a:xfrm>
        </p:grpSpPr>
        <p:sp>
          <p:nvSpPr>
            <p:cNvPr id="105" name="正方形/長方形 104">
              <a:extLst>
                <a:ext uri="{FF2B5EF4-FFF2-40B4-BE49-F238E27FC236}">
                  <a16:creationId xmlns:a16="http://schemas.microsoft.com/office/drawing/2014/main" id="{6283654F-4301-4D1C-A8AF-9C046B81FBA2}"/>
                </a:ext>
              </a:extLst>
            </p:cNvPr>
            <p:cNvSpPr/>
            <p:nvPr/>
          </p:nvSpPr>
          <p:spPr>
            <a:xfrm>
              <a:off x="2380856" y="2951345"/>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1B583B53-83E4-42EE-815F-49915038B7C2}"/>
                </a:ext>
              </a:extLst>
            </p:cNvPr>
            <p:cNvSpPr txBox="1"/>
            <p:nvPr/>
          </p:nvSpPr>
          <p:spPr>
            <a:xfrm>
              <a:off x="9851460" y="3244334"/>
              <a:ext cx="563734" cy="369332"/>
            </a:xfrm>
            <a:prstGeom prst="rect">
              <a:avLst/>
            </a:prstGeom>
            <a:noFill/>
          </p:spPr>
          <p:txBody>
            <a:bodyPr wrap="square" rtlCol="0">
              <a:spAutoFit/>
            </a:bodyPr>
            <a:lstStyle/>
            <a:p>
              <a:r>
                <a:rPr kumimoji="1" lang="en-US" altLang="ja-JP" dirty="0">
                  <a:solidFill>
                    <a:srgbClr val="00B050"/>
                  </a:solidFill>
                </a:rPr>
                <a:t>S</a:t>
              </a:r>
              <a:r>
                <a:rPr lang="en-US" altLang="ja-JP" baseline="-25000" dirty="0">
                  <a:solidFill>
                    <a:srgbClr val="00B050"/>
                  </a:solidFill>
                </a:rPr>
                <a:t>B</a:t>
              </a:r>
              <a:endParaRPr kumimoji="1" lang="ja-JP" altLang="en-US" baseline="-25000" dirty="0">
                <a:solidFill>
                  <a:srgbClr val="00B050"/>
                </a:solidFill>
              </a:endParaRPr>
            </a:p>
          </p:txBody>
        </p:sp>
      </p:grpSp>
      <mc:AlternateContent xmlns:mc="http://schemas.openxmlformats.org/markup-compatibility/2006">
        <mc:Choice xmlns:a14="http://schemas.microsoft.com/office/drawing/2010/main" Requires="a14">
          <p:sp>
            <p:nvSpPr>
              <p:cNvPr id="107" name="テキスト ボックス 106">
                <a:extLst>
                  <a:ext uri="{FF2B5EF4-FFF2-40B4-BE49-F238E27FC236}">
                    <a16:creationId xmlns:a16="http://schemas.microsoft.com/office/drawing/2014/main" id="{943743E4-FB27-419F-B060-16F3EDDE0F33}"/>
                  </a:ext>
                </a:extLst>
              </p:cNvPr>
              <p:cNvSpPr txBox="1"/>
              <p:nvPr/>
            </p:nvSpPr>
            <p:spPr>
              <a:xfrm>
                <a:off x="6153190" y="4955855"/>
                <a:ext cx="2676233" cy="1477328"/>
              </a:xfrm>
              <a:prstGeom prst="rect">
                <a:avLst/>
              </a:prstGeom>
              <a:noFill/>
            </p:spPr>
            <p:txBody>
              <a:bodyPr wrap="square" rtlCol="0">
                <a:spAutoFit/>
              </a:bodyPr>
              <a:lstStyle/>
              <a:p>
                <a:r>
                  <a:rPr lang="en-US" altLang="ja-JP" dirty="0">
                    <a:solidFill>
                      <a:srgbClr val="7030A0"/>
                    </a:solidFill>
                  </a:rPr>
                  <a:t>t=3</a:t>
                </a:r>
                <a:endParaRPr kumimoji="1" lang="en-US" altLang="ja-JP" dirty="0">
                  <a:solidFill>
                    <a:srgbClr val="7030A0"/>
                  </a:solidFill>
                </a:endParaRPr>
              </a:p>
              <a:p>
                <a:r>
                  <a:rPr kumimoji="1" lang="en-US" altLang="ja-JP" dirty="0"/>
                  <a:t>F</a:t>
                </a:r>
                <a:r>
                  <a:rPr kumimoji="1" lang="en-US" altLang="ja-JP" dirty="0">
                    <a:solidFill>
                      <a:srgbClr val="7030A0"/>
                    </a:solidFill>
                  </a:rPr>
                  <a:t>3</a:t>
                </a:r>
                <a:r>
                  <a:rPr kumimoji="1" lang="en-US" altLang="ja-JP" dirty="0"/>
                  <a:t>(</a:t>
                </a:r>
                <a:r>
                  <a:rPr kumimoji="1" lang="en-US" altLang="ja-JP" dirty="0" err="1"/>
                  <a:t>s</a:t>
                </a:r>
                <a:r>
                  <a:rPr kumimoji="1" lang="en-US" altLang="ja-JP" baseline="-25000" dirty="0" err="1"/>
                  <a:t>A</a:t>
                </a:r>
                <a:r>
                  <a:rPr kumimoji="1" lang="en-US" altLang="ja-JP" dirty="0"/>
                  <a:t>)=6,</a:t>
                </a:r>
                <a:r>
                  <a:rPr lang="en-US" altLang="ja-JP" dirty="0"/>
                  <a:t> </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b="0" i="1" dirty="0" smtClean="0">
                            <a:latin typeface="Cambria Math" panose="02040503050406030204" pitchFamily="18" charset="0"/>
                          </a:rPr>
                          <m:t>2</m:t>
                        </m:r>
                      </m:sub>
                    </m:sSub>
                    <m:r>
                      <a:rPr lang="en-US" altLang="ja-JP" i="1" dirty="0">
                        <a:latin typeface="Cambria Math" panose="02040503050406030204" pitchFamily="18" charset="0"/>
                      </a:rPr>
                      <m:t>(</m:t>
                    </m:r>
                  </m:oMath>
                </a14:m>
                <a:r>
                  <a:rPr lang="en-US" altLang="ja-JP" dirty="0" err="1"/>
                  <a:t>s</a:t>
                </a:r>
                <a:r>
                  <a:rPr lang="en-US" altLang="ja-JP" baseline="-25000" dirty="0" err="1"/>
                  <a:t>A</a:t>
                </a:r>
                <a:r>
                  <a:rPr lang="en-US" altLang="ja-JP" dirty="0"/>
                  <a:t> )= </a:t>
                </a:r>
                <a:r>
                  <a:rPr lang="en-US" altLang="ja-JP" dirty="0" err="1"/>
                  <a:t>s</a:t>
                </a:r>
                <a:r>
                  <a:rPr lang="en-US" altLang="ja-JP" baseline="-25000" dirty="0" err="1"/>
                  <a:t>B</a:t>
                </a:r>
                <a:r>
                  <a:rPr lang="en-US" altLang="ja-JP" dirty="0"/>
                  <a:t> </a:t>
                </a:r>
              </a:p>
              <a:p>
                <a:r>
                  <a:rPr lang="en-US" altLang="ja-JP" dirty="0"/>
                  <a:t>F</a:t>
                </a:r>
                <a:r>
                  <a:rPr lang="en-US" altLang="ja-JP" dirty="0">
                    <a:solidFill>
                      <a:srgbClr val="7030A0"/>
                    </a:solidFill>
                  </a:rPr>
                  <a:t>3</a:t>
                </a:r>
                <a:r>
                  <a:rPr lang="en-US" altLang="ja-JP" dirty="0"/>
                  <a:t>(</a:t>
                </a:r>
                <a:r>
                  <a:rPr lang="en-US" altLang="ja-JP" dirty="0" err="1"/>
                  <a:t>s</a:t>
                </a:r>
                <a:r>
                  <a:rPr lang="en-US" altLang="ja-JP" baseline="-25000" dirty="0" err="1"/>
                  <a:t>B</a:t>
                </a:r>
                <a:r>
                  <a:rPr lang="en-US" altLang="ja-JP" dirty="0"/>
                  <a:t>)=3, </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b="0" i="1" dirty="0" smtClean="0">
                            <a:latin typeface="Cambria Math" panose="02040503050406030204" pitchFamily="18" charset="0"/>
                          </a:rPr>
                          <m:t>2</m:t>
                        </m:r>
                      </m:sub>
                    </m:sSub>
                    <m:r>
                      <a:rPr lang="en-US" altLang="ja-JP" i="1" dirty="0">
                        <a:latin typeface="Cambria Math" panose="02040503050406030204" pitchFamily="18" charset="0"/>
                      </a:rPr>
                      <m:t>(</m:t>
                    </m:r>
                  </m:oMath>
                </a14:m>
                <a:r>
                  <a:rPr lang="en-US" altLang="ja-JP" dirty="0" err="1"/>
                  <a:t>s</a:t>
                </a:r>
                <a:r>
                  <a:rPr lang="en-US" altLang="ja-JP" baseline="-25000" dirty="0" err="1"/>
                  <a:t>B</a:t>
                </a:r>
                <a:r>
                  <a:rPr lang="en-US" altLang="ja-JP" dirty="0"/>
                  <a:t> )= </a:t>
                </a:r>
                <a:r>
                  <a:rPr lang="en-US" altLang="ja-JP" dirty="0" err="1"/>
                  <a:t>s</a:t>
                </a:r>
                <a:r>
                  <a:rPr lang="en-US" altLang="ja-JP" baseline="-25000" dirty="0" err="1"/>
                  <a:t>B</a:t>
                </a:r>
                <a:r>
                  <a:rPr lang="en-US" altLang="ja-JP" baseline="-25000" dirty="0"/>
                  <a:t> </a:t>
                </a:r>
                <a:endParaRPr lang="en-US" altLang="ja-JP" dirty="0"/>
              </a:p>
              <a:p>
                <a:r>
                  <a:rPr lang="en-US" altLang="ja-JP" dirty="0"/>
                  <a:t>F</a:t>
                </a:r>
                <a:r>
                  <a:rPr lang="en-US" altLang="ja-JP" dirty="0">
                    <a:solidFill>
                      <a:srgbClr val="7030A0"/>
                    </a:solidFill>
                  </a:rPr>
                  <a:t>3</a:t>
                </a:r>
                <a:r>
                  <a:rPr lang="en-US" altLang="ja-JP" dirty="0"/>
                  <a:t>(</a:t>
                </a:r>
                <a:r>
                  <a:rPr lang="en-US" altLang="ja-JP" dirty="0" err="1"/>
                  <a:t>s</a:t>
                </a:r>
                <a:r>
                  <a:rPr lang="en-US" altLang="ja-JP" baseline="-25000" dirty="0" err="1"/>
                  <a:t>C</a:t>
                </a:r>
                <a:r>
                  <a:rPr lang="en-US" altLang="ja-JP" dirty="0"/>
                  <a:t>)=6, </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b="0" i="1" dirty="0" smtClean="0">
                            <a:latin typeface="Cambria Math" panose="02040503050406030204" pitchFamily="18" charset="0"/>
                          </a:rPr>
                          <m:t>2</m:t>
                        </m:r>
                      </m:sub>
                    </m:sSub>
                    <m:r>
                      <a:rPr lang="en-US" altLang="ja-JP" i="1" dirty="0">
                        <a:latin typeface="Cambria Math" panose="02040503050406030204" pitchFamily="18" charset="0"/>
                      </a:rPr>
                      <m:t>(</m:t>
                    </m:r>
                  </m:oMath>
                </a14:m>
                <a:r>
                  <a:rPr lang="en-US" altLang="ja-JP" dirty="0" err="1"/>
                  <a:t>s</a:t>
                </a:r>
                <a:r>
                  <a:rPr lang="en-US" altLang="ja-JP" baseline="-25000" dirty="0" err="1"/>
                  <a:t>C</a:t>
                </a:r>
                <a:r>
                  <a:rPr lang="en-US" altLang="ja-JP" dirty="0"/>
                  <a:t> )= </a:t>
                </a:r>
                <a:r>
                  <a:rPr lang="en-US" altLang="ja-JP" dirty="0" err="1"/>
                  <a:t>s</a:t>
                </a:r>
                <a:r>
                  <a:rPr lang="en-US" altLang="ja-JP" baseline="-25000" dirty="0" err="1"/>
                  <a:t>B</a:t>
                </a:r>
                <a:endParaRPr lang="en-US" altLang="ja-JP" dirty="0"/>
              </a:p>
              <a:p>
                <a:endParaRPr kumimoji="1" lang="ja-JP" altLang="en-US" dirty="0"/>
              </a:p>
            </p:txBody>
          </p:sp>
        </mc:Choice>
        <mc:Fallback>
          <p:sp>
            <p:nvSpPr>
              <p:cNvPr id="107" name="テキスト ボックス 106">
                <a:extLst>
                  <a:ext uri="{FF2B5EF4-FFF2-40B4-BE49-F238E27FC236}">
                    <a16:creationId xmlns:a16="http://schemas.microsoft.com/office/drawing/2014/main" id="{943743E4-FB27-419F-B060-16F3EDDE0F33}"/>
                  </a:ext>
                </a:extLst>
              </p:cNvPr>
              <p:cNvSpPr txBox="1">
                <a:spLocks noRot="1" noChangeAspect="1" noMove="1" noResize="1" noEditPoints="1" noAdjustHandles="1" noChangeArrowheads="1" noChangeShapeType="1" noTextEdit="1"/>
              </p:cNvSpPr>
              <p:nvPr/>
            </p:nvSpPr>
            <p:spPr>
              <a:xfrm>
                <a:off x="6153190" y="4955855"/>
                <a:ext cx="2676233" cy="1477328"/>
              </a:xfrm>
              <a:prstGeom prst="rect">
                <a:avLst/>
              </a:prstGeom>
              <a:blipFill>
                <a:blip r:embed="rId2"/>
                <a:stretch>
                  <a:fillRect l="-1822" t="-247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55776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9725" y="54050"/>
            <a:ext cx="10972800" cy="1143000"/>
          </a:xfrm>
        </p:spPr>
        <p:txBody>
          <a:bodyPr/>
          <a:lstStyle/>
          <a:p>
            <a:r>
              <a:rPr kumimoji="1" lang="en-US" altLang="ja-JP" dirty="0"/>
              <a:t>Step 4</a:t>
            </a:r>
            <a:endParaRPr kumimoji="1" lang="ja-JP" altLang="en-US" dirty="0"/>
          </a:p>
        </p:txBody>
      </p:sp>
      <p:sp>
        <p:nvSpPr>
          <p:cNvPr id="4" name="円/楕円 3"/>
          <p:cNvSpPr/>
          <p:nvPr/>
        </p:nvSpPr>
        <p:spPr>
          <a:xfrm>
            <a:off x="1343472" y="2806821"/>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0</a:t>
            </a:r>
            <a:endParaRPr lang="ja-JP" altLang="en-US" dirty="0"/>
          </a:p>
        </p:txBody>
      </p:sp>
      <p:sp>
        <p:nvSpPr>
          <p:cNvPr id="5" name="円/楕円 4"/>
          <p:cNvSpPr/>
          <p:nvPr/>
        </p:nvSpPr>
        <p:spPr>
          <a:xfrm>
            <a:off x="3076735" y="158268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5</a:t>
            </a:r>
            <a:endParaRPr lang="ja-JP" altLang="en-US" dirty="0"/>
          </a:p>
        </p:txBody>
      </p:sp>
      <p:sp>
        <p:nvSpPr>
          <p:cNvPr id="6" name="円/楕円 5"/>
          <p:cNvSpPr/>
          <p:nvPr/>
        </p:nvSpPr>
        <p:spPr>
          <a:xfrm>
            <a:off x="3076735" y="282335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0</a:t>
            </a:r>
            <a:endParaRPr lang="ja-JP" altLang="en-US" dirty="0"/>
          </a:p>
        </p:txBody>
      </p:sp>
      <p:sp>
        <p:nvSpPr>
          <p:cNvPr id="7" name="円/楕円 6"/>
          <p:cNvSpPr/>
          <p:nvPr/>
        </p:nvSpPr>
        <p:spPr>
          <a:xfrm>
            <a:off x="3076735" y="4174973"/>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cxnSp>
        <p:nvCxnSpPr>
          <p:cNvPr id="8" name="直線矢印コネクタ 7"/>
          <p:cNvCxnSpPr>
            <a:stCxn id="4" idx="7"/>
            <a:endCxn id="5" idx="2"/>
          </p:cNvCxnSpPr>
          <p:nvPr/>
        </p:nvCxnSpPr>
        <p:spPr>
          <a:xfrm flipV="1">
            <a:off x="2019561" y="1942726"/>
            <a:ext cx="1057174" cy="969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4" idx="6"/>
            <a:endCxn id="6" idx="2"/>
          </p:cNvCxnSpPr>
          <p:nvPr/>
        </p:nvCxnSpPr>
        <p:spPr>
          <a:xfrm>
            <a:off x="2135561" y="3166861"/>
            <a:ext cx="941175" cy="16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4" idx="5"/>
            <a:endCxn id="7" idx="1"/>
          </p:cNvCxnSpPr>
          <p:nvPr/>
        </p:nvCxnSpPr>
        <p:spPr>
          <a:xfrm>
            <a:off x="2019562" y="3421448"/>
            <a:ext cx="1173173" cy="858978"/>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4866793" y="1613098"/>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5</a:t>
            </a:r>
            <a:endParaRPr lang="ja-JP" altLang="en-US" dirty="0"/>
          </a:p>
        </p:txBody>
      </p:sp>
      <p:sp>
        <p:nvSpPr>
          <p:cNvPr id="12" name="円/楕円 11"/>
          <p:cNvSpPr/>
          <p:nvPr/>
        </p:nvSpPr>
        <p:spPr>
          <a:xfrm>
            <a:off x="4866793" y="290924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sp>
        <p:nvSpPr>
          <p:cNvPr id="13" name="円/楕円 12"/>
          <p:cNvSpPr/>
          <p:nvPr/>
        </p:nvSpPr>
        <p:spPr>
          <a:xfrm>
            <a:off x="4866793" y="420538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cxnSp>
        <p:nvCxnSpPr>
          <p:cNvPr id="14" name="直線矢印コネクタ 13"/>
          <p:cNvCxnSpPr>
            <a:endCxn id="11" idx="2"/>
          </p:cNvCxnSpPr>
          <p:nvPr/>
        </p:nvCxnSpPr>
        <p:spPr>
          <a:xfrm flipV="1">
            <a:off x="3809619" y="1973138"/>
            <a:ext cx="1057174" cy="96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endCxn id="12" idx="2"/>
          </p:cNvCxnSpPr>
          <p:nvPr/>
        </p:nvCxnSpPr>
        <p:spPr>
          <a:xfrm>
            <a:off x="3925619" y="3197274"/>
            <a:ext cx="941175"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13" idx="1"/>
          </p:cNvCxnSpPr>
          <p:nvPr/>
        </p:nvCxnSpPr>
        <p:spPr>
          <a:xfrm>
            <a:off x="3809620" y="3451861"/>
            <a:ext cx="1173173" cy="85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 idx="6"/>
            <a:endCxn id="12" idx="3"/>
          </p:cNvCxnSpPr>
          <p:nvPr/>
        </p:nvCxnSpPr>
        <p:spPr>
          <a:xfrm flipV="1">
            <a:off x="3868824" y="3523869"/>
            <a:ext cx="1113969" cy="1011144"/>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343473" y="2374773"/>
            <a:ext cx="716863" cy="400110"/>
          </a:xfrm>
          <a:prstGeom prst="rect">
            <a:avLst/>
          </a:prstGeom>
          <a:noFill/>
        </p:spPr>
        <p:txBody>
          <a:bodyPr wrap="none" rtlCol="0">
            <a:spAutoFit/>
          </a:bodyPr>
          <a:lstStyle/>
          <a:p>
            <a:r>
              <a:rPr lang="en-US" altLang="ja-JP" sz="2000" dirty="0"/>
              <a:t>Start</a:t>
            </a:r>
            <a:endParaRPr lang="ja-JP" altLang="en-US" sz="2000" dirty="0"/>
          </a:p>
        </p:txBody>
      </p:sp>
      <p:sp>
        <p:nvSpPr>
          <p:cNvPr id="20" name="テキスト ボックス 19"/>
          <p:cNvSpPr txBox="1"/>
          <p:nvPr/>
        </p:nvSpPr>
        <p:spPr>
          <a:xfrm>
            <a:off x="3230026" y="1101103"/>
            <a:ext cx="495649" cy="400110"/>
          </a:xfrm>
          <a:prstGeom prst="rect">
            <a:avLst/>
          </a:prstGeom>
          <a:noFill/>
        </p:spPr>
        <p:txBody>
          <a:bodyPr wrap="none" rtlCol="0">
            <a:spAutoFit/>
          </a:bodyPr>
          <a:lstStyle/>
          <a:p>
            <a:r>
              <a:rPr lang="en-US" altLang="ja-JP" sz="2000" dirty="0"/>
              <a:t>t=1</a:t>
            </a:r>
            <a:endParaRPr lang="ja-JP" altLang="en-US" sz="2000" dirty="0"/>
          </a:p>
        </p:txBody>
      </p:sp>
      <p:sp>
        <p:nvSpPr>
          <p:cNvPr id="21" name="テキスト ボックス 20"/>
          <p:cNvSpPr txBox="1"/>
          <p:nvPr/>
        </p:nvSpPr>
        <p:spPr>
          <a:xfrm>
            <a:off x="5020084" y="1101103"/>
            <a:ext cx="540533" cy="400110"/>
          </a:xfrm>
          <a:prstGeom prst="rect">
            <a:avLst/>
          </a:prstGeom>
          <a:noFill/>
        </p:spPr>
        <p:txBody>
          <a:bodyPr wrap="none" rtlCol="0">
            <a:spAutoFit/>
          </a:bodyPr>
          <a:lstStyle/>
          <a:p>
            <a:r>
              <a:rPr lang="en-US" altLang="ja-JP" sz="2000" dirty="0"/>
              <a:t>t=2</a:t>
            </a:r>
            <a:endParaRPr lang="ja-JP" altLang="en-US" sz="2000" dirty="0"/>
          </a:p>
        </p:txBody>
      </p:sp>
      <p:cxnSp>
        <p:nvCxnSpPr>
          <p:cNvPr id="27" name="直線矢印コネクタ 26"/>
          <p:cNvCxnSpPr>
            <a:stCxn id="5" idx="6"/>
            <a:endCxn id="11" idx="2"/>
          </p:cNvCxnSpPr>
          <p:nvPr/>
        </p:nvCxnSpPr>
        <p:spPr>
          <a:xfrm>
            <a:off x="3868823" y="1942726"/>
            <a:ext cx="997970" cy="30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6384032" y="161476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6</a:t>
            </a:r>
            <a:endParaRPr lang="ja-JP" altLang="en-US" dirty="0"/>
          </a:p>
        </p:txBody>
      </p:sp>
      <p:sp>
        <p:nvSpPr>
          <p:cNvPr id="31" name="円/楕円 30"/>
          <p:cNvSpPr/>
          <p:nvPr/>
        </p:nvSpPr>
        <p:spPr>
          <a:xfrm>
            <a:off x="6384032" y="2910908"/>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sp>
        <p:nvSpPr>
          <p:cNvPr id="32" name="円/楕円 31"/>
          <p:cNvSpPr/>
          <p:nvPr/>
        </p:nvSpPr>
        <p:spPr>
          <a:xfrm>
            <a:off x="6384032" y="420705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6</a:t>
            </a:r>
            <a:endParaRPr lang="ja-JP" altLang="en-US" dirty="0"/>
          </a:p>
        </p:txBody>
      </p:sp>
      <p:sp>
        <p:nvSpPr>
          <p:cNvPr id="33" name="テキスト ボックス 32"/>
          <p:cNvSpPr txBox="1"/>
          <p:nvPr/>
        </p:nvSpPr>
        <p:spPr>
          <a:xfrm>
            <a:off x="6537323" y="1102769"/>
            <a:ext cx="540533" cy="400110"/>
          </a:xfrm>
          <a:prstGeom prst="rect">
            <a:avLst/>
          </a:prstGeom>
          <a:noFill/>
        </p:spPr>
        <p:txBody>
          <a:bodyPr wrap="none" rtlCol="0">
            <a:spAutoFit/>
          </a:bodyPr>
          <a:lstStyle/>
          <a:p>
            <a:r>
              <a:rPr lang="en-US" altLang="ja-JP" sz="2000" dirty="0"/>
              <a:t>t=3</a:t>
            </a:r>
            <a:endParaRPr lang="ja-JP" altLang="en-US" sz="2000" dirty="0"/>
          </a:p>
        </p:txBody>
      </p:sp>
      <p:cxnSp>
        <p:nvCxnSpPr>
          <p:cNvPr id="36" name="直線矢印コネクタ 35"/>
          <p:cNvCxnSpPr>
            <a:stCxn id="12" idx="7"/>
            <a:endCxn id="30" idx="3"/>
          </p:cNvCxnSpPr>
          <p:nvPr/>
        </p:nvCxnSpPr>
        <p:spPr>
          <a:xfrm flipV="1">
            <a:off x="5542883" y="2229391"/>
            <a:ext cx="957149" cy="7853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11" idx="6"/>
            <a:endCxn id="30" idx="2"/>
          </p:cNvCxnSpPr>
          <p:nvPr/>
        </p:nvCxnSpPr>
        <p:spPr>
          <a:xfrm>
            <a:off x="5658882" y="1973138"/>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13" idx="7"/>
            <a:endCxn id="31" idx="3"/>
          </p:cNvCxnSpPr>
          <p:nvPr/>
        </p:nvCxnSpPr>
        <p:spPr>
          <a:xfrm flipV="1">
            <a:off x="5542883" y="3525535"/>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12" idx="6"/>
            <a:endCxn id="31" idx="2"/>
          </p:cNvCxnSpPr>
          <p:nvPr/>
        </p:nvCxnSpPr>
        <p:spPr>
          <a:xfrm>
            <a:off x="5658882" y="3269282"/>
            <a:ext cx="725151" cy="1666"/>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12" idx="5"/>
            <a:endCxn id="32" idx="1"/>
          </p:cNvCxnSpPr>
          <p:nvPr/>
        </p:nvCxnSpPr>
        <p:spPr>
          <a:xfrm>
            <a:off x="5542883" y="3523869"/>
            <a:ext cx="957149" cy="788636"/>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a:xfrm>
            <a:off x="7968208" y="1700808"/>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t>6</a:t>
            </a:r>
            <a:endParaRPr lang="ja-JP" altLang="en-US" b="1" dirty="0"/>
          </a:p>
        </p:txBody>
      </p:sp>
      <p:sp>
        <p:nvSpPr>
          <p:cNvPr id="52" name="円/楕円 51"/>
          <p:cNvSpPr/>
          <p:nvPr/>
        </p:nvSpPr>
        <p:spPr>
          <a:xfrm>
            <a:off x="7968208" y="299695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t>6</a:t>
            </a:r>
            <a:endParaRPr lang="ja-JP" altLang="en-US" b="1" dirty="0"/>
          </a:p>
        </p:txBody>
      </p:sp>
      <p:sp>
        <p:nvSpPr>
          <p:cNvPr id="53" name="円/楕円 52"/>
          <p:cNvSpPr/>
          <p:nvPr/>
        </p:nvSpPr>
        <p:spPr>
          <a:xfrm>
            <a:off x="7968208" y="429309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t>6</a:t>
            </a:r>
            <a:endParaRPr lang="ja-JP" altLang="en-US" b="1" dirty="0"/>
          </a:p>
        </p:txBody>
      </p:sp>
      <p:sp>
        <p:nvSpPr>
          <p:cNvPr id="54" name="テキスト ボックス 53"/>
          <p:cNvSpPr txBox="1"/>
          <p:nvPr/>
        </p:nvSpPr>
        <p:spPr>
          <a:xfrm>
            <a:off x="8121498" y="1188813"/>
            <a:ext cx="551754" cy="400110"/>
          </a:xfrm>
          <a:prstGeom prst="rect">
            <a:avLst/>
          </a:prstGeom>
          <a:noFill/>
        </p:spPr>
        <p:txBody>
          <a:bodyPr wrap="none" rtlCol="0">
            <a:spAutoFit/>
          </a:bodyPr>
          <a:lstStyle/>
          <a:p>
            <a:r>
              <a:rPr lang="en-US" altLang="ja-JP" sz="2000" dirty="0"/>
              <a:t>t=4</a:t>
            </a:r>
            <a:endParaRPr lang="ja-JP" altLang="en-US" sz="2000" dirty="0"/>
          </a:p>
        </p:txBody>
      </p:sp>
      <p:cxnSp>
        <p:nvCxnSpPr>
          <p:cNvPr id="57" name="直線矢印コネクタ 56"/>
          <p:cNvCxnSpPr/>
          <p:nvPr/>
        </p:nvCxnSpPr>
        <p:spPr>
          <a:xfrm flipV="1">
            <a:off x="7116766" y="2247623"/>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7232765" y="1991370"/>
            <a:ext cx="725151" cy="16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7116766" y="3543767"/>
            <a:ext cx="957149" cy="785304"/>
          </a:xfrm>
          <a:prstGeom prst="straightConnector1">
            <a:avLst/>
          </a:prstGeom>
          <a:ln w="57150">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7232765" y="3287514"/>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7116766" y="3542101"/>
            <a:ext cx="957149" cy="788636"/>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2233218" y="2087686"/>
            <a:ext cx="306494" cy="400110"/>
          </a:xfrm>
          <a:prstGeom prst="rect">
            <a:avLst/>
          </a:prstGeom>
          <a:noFill/>
        </p:spPr>
        <p:txBody>
          <a:bodyPr wrap="none" rtlCol="0">
            <a:spAutoFit/>
          </a:bodyPr>
          <a:lstStyle/>
          <a:p>
            <a:r>
              <a:rPr lang="en-US" altLang="ja-JP" sz="2000" dirty="0"/>
              <a:t>5</a:t>
            </a:r>
            <a:endParaRPr lang="ja-JP" altLang="en-US" sz="2000" dirty="0"/>
          </a:p>
        </p:txBody>
      </p:sp>
      <p:sp>
        <p:nvSpPr>
          <p:cNvPr id="63" name="テキスト ボックス 62"/>
          <p:cNvSpPr txBox="1"/>
          <p:nvPr/>
        </p:nvSpPr>
        <p:spPr>
          <a:xfrm>
            <a:off x="4031712" y="2219649"/>
            <a:ext cx="320922" cy="400110"/>
          </a:xfrm>
          <a:prstGeom prst="rect">
            <a:avLst/>
          </a:prstGeom>
          <a:noFill/>
        </p:spPr>
        <p:txBody>
          <a:bodyPr wrap="none" rtlCol="0">
            <a:spAutoFit/>
          </a:bodyPr>
          <a:lstStyle/>
          <a:p>
            <a:r>
              <a:rPr lang="en-US" altLang="ja-JP" sz="2000" dirty="0"/>
              <a:t>4</a:t>
            </a:r>
            <a:endParaRPr lang="ja-JP" altLang="en-US" sz="2000" dirty="0"/>
          </a:p>
        </p:txBody>
      </p:sp>
      <p:sp>
        <p:nvSpPr>
          <p:cNvPr id="64" name="テキスト ボックス 63"/>
          <p:cNvSpPr txBox="1"/>
          <p:nvPr/>
        </p:nvSpPr>
        <p:spPr>
          <a:xfrm>
            <a:off x="5704024" y="2302765"/>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65" name="テキスト ボックス 64"/>
          <p:cNvSpPr txBox="1"/>
          <p:nvPr/>
        </p:nvSpPr>
        <p:spPr>
          <a:xfrm>
            <a:off x="7295381" y="2336849"/>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66" name="テキスト ボックス 65"/>
          <p:cNvSpPr txBox="1"/>
          <p:nvPr/>
        </p:nvSpPr>
        <p:spPr>
          <a:xfrm>
            <a:off x="4108375" y="1544281"/>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67" name="テキスト ボックス 66"/>
          <p:cNvSpPr txBox="1"/>
          <p:nvPr/>
        </p:nvSpPr>
        <p:spPr>
          <a:xfrm>
            <a:off x="5860995" y="1488759"/>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68" name="テキスト ボックス 67"/>
          <p:cNvSpPr txBox="1"/>
          <p:nvPr/>
        </p:nvSpPr>
        <p:spPr>
          <a:xfrm>
            <a:off x="7452617" y="1551082"/>
            <a:ext cx="332142" cy="400110"/>
          </a:xfrm>
          <a:prstGeom prst="rect">
            <a:avLst/>
          </a:prstGeom>
          <a:noFill/>
        </p:spPr>
        <p:txBody>
          <a:bodyPr wrap="none" rtlCol="0">
            <a:spAutoFit/>
          </a:bodyPr>
          <a:lstStyle/>
          <a:p>
            <a:r>
              <a:rPr lang="en-US" altLang="ja-JP" sz="2000" dirty="0"/>
              <a:t>0</a:t>
            </a:r>
            <a:endParaRPr lang="ja-JP" altLang="en-US" sz="2000" dirty="0"/>
          </a:p>
        </p:txBody>
      </p:sp>
      <p:sp>
        <p:nvSpPr>
          <p:cNvPr id="69" name="テキスト ボックス 68"/>
          <p:cNvSpPr txBox="1"/>
          <p:nvPr/>
        </p:nvSpPr>
        <p:spPr>
          <a:xfrm>
            <a:off x="2379251" y="2746528"/>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0" name="テキスト ボックス 69"/>
          <p:cNvSpPr txBox="1"/>
          <p:nvPr/>
        </p:nvSpPr>
        <p:spPr>
          <a:xfrm>
            <a:off x="4207347" y="2823355"/>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1" name="テキスト ボックス 70"/>
          <p:cNvSpPr txBox="1"/>
          <p:nvPr/>
        </p:nvSpPr>
        <p:spPr>
          <a:xfrm>
            <a:off x="5905163" y="2823355"/>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2" name="テキスト ボックス 71"/>
          <p:cNvSpPr txBox="1"/>
          <p:nvPr/>
        </p:nvSpPr>
        <p:spPr>
          <a:xfrm>
            <a:off x="7450231" y="2895552"/>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3" name="テキスト ボックス 72"/>
          <p:cNvSpPr txBox="1"/>
          <p:nvPr/>
        </p:nvSpPr>
        <p:spPr>
          <a:xfrm>
            <a:off x="2531651" y="3526901"/>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4" name="テキスト ボックス 73"/>
          <p:cNvSpPr txBox="1"/>
          <p:nvPr/>
        </p:nvSpPr>
        <p:spPr>
          <a:xfrm>
            <a:off x="3990830" y="3779901"/>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76" name="テキスト ボックス 75"/>
          <p:cNvSpPr txBox="1"/>
          <p:nvPr/>
        </p:nvSpPr>
        <p:spPr>
          <a:xfrm>
            <a:off x="4152092" y="3461890"/>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7" name="テキスト ボックス 76"/>
          <p:cNvSpPr txBox="1"/>
          <p:nvPr/>
        </p:nvSpPr>
        <p:spPr>
          <a:xfrm>
            <a:off x="5754320" y="3406220"/>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8" name="テキスト ボックス 77"/>
          <p:cNvSpPr txBox="1"/>
          <p:nvPr/>
        </p:nvSpPr>
        <p:spPr>
          <a:xfrm>
            <a:off x="7269306" y="3383768"/>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9" name="円/楕円 78"/>
          <p:cNvSpPr/>
          <p:nvPr/>
        </p:nvSpPr>
        <p:spPr>
          <a:xfrm>
            <a:off x="9480376" y="171345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80" name="直線矢印コネクタ 79"/>
          <p:cNvCxnSpPr/>
          <p:nvPr/>
        </p:nvCxnSpPr>
        <p:spPr>
          <a:xfrm>
            <a:off x="8760297" y="2032101"/>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endCxn id="79" idx="3"/>
          </p:cNvCxnSpPr>
          <p:nvPr/>
        </p:nvCxnSpPr>
        <p:spPr>
          <a:xfrm flipV="1">
            <a:off x="8760297" y="2328082"/>
            <a:ext cx="836079" cy="847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53" idx="6"/>
            <a:endCxn id="79" idx="4"/>
          </p:cNvCxnSpPr>
          <p:nvPr/>
        </p:nvCxnSpPr>
        <p:spPr>
          <a:xfrm flipV="1">
            <a:off x="8760296" y="2433536"/>
            <a:ext cx="1116124" cy="2219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9517989" y="1216320"/>
            <a:ext cx="697627" cy="400110"/>
          </a:xfrm>
          <a:prstGeom prst="rect">
            <a:avLst/>
          </a:prstGeom>
          <a:noFill/>
        </p:spPr>
        <p:txBody>
          <a:bodyPr wrap="none" rtlCol="0">
            <a:spAutoFit/>
          </a:bodyPr>
          <a:lstStyle/>
          <a:p>
            <a:r>
              <a:rPr lang="en-US" altLang="ja-JP" sz="2000" dirty="0"/>
              <a:t>Goal</a:t>
            </a:r>
            <a:endParaRPr lang="ja-JP" altLang="en-US" sz="2000" dirty="0"/>
          </a:p>
        </p:txBody>
      </p:sp>
      <p:sp>
        <p:nvSpPr>
          <p:cNvPr id="88" name="テキスト ボックス 87"/>
          <p:cNvSpPr txBox="1"/>
          <p:nvPr/>
        </p:nvSpPr>
        <p:spPr>
          <a:xfrm>
            <a:off x="5431796" y="3850937"/>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89" name="テキスト ボックス 88"/>
          <p:cNvSpPr txBox="1"/>
          <p:nvPr/>
        </p:nvSpPr>
        <p:spPr>
          <a:xfrm>
            <a:off x="6972857" y="3880316"/>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90" name="テキスト ボックス 89"/>
          <p:cNvSpPr txBox="1"/>
          <p:nvPr/>
        </p:nvSpPr>
        <p:spPr>
          <a:xfrm>
            <a:off x="8662031" y="3862000"/>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91" name="テキスト ボックス 90"/>
          <p:cNvSpPr txBox="1"/>
          <p:nvPr/>
        </p:nvSpPr>
        <p:spPr>
          <a:xfrm>
            <a:off x="8760296" y="2542578"/>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92" name="テキスト ボックス 91"/>
          <p:cNvSpPr txBox="1"/>
          <p:nvPr/>
        </p:nvSpPr>
        <p:spPr>
          <a:xfrm>
            <a:off x="8956800" y="1581619"/>
            <a:ext cx="332142" cy="400110"/>
          </a:xfrm>
          <a:prstGeom prst="rect">
            <a:avLst/>
          </a:prstGeom>
          <a:noFill/>
        </p:spPr>
        <p:txBody>
          <a:bodyPr wrap="none" rtlCol="0">
            <a:spAutoFit/>
          </a:bodyPr>
          <a:lstStyle/>
          <a:p>
            <a:r>
              <a:rPr lang="en-US" altLang="ja-JP" sz="2000" dirty="0"/>
              <a:t>0</a:t>
            </a:r>
            <a:endParaRPr lang="ja-JP" altLang="en-US" sz="2000" dirty="0"/>
          </a:p>
        </p:txBody>
      </p:sp>
      <p:grpSp>
        <p:nvGrpSpPr>
          <p:cNvPr id="75" name="グループ化 74">
            <a:extLst>
              <a:ext uri="{FF2B5EF4-FFF2-40B4-BE49-F238E27FC236}">
                <a16:creationId xmlns:a16="http://schemas.microsoft.com/office/drawing/2014/main" id="{625B31E7-3ED7-4485-9CB9-798F4A79F11C}"/>
              </a:ext>
            </a:extLst>
          </p:cNvPr>
          <p:cNvGrpSpPr/>
          <p:nvPr/>
        </p:nvGrpSpPr>
        <p:grpSpPr>
          <a:xfrm>
            <a:off x="1561123" y="1518113"/>
            <a:ext cx="8078586" cy="889254"/>
            <a:chOff x="1468982" y="1733120"/>
            <a:chExt cx="8078586" cy="889254"/>
          </a:xfrm>
        </p:grpSpPr>
        <p:sp>
          <p:nvSpPr>
            <p:cNvPr id="83" name="テキスト ボックス 82">
              <a:extLst>
                <a:ext uri="{FF2B5EF4-FFF2-40B4-BE49-F238E27FC236}">
                  <a16:creationId xmlns:a16="http://schemas.microsoft.com/office/drawing/2014/main" id="{C772D5AF-B0C1-47E3-8BB1-2471C19F10F0}"/>
                </a:ext>
              </a:extLst>
            </p:cNvPr>
            <p:cNvSpPr txBox="1"/>
            <p:nvPr/>
          </p:nvSpPr>
          <p:spPr>
            <a:xfrm>
              <a:off x="1756928" y="1923574"/>
              <a:ext cx="563734" cy="369332"/>
            </a:xfrm>
            <a:prstGeom prst="rect">
              <a:avLst/>
            </a:prstGeom>
            <a:noFill/>
          </p:spPr>
          <p:txBody>
            <a:bodyPr wrap="square" rtlCol="0">
              <a:spAutoFit/>
            </a:bodyPr>
            <a:lstStyle/>
            <a:p>
              <a:r>
                <a:rPr kumimoji="1" lang="en-US" altLang="ja-JP" dirty="0">
                  <a:solidFill>
                    <a:srgbClr val="00B050"/>
                  </a:solidFill>
                </a:rPr>
                <a:t>S</a:t>
              </a:r>
              <a:r>
                <a:rPr kumimoji="1" lang="en-US" altLang="ja-JP" baseline="-25000" dirty="0">
                  <a:solidFill>
                    <a:srgbClr val="00B050"/>
                  </a:solidFill>
                </a:rPr>
                <a:t>A</a:t>
              </a:r>
              <a:endParaRPr kumimoji="1" lang="ja-JP" altLang="en-US" baseline="-25000" dirty="0">
                <a:solidFill>
                  <a:srgbClr val="00B050"/>
                </a:solidFill>
              </a:endParaRPr>
            </a:p>
          </p:txBody>
        </p:sp>
        <p:sp>
          <p:nvSpPr>
            <p:cNvPr id="84" name="正方形/長方形 83">
              <a:extLst>
                <a:ext uri="{FF2B5EF4-FFF2-40B4-BE49-F238E27FC236}">
                  <a16:creationId xmlns:a16="http://schemas.microsoft.com/office/drawing/2014/main" id="{F89BC2A9-5FE5-4822-8352-3C2E3C59CD2A}"/>
                </a:ext>
              </a:extLst>
            </p:cNvPr>
            <p:cNvSpPr/>
            <p:nvPr/>
          </p:nvSpPr>
          <p:spPr>
            <a:xfrm>
              <a:off x="1468982" y="1733120"/>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a:extLst>
              <a:ext uri="{FF2B5EF4-FFF2-40B4-BE49-F238E27FC236}">
                <a16:creationId xmlns:a16="http://schemas.microsoft.com/office/drawing/2014/main" id="{8D9CFF51-22A9-4FC0-84A4-35DD67C2852F}"/>
              </a:ext>
            </a:extLst>
          </p:cNvPr>
          <p:cNvGrpSpPr/>
          <p:nvPr/>
        </p:nvGrpSpPr>
        <p:grpSpPr>
          <a:xfrm>
            <a:off x="1715027" y="4131034"/>
            <a:ext cx="8078586" cy="889254"/>
            <a:chOff x="1622886" y="4346041"/>
            <a:chExt cx="8078586" cy="889254"/>
          </a:xfrm>
        </p:grpSpPr>
        <p:sp>
          <p:nvSpPr>
            <p:cNvPr id="86" name="正方形/長方形 85">
              <a:extLst>
                <a:ext uri="{FF2B5EF4-FFF2-40B4-BE49-F238E27FC236}">
                  <a16:creationId xmlns:a16="http://schemas.microsoft.com/office/drawing/2014/main" id="{EBD58BCA-D1D0-46E5-94C0-B7272E99CD15}"/>
                </a:ext>
              </a:extLst>
            </p:cNvPr>
            <p:cNvSpPr/>
            <p:nvPr/>
          </p:nvSpPr>
          <p:spPr>
            <a:xfrm>
              <a:off x="1622886" y="4346041"/>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13815DEE-9FC5-4DDA-AD74-5ABC1E326286}"/>
                </a:ext>
              </a:extLst>
            </p:cNvPr>
            <p:cNvSpPr txBox="1"/>
            <p:nvPr/>
          </p:nvSpPr>
          <p:spPr>
            <a:xfrm>
              <a:off x="1873483" y="4629990"/>
              <a:ext cx="563734" cy="369332"/>
            </a:xfrm>
            <a:prstGeom prst="rect">
              <a:avLst/>
            </a:prstGeom>
            <a:noFill/>
          </p:spPr>
          <p:txBody>
            <a:bodyPr wrap="square" rtlCol="0">
              <a:spAutoFit/>
            </a:bodyPr>
            <a:lstStyle/>
            <a:p>
              <a:r>
                <a:rPr kumimoji="1" lang="en-US" altLang="ja-JP" dirty="0">
                  <a:solidFill>
                    <a:srgbClr val="00B050"/>
                  </a:solidFill>
                </a:rPr>
                <a:t>S</a:t>
              </a:r>
              <a:r>
                <a:rPr kumimoji="1" lang="en-US" altLang="ja-JP" baseline="-25000" dirty="0">
                  <a:solidFill>
                    <a:srgbClr val="00B050"/>
                  </a:solidFill>
                </a:rPr>
                <a:t>C</a:t>
              </a:r>
              <a:endParaRPr kumimoji="1" lang="ja-JP" altLang="en-US" baseline="-25000" dirty="0">
                <a:solidFill>
                  <a:srgbClr val="00B050"/>
                </a:solidFill>
              </a:endParaRPr>
            </a:p>
          </p:txBody>
        </p:sp>
      </p:grpSp>
      <p:grpSp>
        <p:nvGrpSpPr>
          <p:cNvPr id="94" name="グループ化 93">
            <a:extLst>
              <a:ext uri="{FF2B5EF4-FFF2-40B4-BE49-F238E27FC236}">
                <a16:creationId xmlns:a16="http://schemas.microsoft.com/office/drawing/2014/main" id="{493CB479-661B-4BD4-BA31-7D2C6C0D5353}"/>
              </a:ext>
            </a:extLst>
          </p:cNvPr>
          <p:cNvGrpSpPr/>
          <p:nvPr/>
        </p:nvGrpSpPr>
        <p:grpSpPr>
          <a:xfrm>
            <a:off x="2472997" y="2736338"/>
            <a:ext cx="8078586" cy="889254"/>
            <a:chOff x="2380856" y="2951345"/>
            <a:chExt cx="8078586" cy="889254"/>
          </a:xfrm>
        </p:grpSpPr>
        <p:sp>
          <p:nvSpPr>
            <p:cNvPr id="95" name="正方形/長方形 94">
              <a:extLst>
                <a:ext uri="{FF2B5EF4-FFF2-40B4-BE49-F238E27FC236}">
                  <a16:creationId xmlns:a16="http://schemas.microsoft.com/office/drawing/2014/main" id="{1235A24A-7DF7-48D0-9918-C671C653614C}"/>
                </a:ext>
              </a:extLst>
            </p:cNvPr>
            <p:cNvSpPr/>
            <p:nvPr/>
          </p:nvSpPr>
          <p:spPr>
            <a:xfrm>
              <a:off x="2380856" y="2951345"/>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a:extLst>
                <a:ext uri="{FF2B5EF4-FFF2-40B4-BE49-F238E27FC236}">
                  <a16:creationId xmlns:a16="http://schemas.microsoft.com/office/drawing/2014/main" id="{5B9FAFEB-6B7B-4088-84DA-04BC6A0EB13D}"/>
                </a:ext>
              </a:extLst>
            </p:cNvPr>
            <p:cNvSpPr txBox="1"/>
            <p:nvPr/>
          </p:nvSpPr>
          <p:spPr>
            <a:xfrm>
              <a:off x="9851460" y="3244334"/>
              <a:ext cx="563734" cy="369332"/>
            </a:xfrm>
            <a:prstGeom prst="rect">
              <a:avLst/>
            </a:prstGeom>
            <a:noFill/>
          </p:spPr>
          <p:txBody>
            <a:bodyPr wrap="square" rtlCol="0">
              <a:spAutoFit/>
            </a:bodyPr>
            <a:lstStyle/>
            <a:p>
              <a:r>
                <a:rPr kumimoji="1" lang="en-US" altLang="ja-JP" dirty="0">
                  <a:solidFill>
                    <a:srgbClr val="00B050"/>
                  </a:solidFill>
                </a:rPr>
                <a:t>S</a:t>
              </a:r>
              <a:r>
                <a:rPr lang="en-US" altLang="ja-JP" baseline="-25000" dirty="0">
                  <a:solidFill>
                    <a:srgbClr val="00B050"/>
                  </a:solidFill>
                </a:rPr>
                <a:t>B</a:t>
              </a:r>
              <a:endParaRPr kumimoji="1" lang="ja-JP" altLang="en-US" baseline="-25000" dirty="0">
                <a:solidFill>
                  <a:srgbClr val="00B050"/>
                </a:solidFill>
              </a:endParaRPr>
            </a:p>
          </p:txBody>
        </p:sp>
      </p:grpSp>
      <mc:AlternateContent xmlns:mc="http://schemas.openxmlformats.org/markup-compatibility/2006">
        <mc:Choice xmlns:a14="http://schemas.microsoft.com/office/drawing/2010/main" Requires="a14">
          <p:sp>
            <p:nvSpPr>
              <p:cNvPr id="97" name="テキスト ボックス 96">
                <a:extLst>
                  <a:ext uri="{FF2B5EF4-FFF2-40B4-BE49-F238E27FC236}">
                    <a16:creationId xmlns:a16="http://schemas.microsoft.com/office/drawing/2014/main" id="{29611AFB-4D6A-4BA4-9E34-75BC14757738}"/>
                  </a:ext>
                </a:extLst>
              </p:cNvPr>
              <p:cNvSpPr txBox="1"/>
              <p:nvPr/>
            </p:nvSpPr>
            <p:spPr>
              <a:xfrm>
                <a:off x="7450231" y="5084107"/>
                <a:ext cx="2676233" cy="1477328"/>
              </a:xfrm>
              <a:prstGeom prst="rect">
                <a:avLst/>
              </a:prstGeom>
              <a:noFill/>
            </p:spPr>
            <p:txBody>
              <a:bodyPr wrap="square" rtlCol="0">
                <a:spAutoFit/>
              </a:bodyPr>
              <a:lstStyle/>
              <a:p>
                <a:r>
                  <a:rPr lang="en-US" altLang="ja-JP" dirty="0">
                    <a:solidFill>
                      <a:srgbClr val="7030A0"/>
                    </a:solidFill>
                  </a:rPr>
                  <a:t>t=4</a:t>
                </a:r>
                <a:endParaRPr kumimoji="1" lang="en-US" altLang="ja-JP" dirty="0">
                  <a:solidFill>
                    <a:srgbClr val="7030A0"/>
                  </a:solidFill>
                </a:endParaRPr>
              </a:p>
              <a:p>
                <a:r>
                  <a:rPr kumimoji="1" lang="en-US" altLang="ja-JP" dirty="0"/>
                  <a:t>F</a:t>
                </a:r>
                <a:r>
                  <a:rPr kumimoji="1" lang="en-US" altLang="ja-JP" dirty="0">
                    <a:solidFill>
                      <a:srgbClr val="7030A0"/>
                    </a:solidFill>
                  </a:rPr>
                  <a:t>4</a:t>
                </a:r>
                <a:r>
                  <a:rPr kumimoji="1" lang="en-US" altLang="ja-JP" dirty="0"/>
                  <a:t>(</a:t>
                </a:r>
                <a:r>
                  <a:rPr kumimoji="1" lang="en-US" altLang="ja-JP" dirty="0" err="1"/>
                  <a:t>s</a:t>
                </a:r>
                <a:r>
                  <a:rPr kumimoji="1" lang="en-US" altLang="ja-JP" baseline="-25000" dirty="0" err="1"/>
                  <a:t>A</a:t>
                </a:r>
                <a:r>
                  <a:rPr kumimoji="1" lang="en-US" altLang="ja-JP" dirty="0"/>
                  <a:t>)=6,</a:t>
                </a:r>
                <a:r>
                  <a:rPr lang="en-US" altLang="ja-JP" dirty="0"/>
                  <a:t> </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b="0" i="1" dirty="0" smtClean="0">
                            <a:latin typeface="Cambria Math" panose="02040503050406030204" pitchFamily="18" charset="0"/>
                          </a:rPr>
                          <m:t>3</m:t>
                        </m:r>
                      </m:sub>
                    </m:sSub>
                    <m:r>
                      <a:rPr lang="en-US" altLang="ja-JP" i="1" dirty="0">
                        <a:latin typeface="Cambria Math" panose="02040503050406030204" pitchFamily="18" charset="0"/>
                      </a:rPr>
                      <m:t>(</m:t>
                    </m:r>
                  </m:oMath>
                </a14:m>
                <a:r>
                  <a:rPr lang="en-US" altLang="ja-JP" dirty="0" err="1"/>
                  <a:t>s</a:t>
                </a:r>
                <a:r>
                  <a:rPr lang="en-US" altLang="ja-JP" baseline="-25000" dirty="0" err="1"/>
                  <a:t>A</a:t>
                </a:r>
                <a:r>
                  <a:rPr lang="en-US" altLang="ja-JP" dirty="0"/>
                  <a:t> )= </a:t>
                </a:r>
                <a:r>
                  <a:rPr lang="en-US" altLang="ja-JP" dirty="0" err="1"/>
                  <a:t>s</a:t>
                </a:r>
                <a:r>
                  <a:rPr lang="en-US" altLang="ja-JP" baseline="-25000" dirty="0" err="1"/>
                  <a:t>A</a:t>
                </a:r>
                <a:r>
                  <a:rPr lang="en-US" altLang="ja-JP" dirty="0"/>
                  <a:t> </a:t>
                </a:r>
              </a:p>
              <a:p>
                <a:r>
                  <a:rPr lang="en-US" altLang="ja-JP" dirty="0"/>
                  <a:t>F</a:t>
                </a:r>
                <a:r>
                  <a:rPr lang="en-US" altLang="ja-JP" dirty="0">
                    <a:solidFill>
                      <a:srgbClr val="7030A0"/>
                    </a:solidFill>
                  </a:rPr>
                  <a:t>4</a:t>
                </a:r>
                <a:r>
                  <a:rPr lang="en-US" altLang="ja-JP" dirty="0"/>
                  <a:t>(</a:t>
                </a:r>
                <a:r>
                  <a:rPr lang="en-US" altLang="ja-JP" dirty="0" err="1"/>
                  <a:t>s</a:t>
                </a:r>
                <a:r>
                  <a:rPr lang="en-US" altLang="ja-JP" baseline="-25000" dirty="0" err="1"/>
                  <a:t>B</a:t>
                </a:r>
                <a:r>
                  <a:rPr lang="en-US" altLang="ja-JP" dirty="0"/>
                  <a:t>)=6, </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b="0" i="1" dirty="0" smtClean="0">
                            <a:latin typeface="Cambria Math" panose="02040503050406030204" pitchFamily="18" charset="0"/>
                          </a:rPr>
                          <m:t>3</m:t>
                        </m:r>
                      </m:sub>
                    </m:sSub>
                    <m:r>
                      <a:rPr lang="en-US" altLang="ja-JP" i="1" dirty="0">
                        <a:latin typeface="Cambria Math" panose="02040503050406030204" pitchFamily="18" charset="0"/>
                      </a:rPr>
                      <m:t>(</m:t>
                    </m:r>
                  </m:oMath>
                </a14:m>
                <a:r>
                  <a:rPr lang="en-US" altLang="ja-JP" dirty="0" err="1"/>
                  <a:t>s</a:t>
                </a:r>
                <a:r>
                  <a:rPr lang="en-US" altLang="ja-JP" baseline="-25000" dirty="0" err="1"/>
                  <a:t>B</a:t>
                </a:r>
                <a:r>
                  <a:rPr lang="en-US" altLang="ja-JP" dirty="0"/>
                  <a:t> )= </a:t>
                </a:r>
                <a:r>
                  <a:rPr lang="en-US" altLang="ja-JP" dirty="0" err="1"/>
                  <a:t>s</a:t>
                </a:r>
                <a:r>
                  <a:rPr lang="en-US" altLang="ja-JP" baseline="-25000" dirty="0" err="1"/>
                  <a:t>C</a:t>
                </a:r>
                <a:r>
                  <a:rPr lang="en-US" altLang="ja-JP" baseline="-25000" dirty="0"/>
                  <a:t> </a:t>
                </a:r>
                <a:endParaRPr lang="en-US" altLang="ja-JP" dirty="0"/>
              </a:p>
              <a:p>
                <a:r>
                  <a:rPr lang="en-US" altLang="ja-JP" dirty="0"/>
                  <a:t>F</a:t>
                </a:r>
                <a:r>
                  <a:rPr lang="en-US" altLang="ja-JP" dirty="0">
                    <a:solidFill>
                      <a:srgbClr val="7030A0"/>
                    </a:solidFill>
                  </a:rPr>
                  <a:t>4</a:t>
                </a:r>
                <a:r>
                  <a:rPr lang="en-US" altLang="ja-JP" dirty="0"/>
                  <a:t>(</a:t>
                </a:r>
                <a:r>
                  <a:rPr lang="en-US" altLang="ja-JP" dirty="0" err="1"/>
                  <a:t>s</a:t>
                </a:r>
                <a:r>
                  <a:rPr lang="en-US" altLang="ja-JP" baseline="-25000" dirty="0" err="1"/>
                  <a:t>C</a:t>
                </a:r>
                <a:r>
                  <a:rPr lang="en-US" altLang="ja-JP" dirty="0"/>
                  <a:t>)=6, </a:t>
                </a:r>
                <a14:m>
                  <m:oMath xmlns:m="http://schemas.openxmlformats.org/officeDocument/2006/math">
                    <m:sSub>
                      <m:sSubPr>
                        <m:ctrlPr>
                          <a:rPr lang="en-US" altLang="ja-JP" i="1" dirty="0">
                            <a:latin typeface="Cambria Math" panose="02040503050406030204" pitchFamily="18" charset="0"/>
                          </a:rPr>
                        </m:ctrlPr>
                      </m:sSubPr>
                      <m:e>
                        <m:acc>
                          <m:accPr>
                            <m:chr m:val="̂"/>
                            <m:ctrlPr>
                              <a:rPr lang="en-US" altLang="ja-JP" i="1" dirty="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b="0" i="1" dirty="0" smtClean="0">
                            <a:latin typeface="Cambria Math" panose="02040503050406030204" pitchFamily="18" charset="0"/>
                          </a:rPr>
                          <m:t>3</m:t>
                        </m:r>
                      </m:sub>
                    </m:sSub>
                    <m:r>
                      <a:rPr lang="en-US" altLang="ja-JP" i="1" dirty="0">
                        <a:latin typeface="Cambria Math" panose="02040503050406030204" pitchFamily="18" charset="0"/>
                      </a:rPr>
                      <m:t>(</m:t>
                    </m:r>
                  </m:oMath>
                </a14:m>
                <a:r>
                  <a:rPr lang="en-US" altLang="ja-JP" dirty="0" err="1"/>
                  <a:t>s</a:t>
                </a:r>
                <a:r>
                  <a:rPr lang="en-US" altLang="ja-JP" baseline="-25000" dirty="0" err="1"/>
                  <a:t>C</a:t>
                </a:r>
                <a:r>
                  <a:rPr lang="en-US" altLang="ja-JP" dirty="0"/>
                  <a:t> )= </a:t>
                </a:r>
                <a:r>
                  <a:rPr lang="en-US" altLang="ja-JP" dirty="0" err="1"/>
                  <a:t>s</a:t>
                </a:r>
                <a:r>
                  <a:rPr lang="en-US" altLang="ja-JP" baseline="-25000" dirty="0" err="1"/>
                  <a:t>B</a:t>
                </a:r>
                <a:endParaRPr lang="en-US" altLang="ja-JP" dirty="0"/>
              </a:p>
              <a:p>
                <a:endParaRPr kumimoji="1" lang="ja-JP" altLang="en-US" dirty="0"/>
              </a:p>
            </p:txBody>
          </p:sp>
        </mc:Choice>
        <mc:Fallback>
          <p:sp>
            <p:nvSpPr>
              <p:cNvPr id="97" name="テキスト ボックス 96">
                <a:extLst>
                  <a:ext uri="{FF2B5EF4-FFF2-40B4-BE49-F238E27FC236}">
                    <a16:creationId xmlns:a16="http://schemas.microsoft.com/office/drawing/2014/main" id="{29611AFB-4D6A-4BA4-9E34-75BC14757738}"/>
                  </a:ext>
                </a:extLst>
              </p:cNvPr>
              <p:cNvSpPr txBox="1">
                <a:spLocks noRot="1" noChangeAspect="1" noMove="1" noResize="1" noEditPoints="1" noAdjustHandles="1" noChangeArrowheads="1" noChangeShapeType="1" noTextEdit="1"/>
              </p:cNvSpPr>
              <p:nvPr/>
            </p:nvSpPr>
            <p:spPr>
              <a:xfrm>
                <a:off x="7450231" y="5084107"/>
                <a:ext cx="2676233" cy="1477328"/>
              </a:xfrm>
              <a:prstGeom prst="rect">
                <a:avLst/>
              </a:prstGeom>
              <a:blipFill>
                <a:blip r:embed="rId2"/>
                <a:stretch>
                  <a:fillRect l="-1822" t="-206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7407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9646" y="-73578"/>
            <a:ext cx="10972800" cy="1143000"/>
          </a:xfrm>
        </p:spPr>
        <p:txBody>
          <a:bodyPr/>
          <a:lstStyle/>
          <a:p>
            <a:r>
              <a:rPr kumimoji="1" lang="en-US" altLang="ja-JP" dirty="0"/>
              <a:t>Step 5</a:t>
            </a:r>
            <a:endParaRPr kumimoji="1" lang="ja-JP" altLang="en-US" dirty="0"/>
          </a:p>
        </p:txBody>
      </p:sp>
      <p:sp>
        <p:nvSpPr>
          <p:cNvPr id="4" name="円/楕円 3"/>
          <p:cNvSpPr/>
          <p:nvPr/>
        </p:nvSpPr>
        <p:spPr>
          <a:xfrm>
            <a:off x="1415480" y="2878829"/>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0</a:t>
            </a:r>
            <a:endParaRPr lang="ja-JP" altLang="en-US" dirty="0"/>
          </a:p>
        </p:txBody>
      </p:sp>
      <p:sp>
        <p:nvSpPr>
          <p:cNvPr id="5" name="円/楕円 4"/>
          <p:cNvSpPr/>
          <p:nvPr/>
        </p:nvSpPr>
        <p:spPr>
          <a:xfrm>
            <a:off x="3148743" y="1654693"/>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5</a:t>
            </a:r>
            <a:endParaRPr lang="ja-JP" altLang="en-US" dirty="0"/>
          </a:p>
        </p:txBody>
      </p:sp>
      <p:sp>
        <p:nvSpPr>
          <p:cNvPr id="6" name="円/楕円 5"/>
          <p:cNvSpPr/>
          <p:nvPr/>
        </p:nvSpPr>
        <p:spPr>
          <a:xfrm>
            <a:off x="3148743" y="2895363"/>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0</a:t>
            </a:r>
            <a:endParaRPr lang="ja-JP" altLang="en-US" dirty="0"/>
          </a:p>
        </p:txBody>
      </p:sp>
      <p:sp>
        <p:nvSpPr>
          <p:cNvPr id="7" name="円/楕円 6"/>
          <p:cNvSpPr/>
          <p:nvPr/>
        </p:nvSpPr>
        <p:spPr>
          <a:xfrm>
            <a:off x="3148743" y="4246981"/>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cxnSp>
        <p:nvCxnSpPr>
          <p:cNvPr id="8" name="直線矢印コネクタ 7"/>
          <p:cNvCxnSpPr>
            <a:stCxn id="4" idx="7"/>
            <a:endCxn id="5" idx="2"/>
          </p:cNvCxnSpPr>
          <p:nvPr/>
        </p:nvCxnSpPr>
        <p:spPr>
          <a:xfrm flipV="1">
            <a:off x="2091569" y="2014734"/>
            <a:ext cx="1057174" cy="969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4" idx="6"/>
            <a:endCxn id="6" idx="2"/>
          </p:cNvCxnSpPr>
          <p:nvPr/>
        </p:nvCxnSpPr>
        <p:spPr>
          <a:xfrm>
            <a:off x="2207569" y="3238869"/>
            <a:ext cx="941175" cy="16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4" idx="5"/>
            <a:endCxn id="7" idx="1"/>
          </p:cNvCxnSpPr>
          <p:nvPr/>
        </p:nvCxnSpPr>
        <p:spPr>
          <a:xfrm>
            <a:off x="2091570" y="3493456"/>
            <a:ext cx="1173173" cy="858978"/>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4938801" y="168510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5</a:t>
            </a:r>
            <a:endParaRPr lang="ja-JP" altLang="en-US" dirty="0"/>
          </a:p>
        </p:txBody>
      </p:sp>
      <p:sp>
        <p:nvSpPr>
          <p:cNvPr id="12" name="円/楕円 11"/>
          <p:cNvSpPr/>
          <p:nvPr/>
        </p:nvSpPr>
        <p:spPr>
          <a:xfrm>
            <a:off x="4938801" y="2981250"/>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sp>
        <p:nvSpPr>
          <p:cNvPr id="13" name="円/楕円 12"/>
          <p:cNvSpPr/>
          <p:nvPr/>
        </p:nvSpPr>
        <p:spPr>
          <a:xfrm>
            <a:off x="4938801" y="427739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cxnSp>
        <p:nvCxnSpPr>
          <p:cNvPr id="14" name="直線矢印コネクタ 13"/>
          <p:cNvCxnSpPr>
            <a:endCxn id="11" idx="2"/>
          </p:cNvCxnSpPr>
          <p:nvPr/>
        </p:nvCxnSpPr>
        <p:spPr>
          <a:xfrm flipV="1">
            <a:off x="3881627" y="2045146"/>
            <a:ext cx="1057174" cy="96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endCxn id="12" idx="2"/>
          </p:cNvCxnSpPr>
          <p:nvPr/>
        </p:nvCxnSpPr>
        <p:spPr>
          <a:xfrm>
            <a:off x="3997627" y="3269282"/>
            <a:ext cx="941175"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13" idx="1"/>
          </p:cNvCxnSpPr>
          <p:nvPr/>
        </p:nvCxnSpPr>
        <p:spPr>
          <a:xfrm>
            <a:off x="3881628" y="3523869"/>
            <a:ext cx="1173173" cy="85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 idx="6"/>
            <a:endCxn id="12" idx="3"/>
          </p:cNvCxnSpPr>
          <p:nvPr/>
        </p:nvCxnSpPr>
        <p:spPr>
          <a:xfrm flipV="1">
            <a:off x="3940832" y="3595877"/>
            <a:ext cx="1113969" cy="1011144"/>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415481" y="2446781"/>
            <a:ext cx="716863" cy="400110"/>
          </a:xfrm>
          <a:prstGeom prst="rect">
            <a:avLst/>
          </a:prstGeom>
          <a:noFill/>
        </p:spPr>
        <p:txBody>
          <a:bodyPr wrap="none" rtlCol="0">
            <a:spAutoFit/>
          </a:bodyPr>
          <a:lstStyle/>
          <a:p>
            <a:r>
              <a:rPr lang="en-US" altLang="ja-JP" sz="2000" dirty="0"/>
              <a:t>Start</a:t>
            </a:r>
            <a:endParaRPr lang="ja-JP" altLang="en-US" sz="2000" dirty="0"/>
          </a:p>
        </p:txBody>
      </p:sp>
      <p:sp>
        <p:nvSpPr>
          <p:cNvPr id="20" name="テキスト ボックス 19"/>
          <p:cNvSpPr txBox="1"/>
          <p:nvPr/>
        </p:nvSpPr>
        <p:spPr>
          <a:xfrm>
            <a:off x="3302034" y="1173111"/>
            <a:ext cx="495649" cy="400110"/>
          </a:xfrm>
          <a:prstGeom prst="rect">
            <a:avLst/>
          </a:prstGeom>
          <a:noFill/>
        </p:spPr>
        <p:txBody>
          <a:bodyPr wrap="none" rtlCol="0">
            <a:spAutoFit/>
          </a:bodyPr>
          <a:lstStyle/>
          <a:p>
            <a:r>
              <a:rPr lang="en-US" altLang="ja-JP" sz="2000" dirty="0"/>
              <a:t>t=1</a:t>
            </a:r>
            <a:endParaRPr lang="ja-JP" altLang="en-US" sz="2000" dirty="0"/>
          </a:p>
        </p:txBody>
      </p:sp>
      <p:sp>
        <p:nvSpPr>
          <p:cNvPr id="21" name="テキスト ボックス 20"/>
          <p:cNvSpPr txBox="1"/>
          <p:nvPr/>
        </p:nvSpPr>
        <p:spPr>
          <a:xfrm>
            <a:off x="5092092" y="1173111"/>
            <a:ext cx="540533" cy="400110"/>
          </a:xfrm>
          <a:prstGeom prst="rect">
            <a:avLst/>
          </a:prstGeom>
          <a:noFill/>
        </p:spPr>
        <p:txBody>
          <a:bodyPr wrap="none" rtlCol="0">
            <a:spAutoFit/>
          </a:bodyPr>
          <a:lstStyle/>
          <a:p>
            <a:r>
              <a:rPr lang="en-US" altLang="ja-JP" sz="2000" dirty="0"/>
              <a:t>t=2</a:t>
            </a:r>
            <a:endParaRPr lang="ja-JP" altLang="en-US" sz="2000" dirty="0"/>
          </a:p>
        </p:txBody>
      </p:sp>
      <p:cxnSp>
        <p:nvCxnSpPr>
          <p:cNvPr id="27" name="直線矢印コネクタ 26"/>
          <p:cNvCxnSpPr>
            <a:stCxn id="5" idx="6"/>
            <a:endCxn id="11" idx="2"/>
          </p:cNvCxnSpPr>
          <p:nvPr/>
        </p:nvCxnSpPr>
        <p:spPr>
          <a:xfrm>
            <a:off x="3940831" y="2014734"/>
            <a:ext cx="997970" cy="30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6456040" y="168677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6</a:t>
            </a:r>
            <a:endParaRPr lang="ja-JP" altLang="en-US" dirty="0"/>
          </a:p>
        </p:txBody>
      </p:sp>
      <p:sp>
        <p:nvSpPr>
          <p:cNvPr id="31" name="円/楕円 30"/>
          <p:cNvSpPr/>
          <p:nvPr/>
        </p:nvSpPr>
        <p:spPr>
          <a:xfrm>
            <a:off x="6456040" y="298291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sp>
        <p:nvSpPr>
          <p:cNvPr id="32" name="円/楕円 31"/>
          <p:cNvSpPr/>
          <p:nvPr/>
        </p:nvSpPr>
        <p:spPr>
          <a:xfrm>
            <a:off x="6456040" y="4279060"/>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6</a:t>
            </a:r>
            <a:endParaRPr lang="ja-JP" altLang="en-US" dirty="0"/>
          </a:p>
        </p:txBody>
      </p:sp>
      <p:sp>
        <p:nvSpPr>
          <p:cNvPr id="33" name="テキスト ボックス 32"/>
          <p:cNvSpPr txBox="1"/>
          <p:nvPr/>
        </p:nvSpPr>
        <p:spPr>
          <a:xfrm>
            <a:off x="6609331" y="1174777"/>
            <a:ext cx="540533" cy="400110"/>
          </a:xfrm>
          <a:prstGeom prst="rect">
            <a:avLst/>
          </a:prstGeom>
          <a:noFill/>
        </p:spPr>
        <p:txBody>
          <a:bodyPr wrap="none" rtlCol="0">
            <a:spAutoFit/>
          </a:bodyPr>
          <a:lstStyle/>
          <a:p>
            <a:r>
              <a:rPr lang="en-US" altLang="ja-JP" sz="2000" dirty="0"/>
              <a:t>t=3</a:t>
            </a:r>
            <a:endParaRPr lang="ja-JP" altLang="en-US" sz="2000" dirty="0"/>
          </a:p>
        </p:txBody>
      </p:sp>
      <p:cxnSp>
        <p:nvCxnSpPr>
          <p:cNvPr id="36" name="直線矢印コネクタ 35"/>
          <p:cNvCxnSpPr>
            <a:stCxn id="12" idx="7"/>
            <a:endCxn id="30" idx="3"/>
          </p:cNvCxnSpPr>
          <p:nvPr/>
        </p:nvCxnSpPr>
        <p:spPr>
          <a:xfrm flipV="1">
            <a:off x="5614891" y="2301399"/>
            <a:ext cx="957149" cy="7853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11" idx="6"/>
            <a:endCxn id="30" idx="2"/>
          </p:cNvCxnSpPr>
          <p:nvPr/>
        </p:nvCxnSpPr>
        <p:spPr>
          <a:xfrm>
            <a:off x="5730890" y="2045146"/>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13" idx="7"/>
            <a:endCxn id="31" idx="3"/>
          </p:cNvCxnSpPr>
          <p:nvPr/>
        </p:nvCxnSpPr>
        <p:spPr>
          <a:xfrm flipV="1">
            <a:off x="5614891" y="3597543"/>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12" idx="6"/>
            <a:endCxn id="31" idx="2"/>
          </p:cNvCxnSpPr>
          <p:nvPr/>
        </p:nvCxnSpPr>
        <p:spPr>
          <a:xfrm>
            <a:off x="5730890" y="3341290"/>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12" idx="5"/>
            <a:endCxn id="32" idx="1"/>
          </p:cNvCxnSpPr>
          <p:nvPr/>
        </p:nvCxnSpPr>
        <p:spPr>
          <a:xfrm>
            <a:off x="5614891" y="3595877"/>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a:xfrm>
            <a:off x="8040216" y="177281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6</a:t>
            </a:r>
            <a:endParaRPr lang="ja-JP" altLang="en-US" dirty="0"/>
          </a:p>
        </p:txBody>
      </p:sp>
      <p:sp>
        <p:nvSpPr>
          <p:cNvPr id="52" name="円/楕円 51"/>
          <p:cNvSpPr/>
          <p:nvPr/>
        </p:nvSpPr>
        <p:spPr>
          <a:xfrm>
            <a:off x="8040216" y="3068960"/>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6</a:t>
            </a:r>
            <a:endParaRPr lang="ja-JP" altLang="en-US" dirty="0"/>
          </a:p>
        </p:txBody>
      </p:sp>
      <p:sp>
        <p:nvSpPr>
          <p:cNvPr id="53" name="円/楕円 52"/>
          <p:cNvSpPr/>
          <p:nvPr/>
        </p:nvSpPr>
        <p:spPr>
          <a:xfrm>
            <a:off x="8040216" y="436510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6</a:t>
            </a:r>
            <a:endParaRPr lang="ja-JP" altLang="en-US" dirty="0"/>
          </a:p>
        </p:txBody>
      </p:sp>
      <p:sp>
        <p:nvSpPr>
          <p:cNvPr id="54" name="テキスト ボックス 53"/>
          <p:cNvSpPr txBox="1"/>
          <p:nvPr/>
        </p:nvSpPr>
        <p:spPr>
          <a:xfrm>
            <a:off x="8193506" y="1260821"/>
            <a:ext cx="551754" cy="400110"/>
          </a:xfrm>
          <a:prstGeom prst="rect">
            <a:avLst/>
          </a:prstGeom>
          <a:noFill/>
        </p:spPr>
        <p:txBody>
          <a:bodyPr wrap="none" rtlCol="0">
            <a:spAutoFit/>
          </a:bodyPr>
          <a:lstStyle/>
          <a:p>
            <a:r>
              <a:rPr lang="en-US" altLang="ja-JP" sz="2000" dirty="0"/>
              <a:t>t=4</a:t>
            </a:r>
            <a:endParaRPr lang="ja-JP" altLang="en-US" sz="2000" dirty="0"/>
          </a:p>
        </p:txBody>
      </p:sp>
      <p:cxnSp>
        <p:nvCxnSpPr>
          <p:cNvPr id="57" name="直線矢印コネクタ 56"/>
          <p:cNvCxnSpPr/>
          <p:nvPr/>
        </p:nvCxnSpPr>
        <p:spPr>
          <a:xfrm flipV="1">
            <a:off x="7188774" y="2319631"/>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7304773" y="2063378"/>
            <a:ext cx="725151" cy="16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7188774" y="3615775"/>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7304773" y="3359522"/>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7188774" y="3614109"/>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2305226" y="2159694"/>
            <a:ext cx="306494" cy="400110"/>
          </a:xfrm>
          <a:prstGeom prst="rect">
            <a:avLst/>
          </a:prstGeom>
          <a:noFill/>
        </p:spPr>
        <p:txBody>
          <a:bodyPr wrap="none" rtlCol="0">
            <a:spAutoFit/>
          </a:bodyPr>
          <a:lstStyle/>
          <a:p>
            <a:r>
              <a:rPr lang="en-US" altLang="ja-JP" sz="2000" dirty="0"/>
              <a:t>5</a:t>
            </a:r>
            <a:endParaRPr lang="ja-JP" altLang="en-US" sz="2000" dirty="0"/>
          </a:p>
        </p:txBody>
      </p:sp>
      <p:sp>
        <p:nvSpPr>
          <p:cNvPr id="63" name="テキスト ボックス 62"/>
          <p:cNvSpPr txBox="1"/>
          <p:nvPr/>
        </p:nvSpPr>
        <p:spPr>
          <a:xfrm>
            <a:off x="4103720" y="2291657"/>
            <a:ext cx="320922" cy="400110"/>
          </a:xfrm>
          <a:prstGeom prst="rect">
            <a:avLst/>
          </a:prstGeom>
          <a:noFill/>
        </p:spPr>
        <p:txBody>
          <a:bodyPr wrap="none" rtlCol="0">
            <a:spAutoFit/>
          </a:bodyPr>
          <a:lstStyle/>
          <a:p>
            <a:r>
              <a:rPr lang="en-US" altLang="ja-JP" sz="2000" dirty="0"/>
              <a:t>4</a:t>
            </a:r>
            <a:endParaRPr lang="ja-JP" altLang="en-US" sz="2000" dirty="0"/>
          </a:p>
        </p:txBody>
      </p:sp>
      <p:sp>
        <p:nvSpPr>
          <p:cNvPr id="64" name="テキスト ボックス 63"/>
          <p:cNvSpPr txBox="1"/>
          <p:nvPr/>
        </p:nvSpPr>
        <p:spPr>
          <a:xfrm>
            <a:off x="5776032" y="2374773"/>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65" name="テキスト ボックス 64"/>
          <p:cNvSpPr txBox="1"/>
          <p:nvPr/>
        </p:nvSpPr>
        <p:spPr>
          <a:xfrm>
            <a:off x="7367389" y="2408857"/>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66" name="テキスト ボックス 65"/>
          <p:cNvSpPr txBox="1"/>
          <p:nvPr/>
        </p:nvSpPr>
        <p:spPr>
          <a:xfrm>
            <a:off x="4180383" y="1616289"/>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67" name="テキスト ボックス 66"/>
          <p:cNvSpPr txBox="1"/>
          <p:nvPr/>
        </p:nvSpPr>
        <p:spPr>
          <a:xfrm>
            <a:off x="5933003" y="1560767"/>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68" name="テキスト ボックス 67"/>
          <p:cNvSpPr txBox="1"/>
          <p:nvPr/>
        </p:nvSpPr>
        <p:spPr>
          <a:xfrm>
            <a:off x="7524625" y="1623090"/>
            <a:ext cx="332142" cy="400110"/>
          </a:xfrm>
          <a:prstGeom prst="rect">
            <a:avLst/>
          </a:prstGeom>
          <a:noFill/>
        </p:spPr>
        <p:txBody>
          <a:bodyPr wrap="none" rtlCol="0">
            <a:spAutoFit/>
          </a:bodyPr>
          <a:lstStyle/>
          <a:p>
            <a:r>
              <a:rPr lang="en-US" altLang="ja-JP" sz="2000" dirty="0"/>
              <a:t>0</a:t>
            </a:r>
            <a:endParaRPr lang="ja-JP" altLang="en-US" sz="2000" dirty="0"/>
          </a:p>
        </p:txBody>
      </p:sp>
      <p:sp>
        <p:nvSpPr>
          <p:cNvPr id="69" name="テキスト ボックス 68"/>
          <p:cNvSpPr txBox="1"/>
          <p:nvPr/>
        </p:nvSpPr>
        <p:spPr>
          <a:xfrm>
            <a:off x="2451259" y="2818536"/>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0" name="テキスト ボックス 69"/>
          <p:cNvSpPr txBox="1"/>
          <p:nvPr/>
        </p:nvSpPr>
        <p:spPr>
          <a:xfrm>
            <a:off x="4279355" y="2895363"/>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1" name="テキスト ボックス 70"/>
          <p:cNvSpPr txBox="1"/>
          <p:nvPr/>
        </p:nvSpPr>
        <p:spPr>
          <a:xfrm>
            <a:off x="5977171" y="2895363"/>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2" name="テキスト ボックス 71"/>
          <p:cNvSpPr txBox="1"/>
          <p:nvPr/>
        </p:nvSpPr>
        <p:spPr>
          <a:xfrm>
            <a:off x="7522239" y="2967560"/>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3" name="テキスト ボックス 72"/>
          <p:cNvSpPr txBox="1"/>
          <p:nvPr/>
        </p:nvSpPr>
        <p:spPr>
          <a:xfrm>
            <a:off x="2603659" y="3598909"/>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4" name="テキスト ボックス 73"/>
          <p:cNvSpPr txBox="1"/>
          <p:nvPr/>
        </p:nvSpPr>
        <p:spPr>
          <a:xfrm>
            <a:off x="4062838" y="3851909"/>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76" name="テキスト ボックス 75"/>
          <p:cNvSpPr txBox="1"/>
          <p:nvPr/>
        </p:nvSpPr>
        <p:spPr>
          <a:xfrm>
            <a:off x="4224100" y="3533898"/>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7" name="テキスト ボックス 76"/>
          <p:cNvSpPr txBox="1"/>
          <p:nvPr/>
        </p:nvSpPr>
        <p:spPr>
          <a:xfrm>
            <a:off x="5826328" y="3478228"/>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8" name="テキスト ボックス 77"/>
          <p:cNvSpPr txBox="1"/>
          <p:nvPr/>
        </p:nvSpPr>
        <p:spPr>
          <a:xfrm>
            <a:off x="7341314" y="3455776"/>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9" name="円/楕円 78"/>
          <p:cNvSpPr/>
          <p:nvPr/>
        </p:nvSpPr>
        <p:spPr>
          <a:xfrm>
            <a:off x="9552384" y="1785463"/>
            <a:ext cx="792088" cy="720080"/>
          </a:xfrm>
          <a:prstGeom prst="ellipse">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t>6</a:t>
            </a:r>
            <a:endParaRPr lang="ja-JP" altLang="en-US" b="1" dirty="0"/>
          </a:p>
        </p:txBody>
      </p:sp>
      <p:cxnSp>
        <p:nvCxnSpPr>
          <p:cNvPr id="80" name="直線矢印コネクタ 79"/>
          <p:cNvCxnSpPr/>
          <p:nvPr/>
        </p:nvCxnSpPr>
        <p:spPr>
          <a:xfrm>
            <a:off x="8832305" y="2104109"/>
            <a:ext cx="725151" cy="16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endCxn id="79" idx="3"/>
          </p:cNvCxnSpPr>
          <p:nvPr/>
        </p:nvCxnSpPr>
        <p:spPr>
          <a:xfrm flipV="1">
            <a:off x="8832305" y="2400090"/>
            <a:ext cx="836079" cy="847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53" idx="6"/>
            <a:endCxn id="79" idx="4"/>
          </p:cNvCxnSpPr>
          <p:nvPr/>
        </p:nvCxnSpPr>
        <p:spPr>
          <a:xfrm flipV="1">
            <a:off x="8832304" y="2505544"/>
            <a:ext cx="1116124" cy="2219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9589997" y="1288328"/>
            <a:ext cx="697627" cy="400110"/>
          </a:xfrm>
          <a:prstGeom prst="rect">
            <a:avLst/>
          </a:prstGeom>
          <a:noFill/>
        </p:spPr>
        <p:txBody>
          <a:bodyPr wrap="none" rtlCol="0">
            <a:spAutoFit/>
          </a:bodyPr>
          <a:lstStyle/>
          <a:p>
            <a:r>
              <a:rPr lang="en-US" altLang="ja-JP" sz="2000" dirty="0"/>
              <a:t>Goal</a:t>
            </a:r>
            <a:endParaRPr lang="ja-JP" altLang="en-US" sz="2000" dirty="0"/>
          </a:p>
        </p:txBody>
      </p:sp>
      <p:sp>
        <p:nvSpPr>
          <p:cNvPr id="88" name="テキスト ボックス 87"/>
          <p:cNvSpPr txBox="1"/>
          <p:nvPr/>
        </p:nvSpPr>
        <p:spPr>
          <a:xfrm>
            <a:off x="5503804" y="3922945"/>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89" name="テキスト ボックス 88"/>
          <p:cNvSpPr txBox="1"/>
          <p:nvPr/>
        </p:nvSpPr>
        <p:spPr>
          <a:xfrm>
            <a:off x="7044865" y="3952324"/>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90" name="テキスト ボックス 89"/>
          <p:cNvSpPr txBox="1"/>
          <p:nvPr/>
        </p:nvSpPr>
        <p:spPr>
          <a:xfrm>
            <a:off x="8734039" y="3934008"/>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91" name="テキスト ボックス 90"/>
          <p:cNvSpPr txBox="1"/>
          <p:nvPr/>
        </p:nvSpPr>
        <p:spPr>
          <a:xfrm>
            <a:off x="8832304" y="2614586"/>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92" name="テキスト ボックス 91"/>
          <p:cNvSpPr txBox="1"/>
          <p:nvPr/>
        </p:nvSpPr>
        <p:spPr>
          <a:xfrm>
            <a:off x="9028808" y="1653627"/>
            <a:ext cx="332142" cy="400110"/>
          </a:xfrm>
          <a:prstGeom prst="rect">
            <a:avLst/>
          </a:prstGeom>
          <a:noFill/>
        </p:spPr>
        <p:txBody>
          <a:bodyPr wrap="none" rtlCol="0">
            <a:spAutoFit/>
          </a:bodyPr>
          <a:lstStyle/>
          <a:p>
            <a:r>
              <a:rPr lang="en-US" altLang="ja-JP" sz="2000" dirty="0"/>
              <a:t>0</a:t>
            </a:r>
            <a:endParaRPr lang="ja-JP" altLang="en-US" sz="2000" dirty="0"/>
          </a:p>
        </p:txBody>
      </p:sp>
      <p:grpSp>
        <p:nvGrpSpPr>
          <p:cNvPr id="75" name="グループ化 74">
            <a:extLst>
              <a:ext uri="{FF2B5EF4-FFF2-40B4-BE49-F238E27FC236}">
                <a16:creationId xmlns:a16="http://schemas.microsoft.com/office/drawing/2014/main" id="{E4F47F2B-2A56-413F-B8D8-1C55AD46BA42}"/>
              </a:ext>
            </a:extLst>
          </p:cNvPr>
          <p:cNvGrpSpPr/>
          <p:nvPr/>
        </p:nvGrpSpPr>
        <p:grpSpPr>
          <a:xfrm>
            <a:off x="1561123" y="1518113"/>
            <a:ext cx="8078586" cy="889254"/>
            <a:chOff x="1468982" y="1733120"/>
            <a:chExt cx="8078586" cy="889254"/>
          </a:xfrm>
        </p:grpSpPr>
        <p:sp>
          <p:nvSpPr>
            <p:cNvPr id="83" name="テキスト ボックス 82">
              <a:extLst>
                <a:ext uri="{FF2B5EF4-FFF2-40B4-BE49-F238E27FC236}">
                  <a16:creationId xmlns:a16="http://schemas.microsoft.com/office/drawing/2014/main" id="{6876C4AA-DFC7-4A4D-A6AC-3204A70D74F6}"/>
                </a:ext>
              </a:extLst>
            </p:cNvPr>
            <p:cNvSpPr txBox="1"/>
            <p:nvPr/>
          </p:nvSpPr>
          <p:spPr>
            <a:xfrm>
              <a:off x="1756928" y="1923574"/>
              <a:ext cx="563734" cy="369332"/>
            </a:xfrm>
            <a:prstGeom prst="rect">
              <a:avLst/>
            </a:prstGeom>
            <a:noFill/>
          </p:spPr>
          <p:txBody>
            <a:bodyPr wrap="square" rtlCol="0">
              <a:spAutoFit/>
            </a:bodyPr>
            <a:lstStyle/>
            <a:p>
              <a:r>
                <a:rPr kumimoji="1" lang="en-US" altLang="ja-JP" dirty="0">
                  <a:solidFill>
                    <a:srgbClr val="00B050"/>
                  </a:solidFill>
                </a:rPr>
                <a:t>S</a:t>
              </a:r>
              <a:r>
                <a:rPr kumimoji="1" lang="en-US" altLang="ja-JP" baseline="-25000" dirty="0">
                  <a:solidFill>
                    <a:srgbClr val="00B050"/>
                  </a:solidFill>
                </a:rPr>
                <a:t>A</a:t>
              </a:r>
              <a:endParaRPr kumimoji="1" lang="ja-JP" altLang="en-US" baseline="-25000" dirty="0">
                <a:solidFill>
                  <a:srgbClr val="00B050"/>
                </a:solidFill>
              </a:endParaRPr>
            </a:p>
          </p:txBody>
        </p:sp>
        <p:sp>
          <p:nvSpPr>
            <p:cNvPr id="84" name="正方形/長方形 83">
              <a:extLst>
                <a:ext uri="{FF2B5EF4-FFF2-40B4-BE49-F238E27FC236}">
                  <a16:creationId xmlns:a16="http://schemas.microsoft.com/office/drawing/2014/main" id="{D9120FB0-819F-45C5-85FF-70B882D130C8}"/>
                </a:ext>
              </a:extLst>
            </p:cNvPr>
            <p:cNvSpPr/>
            <p:nvPr/>
          </p:nvSpPr>
          <p:spPr>
            <a:xfrm>
              <a:off x="1468982" y="1733120"/>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a:extLst>
              <a:ext uri="{FF2B5EF4-FFF2-40B4-BE49-F238E27FC236}">
                <a16:creationId xmlns:a16="http://schemas.microsoft.com/office/drawing/2014/main" id="{B0193F27-0D3B-42BE-82EE-E25F9FB78E94}"/>
              </a:ext>
            </a:extLst>
          </p:cNvPr>
          <p:cNvGrpSpPr/>
          <p:nvPr/>
        </p:nvGrpSpPr>
        <p:grpSpPr>
          <a:xfrm>
            <a:off x="1715027" y="4131034"/>
            <a:ext cx="8078586" cy="889254"/>
            <a:chOff x="1622886" y="4346041"/>
            <a:chExt cx="8078586" cy="889254"/>
          </a:xfrm>
        </p:grpSpPr>
        <p:sp>
          <p:nvSpPr>
            <p:cNvPr id="86" name="正方形/長方形 85">
              <a:extLst>
                <a:ext uri="{FF2B5EF4-FFF2-40B4-BE49-F238E27FC236}">
                  <a16:creationId xmlns:a16="http://schemas.microsoft.com/office/drawing/2014/main" id="{1FD88BC9-15EE-43A0-A527-FC0CBB1C4A9A}"/>
                </a:ext>
              </a:extLst>
            </p:cNvPr>
            <p:cNvSpPr/>
            <p:nvPr/>
          </p:nvSpPr>
          <p:spPr>
            <a:xfrm>
              <a:off x="1622886" y="4346041"/>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5DD6589F-CD91-493F-97DB-86BDB92D02B0}"/>
                </a:ext>
              </a:extLst>
            </p:cNvPr>
            <p:cNvSpPr txBox="1"/>
            <p:nvPr/>
          </p:nvSpPr>
          <p:spPr>
            <a:xfrm>
              <a:off x="1873483" y="4629990"/>
              <a:ext cx="563734" cy="369332"/>
            </a:xfrm>
            <a:prstGeom prst="rect">
              <a:avLst/>
            </a:prstGeom>
            <a:noFill/>
          </p:spPr>
          <p:txBody>
            <a:bodyPr wrap="square" rtlCol="0">
              <a:spAutoFit/>
            </a:bodyPr>
            <a:lstStyle/>
            <a:p>
              <a:r>
                <a:rPr kumimoji="1" lang="en-US" altLang="ja-JP" dirty="0">
                  <a:solidFill>
                    <a:srgbClr val="00B050"/>
                  </a:solidFill>
                </a:rPr>
                <a:t>S</a:t>
              </a:r>
              <a:r>
                <a:rPr kumimoji="1" lang="en-US" altLang="ja-JP" baseline="-25000" dirty="0">
                  <a:solidFill>
                    <a:srgbClr val="00B050"/>
                  </a:solidFill>
                </a:rPr>
                <a:t>C</a:t>
              </a:r>
              <a:endParaRPr kumimoji="1" lang="ja-JP" altLang="en-US" baseline="-25000" dirty="0">
                <a:solidFill>
                  <a:srgbClr val="00B050"/>
                </a:solidFill>
              </a:endParaRPr>
            </a:p>
          </p:txBody>
        </p:sp>
      </p:grpSp>
      <p:grpSp>
        <p:nvGrpSpPr>
          <p:cNvPr id="94" name="グループ化 93">
            <a:extLst>
              <a:ext uri="{FF2B5EF4-FFF2-40B4-BE49-F238E27FC236}">
                <a16:creationId xmlns:a16="http://schemas.microsoft.com/office/drawing/2014/main" id="{221A8A16-0834-47A6-BFE6-59A2761ABC2F}"/>
              </a:ext>
            </a:extLst>
          </p:cNvPr>
          <p:cNvGrpSpPr/>
          <p:nvPr/>
        </p:nvGrpSpPr>
        <p:grpSpPr>
          <a:xfrm>
            <a:off x="2472997" y="2736338"/>
            <a:ext cx="8078586" cy="889254"/>
            <a:chOff x="2380856" y="2951345"/>
            <a:chExt cx="8078586" cy="889254"/>
          </a:xfrm>
        </p:grpSpPr>
        <p:sp>
          <p:nvSpPr>
            <p:cNvPr id="95" name="正方形/長方形 94">
              <a:extLst>
                <a:ext uri="{FF2B5EF4-FFF2-40B4-BE49-F238E27FC236}">
                  <a16:creationId xmlns:a16="http://schemas.microsoft.com/office/drawing/2014/main" id="{66608642-7900-4580-9D31-50A3D419890B}"/>
                </a:ext>
              </a:extLst>
            </p:cNvPr>
            <p:cNvSpPr/>
            <p:nvPr/>
          </p:nvSpPr>
          <p:spPr>
            <a:xfrm>
              <a:off x="2380856" y="2951345"/>
              <a:ext cx="8078586" cy="8892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a:extLst>
                <a:ext uri="{FF2B5EF4-FFF2-40B4-BE49-F238E27FC236}">
                  <a16:creationId xmlns:a16="http://schemas.microsoft.com/office/drawing/2014/main" id="{45F9EFD8-D012-45F3-B7F9-449FC0C7A694}"/>
                </a:ext>
              </a:extLst>
            </p:cNvPr>
            <p:cNvSpPr txBox="1"/>
            <p:nvPr/>
          </p:nvSpPr>
          <p:spPr>
            <a:xfrm>
              <a:off x="9851460" y="3244334"/>
              <a:ext cx="563734" cy="369332"/>
            </a:xfrm>
            <a:prstGeom prst="rect">
              <a:avLst/>
            </a:prstGeom>
            <a:noFill/>
          </p:spPr>
          <p:txBody>
            <a:bodyPr wrap="square" rtlCol="0">
              <a:spAutoFit/>
            </a:bodyPr>
            <a:lstStyle/>
            <a:p>
              <a:r>
                <a:rPr kumimoji="1" lang="en-US" altLang="ja-JP" dirty="0">
                  <a:solidFill>
                    <a:srgbClr val="00B050"/>
                  </a:solidFill>
                </a:rPr>
                <a:t>S</a:t>
              </a:r>
              <a:r>
                <a:rPr lang="en-US" altLang="ja-JP" baseline="-25000" dirty="0">
                  <a:solidFill>
                    <a:srgbClr val="00B050"/>
                  </a:solidFill>
                </a:rPr>
                <a:t>B</a:t>
              </a:r>
              <a:endParaRPr kumimoji="1" lang="ja-JP" altLang="en-US" baseline="-25000" dirty="0">
                <a:solidFill>
                  <a:srgbClr val="00B050"/>
                </a:solidFill>
              </a:endParaRPr>
            </a:p>
          </p:txBody>
        </p:sp>
      </p:grpSp>
      <mc:AlternateContent xmlns:mc="http://schemas.openxmlformats.org/markup-compatibility/2006">
        <mc:Choice xmlns:a14="http://schemas.microsoft.com/office/drawing/2010/main" Requires="a14">
          <p:sp>
            <p:nvSpPr>
              <p:cNvPr id="97" name="テキスト ボックス 96">
                <a:extLst>
                  <a:ext uri="{FF2B5EF4-FFF2-40B4-BE49-F238E27FC236}">
                    <a16:creationId xmlns:a16="http://schemas.microsoft.com/office/drawing/2014/main" id="{24381139-0BCC-48C0-B996-B753E5911CD9}"/>
                  </a:ext>
                </a:extLst>
              </p:cNvPr>
              <p:cNvSpPr txBox="1"/>
              <p:nvPr/>
            </p:nvSpPr>
            <p:spPr>
              <a:xfrm>
                <a:off x="8818643" y="5198998"/>
                <a:ext cx="2676233" cy="923330"/>
              </a:xfrm>
              <a:prstGeom prst="rect">
                <a:avLst/>
              </a:prstGeom>
              <a:noFill/>
            </p:spPr>
            <p:txBody>
              <a:bodyPr wrap="square" rtlCol="0">
                <a:spAutoFit/>
              </a:bodyPr>
              <a:lstStyle/>
              <a:p>
                <a:r>
                  <a:rPr lang="en-US" altLang="ja-JP" dirty="0">
                    <a:solidFill>
                      <a:srgbClr val="7030A0"/>
                    </a:solidFill>
                  </a:rPr>
                  <a:t>t=5</a:t>
                </a:r>
                <a:endParaRPr kumimoji="1" lang="en-US" altLang="ja-JP" dirty="0">
                  <a:solidFill>
                    <a:srgbClr val="7030A0"/>
                  </a:solidFill>
                </a:endParaRPr>
              </a:p>
              <a:p>
                <a:r>
                  <a:rPr kumimoji="1" lang="en-US" altLang="ja-JP" dirty="0"/>
                  <a:t>F</a:t>
                </a:r>
                <a:r>
                  <a:rPr kumimoji="1" lang="en-US" altLang="ja-JP" dirty="0">
                    <a:solidFill>
                      <a:srgbClr val="7030A0"/>
                    </a:solidFill>
                  </a:rPr>
                  <a:t>5</a:t>
                </a:r>
                <a:r>
                  <a:rPr kumimoji="1" lang="en-US" altLang="ja-JP" dirty="0"/>
                  <a:t>(Goal)=6,</a:t>
                </a:r>
                <a:r>
                  <a:rPr lang="en-US" altLang="ja-JP" dirty="0"/>
                  <a:t> </a:t>
                </a:r>
                <a14:m>
                  <m:oMath xmlns:m="http://schemas.openxmlformats.org/officeDocument/2006/math">
                    <m:sSub>
                      <m:sSubPr>
                        <m:ctrlPr>
                          <a:rPr lang="en-US" altLang="ja-JP" i="1" dirty="0" smtClean="0">
                            <a:latin typeface="Cambria Math" panose="02040503050406030204" pitchFamily="18" charset="0"/>
                          </a:rPr>
                        </m:ctrlPr>
                      </m:sSubPr>
                      <m:e>
                        <m:acc>
                          <m:accPr>
                            <m:chr m:val="̂"/>
                            <m:ctrlPr>
                              <a:rPr lang="en-US" altLang="ja-JP" i="1" dirty="0" smtClean="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b="0" i="1" dirty="0" smtClean="0">
                            <a:latin typeface="Cambria Math" panose="02040503050406030204" pitchFamily="18" charset="0"/>
                          </a:rPr>
                          <m:t>4</m:t>
                        </m:r>
                      </m:sub>
                    </m:sSub>
                    <m:r>
                      <a:rPr lang="en-US" altLang="ja-JP" i="1" dirty="0">
                        <a:latin typeface="Cambria Math" panose="02040503050406030204" pitchFamily="18" charset="0"/>
                      </a:rPr>
                      <m:t>(</m:t>
                    </m:r>
                    <m:r>
                      <m:rPr>
                        <m:sty m:val="p"/>
                      </m:rPr>
                      <a:rPr lang="en-US" altLang="ja-JP" b="0" i="0" dirty="0" smtClean="0">
                        <a:latin typeface="Cambria Math" panose="02040503050406030204" pitchFamily="18" charset="0"/>
                      </a:rPr>
                      <m:t>Goal</m:t>
                    </m:r>
                  </m:oMath>
                </a14:m>
                <a:r>
                  <a:rPr lang="en-US" altLang="ja-JP" dirty="0"/>
                  <a:t> )= </a:t>
                </a:r>
                <a:r>
                  <a:rPr lang="en-US" altLang="ja-JP" dirty="0" err="1"/>
                  <a:t>s</a:t>
                </a:r>
                <a:r>
                  <a:rPr lang="en-US" altLang="ja-JP" baseline="-25000" dirty="0" err="1"/>
                  <a:t>A</a:t>
                </a:r>
                <a:r>
                  <a:rPr lang="en-US" altLang="ja-JP" dirty="0"/>
                  <a:t> </a:t>
                </a:r>
              </a:p>
              <a:p>
                <a:endParaRPr kumimoji="1" lang="ja-JP" altLang="en-US" dirty="0"/>
              </a:p>
            </p:txBody>
          </p:sp>
        </mc:Choice>
        <mc:Fallback>
          <p:sp>
            <p:nvSpPr>
              <p:cNvPr id="97" name="テキスト ボックス 96">
                <a:extLst>
                  <a:ext uri="{FF2B5EF4-FFF2-40B4-BE49-F238E27FC236}">
                    <a16:creationId xmlns:a16="http://schemas.microsoft.com/office/drawing/2014/main" id="{24381139-0BCC-48C0-B996-B753E5911CD9}"/>
                  </a:ext>
                </a:extLst>
              </p:cNvPr>
              <p:cNvSpPr txBox="1">
                <a:spLocks noRot="1" noChangeAspect="1" noMove="1" noResize="1" noEditPoints="1" noAdjustHandles="1" noChangeArrowheads="1" noChangeShapeType="1" noTextEdit="1"/>
              </p:cNvSpPr>
              <p:nvPr/>
            </p:nvSpPr>
            <p:spPr>
              <a:xfrm>
                <a:off x="8818643" y="5198998"/>
                <a:ext cx="2676233" cy="923330"/>
              </a:xfrm>
              <a:prstGeom prst="rect">
                <a:avLst/>
              </a:prstGeom>
              <a:blipFill>
                <a:blip r:embed="rId2"/>
                <a:stretch>
                  <a:fillRect l="-2050" t="-39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0694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9264" y="-10891"/>
            <a:ext cx="10972800" cy="1143000"/>
          </a:xfrm>
        </p:spPr>
        <p:txBody>
          <a:bodyPr/>
          <a:lstStyle/>
          <a:p>
            <a:r>
              <a:rPr lang="ja-JP" altLang="en-US" dirty="0"/>
              <a:t>最適経路</a:t>
            </a:r>
            <a:endParaRPr kumimoji="1" lang="ja-JP" altLang="en-US" dirty="0"/>
          </a:p>
        </p:txBody>
      </p:sp>
      <p:sp>
        <p:nvSpPr>
          <p:cNvPr id="4" name="円/楕円 3"/>
          <p:cNvSpPr/>
          <p:nvPr/>
        </p:nvSpPr>
        <p:spPr>
          <a:xfrm>
            <a:off x="1736635" y="3166861"/>
            <a:ext cx="792088" cy="720080"/>
          </a:xfrm>
          <a:prstGeom prst="ellipse">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0</a:t>
            </a:r>
            <a:endParaRPr lang="ja-JP" altLang="en-US" dirty="0"/>
          </a:p>
        </p:txBody>
      </p:sp>
      <p:sp>
        <p:nvSpPr>
          <p:cNvPr id="5" name="円/楕円 4"/>
          <p:cNvSpPr/>
          <p:nvPr/>
        </p:nvSpPr>
        <p:spPr>
          <a:xfrm>
            <a:off x="3469898" y="194272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5</a:t>
            </a:r>
            <a:endParaRPr lang="ja-JP" altLang="en-US" dirty="0"/>
          </a:p>
        </p:txBody>
      </p:sp>
      <p:sp>
        <p:nvSpPr>
          <p:cNvPr id="6" name="円/楕円 5"/>
          <p:cNvSpPr/>
          <p:nvPr/>
        </p:nvSpPr>
        <p:spPr>
          <a:xfrm>
            <a:off x="3469898" y="318339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0</a:t>
            </a:r>
            <a:endParaRPr lang="ja-JP" altLang="en-US" dirty="0"/>
          </a:p>
        </p:txBody>
      </p:sp>
      <p:sp>
        <p:nvSpPr>
          <p:cNvPr id="7" name="円/楕円 6"/>
          <p:cNvSpPr/>
          <p:nvPr/>
        </p:nvSpPr>
        <p:spPr>
          <a:xfrm>
            <a:off x="3469898" y="4535013"/>
            <a:ext cx="792088" cy="720080"/>
          </a:xfrm>
          <a:prstGeom prst="ellipse">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cxnSp>
        <p:nvCxnSpPr>
          <p:cNvPr id="8" name="直線矢印コネクタ 7"/>
          <p:cNvCxnSpPr>
            <a:stCxn id="4" idx="7"/>
            <a:endCxn id="5" idx="2"/>
          </p:cNvCxnSpPr>
          <p:nvPr/>
        </p:nvCxnSpPr>
        <p:spPr>
          <a:xfrm flipV="1">
            <a:off x="2412724" y="2302766"/>
            <a:ext cx="1057174" cy="969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4" idx="6"/>
            <a:endCxn id="6" idx="2"/>
          </p:cNvCxnSpPr>
          <p:nvPr/>
        </p:nvCxnSpPr>
        <p:spPr>
          <a:xfrm>
            <a:off x="2528724" y="3526901"/>
            <a:ext cx="941175" cy="16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4" idx="5"/>
            <a:endCxn id="7" idx="1"/>
          </p:cNvCxnSpPr>
          <p:nvPr/>
        </p:nvCxnSpPr>
        <p:spPr>
          <a:xfrm>
            <a:off x="2412725" y="3781488"/>
            <a:ext cx="1173173" cy="858978"/>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5259956" y="1973138"/>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5</a:t>
            </a:r>
            <a:endParaRPr lang="ja-JP" altLang="en-US" dirty="0"/>
          </a:p>
        </p:txBody>
      </p:sp>
      <p:sp>
        <p:nvSpPr>
          <p:cNvPr id="12" name="円/楕円 11"/>
          <p:cNvSpPr/>
          <p:nvPr/>
        </p:nvSpPr>
        <p:spPr>
          <a:xfrm>
            <a:off x="5259956" y="3269282"/>
            <a:ext cx="792088" cy="720080"/>
          </a:xfrm>
          <a:prstGeom prst="ellipse">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sp>
        <p:nvSpPr>
          <p:cNvPr id="13" name="円/楕円 12"/>
          <p:cNvSpPr/>
          <p:nvPr/>
        </p:nvSpPr>
        <p:spPr>
          <a:xfrm>
            <a:off x="5259956" y="456542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cxnSp>
        <p:nvCxnSpPr>
          <p:cNvPr id="14" name="直線矢印コネクタ 13"/>
          <p:cNvCxnSpPr>
            <a:endCxn id="11" idx="2"/>
          </p:cNvCxnSpPr>
          <p:nvPr/>
        </p:nvCxnSpPr>
        <p:spPr>
          <a:xfrm flipV="1">
            <a:off x="4202782" y="2333178"/>
            <a:ext cx="1057174" cy="96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endCxn id="12" idx="2"/>
          </p:cNvCxnSpPr>
          <p:nvPr/>
        </p:nvCxnSpPr>
        <p:spPr>
          <a:xfrm>
            <a:off x="4318782" y="3557314"/>
            <a:ext cx="941175"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13" idx="1"/>
          </p:cNvCxnSpPr>
          <p:nvPr/>
        </p:nvCxnSpPr>
        <p:spPr>
          <a:xfrm>
            <a:off x="4202783" y="3811901"/>
            <a:ext cx="1173173" cy="85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 idx="6"/>
            <a:endCxn id="12" idx="3"/>
          </p:cNvCxnSpPr>
          <p:nvPr/>
        </p:nvCxnSpPr>
        <p:spPr>
          <a:xfrm flipV="1">
            <a:off x="4261987" y="3883909"/>
            <a:ext cx="1113969" cy="1011144"/>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736636" y="2734813"/>
            <a:ext cx="716863" cy="400110"/>
          </a:xfrm>
          <a:prstGeom prst="rect">
            <a:avLst/>
          </a:prstGeom>
          <a:noFill/>
        </p:spPr>
        <p:txBody>
          <a:bodyPr wrap="none" rtlCol="0">
            <a:spAutoFit/>
          </a:bodyPr>
          <a:lstStyle/>
          <a:p>
            <a:r>
              <a:rPr lang="en-US" altLang="ja-JP" sz="2000" dirty="0"/>
              <a:t>Start</a:t>
            </a:r>
            <a:endParaRPr lang="ja-JP" altLang="en-US" sz="2000" dirty="0"/>
          </a:p>
        </p:txBody>
      </p:sp>
      <p:sp>
        <p:nvSpPr>
          <p:cNvPr id="20" name="テキスト ボックス 19"/>
          <p:cNvSpPr txBox="1"/>
          <p:nvPr/>
        </p:nvSpPr>
        <p:spPr>
          <a:xfrm>
            <a:off x="3623189" y="1461143"/>
            <a:ext cx="495649" cy="400110"/>
          </a:xfrm>
          <a:prstGeom prst="rect">
            <a:avLst/>
          </a:prstGeom>
          <a:noFill/>
        </p:spPr>
        <p:txBody>
          <a:bodyPr wrap="none" rtlCol="0">
            <a:spAutoFit/>
          </a:bodyPr>
          <a:lstStyle/>
          <a:p>
            <a:r>
              <a:rPr lang="en-US" altLang="ja-JP" sz="2000" dirty="0"/>
              <a:t>t=1</a:t>
            </a:r>
            <a:endParaRPr lang="ja-JP" altLang="en-US" sz="2000" dirty="0"/>
          </a:p>
        </p:txBody>
      </p:sp>
      <p:sp>
        <p:nvSpPr>
          <p:cNvPr id="21" name="テキスト ボックス 20"/>
          <p:cNvSpPr txBox="1"/>
          <p:nvPr/>
        </p:nvSpPr>
        <p:spPr>
          <a:xfrm>
            <a:off x="5413247" y="1461143"/>
            <a:ext cx="540533" cy="400110"/>
          </a:xfrm>
          <a:prstGeom prst="rect">
            <a:avLst/>
          </a:prstGeom>
          <a:noFill/>
        </p:spPr>
        <p:txBody>
          <a:bodyPr wrap="none" rtlCol="0">
            <a:spAutoFit/>
          </a:bodyPr>
          <a:lstStyle/>
          <a:p>
            <a:r>
              <a:rPr lang="en-US" altLang="ja-JP" sz="2000" dirty="0"/>
              <a:t>t=2</a:t>
            </a:r>
            <a:endParaRPr lang="ja-JP" altLang="en-US" sz="2000" dirty="0"/>
          </a:p>
        </p:txBody>
      </p:sp>
      <p:cxnSp>
        <p:nvCxnSpPr>
          <p:cNvPr id="27" name="直線矢印コネクタ 26"/>
          <p:cNvCxnSpPr>
            <a:stCxn id="5" idx="6"/>
            <a:endCxn id="11" idx="2"/>
          </p:cNvCxnSpPr>
          <p:nvPr/>
        </p:nvCxnSpPr>
        <p:spPr>
          <a:xfrm>
            <a:off x="4261986" y="2302766"/>
            <a:ext cx="997970" cy="30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6777195" y="1974804"/>
            <a:ext cx="792088" cy="720080"/>
          </a:xfrm>
          <a:prstGeom prst="ellipse">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6</a:t>
            </a:r>
            <a:endParaRPr lang="ja-JP" altLang="en-US" dirty="0"/>
          </a:p>
        </p:txBody>
      </p:sp>
      <p:sp>
        <p:nvSpPr>
          <p:cNvPr id="31" name="円/楕円 30"/>
          <p:cNvSpPr/>
          <p:nvPr/>
        </p:nvSpPr>
        <p:spPr>
          <a:xfrm>
            <a:off x="6777195" y="3270948"/>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3</a:t>
            </a:r>
            <a:endParaRPr lang="ja-JP" altLang="en-US" dirty="0"/>
          </a:p>
        </p:txBody>
      </p:sp>
      <p:sp>
        <p:nvSpPr>
          <p:cNvPr id="32" name="円/楕円 31"/>
          <p:cNvSpPr/>
          <p:nvPr/>
        </p:nvSpPr>
        <p:spPr>
          <a:xfrm>
            <a:off x="6777195" y="456709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6</a:t>
            </a:r>
            <a:endParaRPr lang="ja-JP" altLang="en-US" dirty="0"/>
          </a:p>
        </p:txBody>
      </p:sp>
      <p:sp>
        <p:nvSpPr>
          <p:cNvPr id="33" name="テキスト ボックス 32"/>
          <p:cNvSpPr txBox="1"/>
          <p:nvPr/>
        </p:nvSpPr>
        <p:spPr>
          <a:xfrm>
            <a:off x="6930486" y="1462809"/>
            <a:ext cx="540533" cy="400110"/>
          </a:xfrm>
          <a:prstGeom prst="rect">
            <a:avLst/>
          </a:prstGeom>
          <a:noFill/>
        </p:spPr>
        <p:txBody>
          <a:bodyPr wrap="none" rtlCol="0">
            <a:spAutoFit/>
          </a:bodyPr>
          <a:lstStyle/>
          <a:p>
            <a:r>
              <a:rPr lang="en-US" altLang="ja-JP" sz="2000" dirty="0"/>
              <a:t>t=3</a:t>
            </a:r>
            <a:endParaRPr lang="ja-JP" altLang="en-US" sz="2000" dirty="0"/>
          </a:p>
        </p:txBody>
      </p:sp>
      <p:cxnSp>
        <p:nvCxnSpPr>
          <p:cNvPr id="36" name="直線矢印コネクタ 35"/>
          <p:cNvCxnSpPr>
            <a:stCxn id="12" idx="7"/>
            <a:endCxn id="30" idx="3"/>
          </p:cNvCxnSpPr>
          <p:nvPr/>
        </p:nvCxnSpPr>
        <p:spPr>
          <a:xfrm flipV="1">
            <a:off x="5936046" y="2589431"/>
            <a:ext cx="957149" cy="7853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11" idx="6"/>
            <a:endCxn id="30" idx="2"/>
          </p:cNvCxnSpPr>
          <p:nvPr/>
        </p:nvCxnSpPr>
        <p:spPr>
          <a:xfrm>
            <a:off x="6052045" y="2333178"/>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13" idx="7"/>
            <a:endCxn id="31" idx="3"/>
          </p:cNvCxnSpPr>
          <p:nvPr/>
        </p:nvCxnSpPr>
        <p:spPr>
          <a:xfrm flipV="1">
            <a:off x="5936046" y="3885575"/>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12" idx="6"/>
            <a:endCxn id="31" idx="2"/>
          </p:cNvCxnSpPr>
          <p:nvPr/>
        </p:nvCxnSpPr>
        <p:spPr>
          <a:xfrm>
            <a:off x="6052045" y="3629322"/>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12" idx="5"/>
            <a:endCxn id="32" idx="1"/>
          </p:cNvCxnSpPr>
          <p:nvPr/>
        </p:nvCxnSpPr>
        <p:spPr>
          <a:xfrm>
            <a:off x="5936046" y="3883909"/>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a:xfrm>
            <a:off x="8361371" y="2060848"/>
            <a:ext cx="792088" cy="720080"/>
          </a:xfrm>
          <a:prstGeom prst="ellipse">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6</a:t>
            </a:r>
            <a:endParaRPr lang="ja-JP" altLang="en-US" dirty="0"/>
          </a:p>
        </p:txBody>
      </p:sp>
      <p:sp>
        <p:nvSpPr>
          <p:cNvPr id="52" name="円/楕円 51"/>
          <p:cNvSpPr/>
          <p:nvPr/>
        </p:nvSpPr>
        <p:spPr>
          <a:xfrm>
            <a:off x="8361371" y="335699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6</a:t>
            </a:r>
            <a:endParaRPr lang="ja-JP" altLang="en-US" dirty="0"/>
          </a:p>
        </p:txBody>
      </p:sp>
      <p:sp>
        <p:nvSpPr>
          <p:cNvPr id="53" name="円/楕円 52"/>
          <p:cNvSpPr/>
          <p:nvPr/>
        </p:nvSpPr>
        <p:spPr>
          <a:xfrm>
            <a:off x="8361371" y="465313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6</a:t>
            </a:r>
            <a:endParaRPr lang="ja-JP" altLang="en-US" dirty="0"/>
          </a:p>
        </p:txBody>
      </p:sp>
      <p:sp>
        <p:nvSpPr>
          <p:cNvPr id="54" name="テキスト ボックス 53"/>
          <p:cNvSpPr txBox="1"/>
          <p:nvPr/>
        </p:nvSpPr>
        <p:spPr>
          <a:xfrm>
            <a:off x="8514661" y="1548853"/>
            <a:ext cx="551754" cy="400110"/>
          </a:xfrm>
          <a:prstGeom prst="rect">
            <a:avLst/>
          </a:prstGeom>
          <a:noFill/>
        </p:spPr>
        <p:txBody>
          <a:bodyPr wrap="none" rtlCol="0">
            <a:spAutoFit/>
          </a:bodyPr>
          <a:lstStyle/>
          <a:p>
            <a:r>
              <a:rPr lang="en-US" altLang="ja-JP" sz="2000" dirty="0"/>
              <a:t>t=4</a:t>
            </a:r>
            <a:endParaRPr lang="ja-JP" altLang="en-US" sz="2000" dirty="0"/>
          </a:p>
        </p:txBody>
      </p:sp>
      <p:cxnSp>
        <p:nvCxnSpPr>
          <p:cNvPr id="57" name="直線矢印コネクタ 56"/>
          <p:cNvCxnSpPr/>
          <p:nvPr/>
        </p:nvCxnSpPr>
        <p:spPr>
          <a:xfrm flipV="1">
            <a:off x="7509929" y="2607663"/>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7625928" y="2351410"/>
            <a:ext cx="725151" cy="16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7509929" y="3903807"/>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7625928" y="3647554"/>
            <a:ext cx="725151" cy="1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7509929" y="3902141"/>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2626381" y="2447726"/>
            <a:ext cx="306494" cy="400110"/>
          </a:xfrm>
          <a:prstGeom prst="rect">
            <a:avLst/>
          </a:prstGeom>
          <a:noFill/>
        </p:spPr>
        <p:txBody>
          <a:bodyPr wrap="none" rtlCol="0">
            <a:spAutoFit/>
          </a:bodyPr>
          <a:lstStyle/>
          <a:p>
            <a:r>
              <a:rPr lang="en-US" altLang="ja-JP" sz="2000" dirty="0"/>
              <a:t>5</a:t>
            </a:r>
            <a:endParaRPr lang="ja-JP" altLang="en-US" sz="2000" dirty="0"/>
          </a:p>
        </p:txBody>
      </p:sp>
      <p:sp>
        <p:nvSpPr>
          <p:cNvPr id="63" name="テキスト ボックス 62"/>
          <p:cNvSpPr txBox="1"/>
          <p:nvPr/>
        </p:nvSpPr>
        <p:spPr>
          <a:xfrm>
            <a:off x="4424875" y="2579689"/>
            <a:ext cx="320922" cy="400110"/>
          </a:xfrm>
          <a:prstGeom prst="rect">
            <a:avLst/>
          </a:prstGeom>
          <a:noFill/>
        </p:spPr>
        <p:txBody>
          <a:bodyPr wrap="none" rtlCol="0">
            <a:spAutoFit/>
          </a:bodyPr>
          <a:lstStyle/>
          <a:p>
            <a:r>
              <a:rPr lang="en-US" altLang="ja-JP" sz="2000" dirty="0"/>
              <a:t>4</a:t>
            </a:r>
            <a:endParaRPr lang="ja-JP" altLang="en-US" sz="2000" dirty="0"/>
          </a:p>
        </p:txBody>
      </p:sp>
      <p:sp>
        <p:nvSpPr>
          <p:cNvPr id="64" name="テキスト ボックス 63"/>
          <p:cNvSpPr txBox="1"/>
          <p:nvPr/>
        </p:nvSpPr>
        <p:spPr>
          <a:xfrm>
            <a:off x="6097187" y="2662805"/>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65" name="テキスト ボックス 64"/>
          <p:cNvSpPr txBox="1"/>
          <p:nvPr/>
        </p:nvSpPr>
        <p:spPr>
          <a:xfrm>
            <a:off x="7688544" y="2696889"/>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66" name="テキスト ボックス 65"/>
          <p:cNvSpPr txBox="1"/>
          <p:nvPr/>
        </p:nvSpPr>
        <p:spPr>
          <a:xfrm>
            <a:off x="4501538" y="1904321"/>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67" name="テキスト ボックス 66"/>
          <p:cNvSpPr txBox="1"/>
          <p:nvPr/>
        </p:nvSpPr>
        <p:spPr>
          <a:xfrm>
            <a:off x="6254158" y="1848799"/>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68" name="テキスト ボックス 67"/>
          <p:cNvSpPr txBox="1"/>
          <p:nvPr/>
        </p:nvSpPr>
        <p:spPr>
          <a:xfrm>
            <a:off x="7845780" y="1911122"/>
            <a:ext cx="332142" cy="400110"/>
          </a:xfrm>
          <a:prstGeom prst="rect">
            <a:avLst/>
          </a:prstGeom>
          <a:noFill/>
        </p:spPr>
        <p:txBody>
          <a:bodyPr wrap="none" rtlCol="0">
            <a:spAutoFit/>
          </a:bodyPr>
          <a:lstStyle/>
          <a:p>
            <a:r>
              <a:rPr lang="en-US" altLang="ja-JP" sz="2000" dirty="0"/>
              <a:t>0</a:t>
            </a:r>
            <a:endParaRPr lang="ja-JP" altLang="en-US" sz="2000" dirty="0"/>
          </a:p>
        </p:txBody>
      </p:sp>
      <p:sp>
        <p:nvSpPr>
          <p:cNvPr id="69" name="テキスト ボックス 68"/>
          <p:cNvSpPr txBox="1"/>
          <p:nvPr/>
        </p:nvSpPr>
        <p:spPr>
          <a:xfrm>
            <a:off x="2772414" y="3106568"/>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0" name="テキスト ボックス 69"/>
          <p:cNvSpPr txBox="1"/>
          <p:nvPr/>
        </p:nvSpPr>
        <p:spPr>
          <a:xfrm>
            <a:off x="4600510" y="3183395"/>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1" name="テキスト ボックス 70"/>
          <p:cNvSpPr txBox="1"/>
          <p:nvPr/>
        </p:nvSpPr>
        <p:spPr>
          <a:xfrm>
            <a:off x="6298326" y="3183395"/>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2" name="テキスト ボックス 71"/>
          <p:cNvSpPr txBox="1"/>
          <p:nvPr/>
        </p:nvSpPr>
        <p:spPr>
          <a:xfrm>
            <a:off x="7843394" y="3255592"/>
            <a:ext cx="320922" cy="400110"/>
          </a:xfrm>
          <a:prstGeom prst="rect">
            <a:avLst/>
          </a:prstGeom>
          <a:noFill/>
        </p:spPr>
        <p:txBody>
          <a:bodyPr wrap="none" rtlCol="0">
            <a:spAutoFit/>
          </a:bodyPr>
          <a:lstStyle/>
          <a:p>
            <a:r>
              <a:rPr lang="en-US" altLang="ja-JP" sz="2000" dirty="0"/>
              <a:t>0</a:t>
            </a:r>
            <a:endParaRPr lang="ja-JP" altLang="en-US" sz="2000" dirty="0"/>
          </a:p>
        </p:txBody>
      </p:sp>
      <p:sp>
        <p:nvSpPr>
          <p:cNvPr id="73" name="テキスト ボックス 72"/>
          <p:cNvSpPr txBox="1"/>
          <p:nvPr/>
        </p:nvSpPr>
        <p:spPr>
          <a:xfrm>
            <a:off x="2924814" y="3886941"/>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4" name="テキスト ボックス 73"/>
          <p:cNvSpPr txBox="1"/>
          <p:nvPr/>
        </p:nvSpPr>
        <p:spPr>
          <a:xfrm>
            <a:off x="4383993" y="4139941"/>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76" name="テキスト ボックス 75"/>
          <p:cNvSpPr txBox="1"/>
          <p:nvPr/>
        </p:nvSpPr>
        <p:spPr>
          <a:xfrm>
            <a:off x="4545255" y="3821930"/>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7" name="テキスト ボックス 76"/>
          <p:cNvSpPr txBox="1"/>
          <p:nvPr/>
        </p:nvSpPr>
        <p:spPr>
          <a:xfrm>
            <a:off x="6147483" y="3766260"/>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8" name="テキスト ボックス 77"/>
          <p:cNvSpPr txBox="1"/>
          <p:nvPr/>
        </p:nvSpPr>
        <p:spPr>
          <a:xfrm>
            <a:off x="7662469" y="3743808"/>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9" name="円/楕円 78"/>
          <p:cNvSpPr/>
          <p:nvPr/>
        </p:nvSpPr>
        <p:spPr>
          <a:xfrm>
            <a:off x="9873539" y="2073495"/>
            <a:ext cx="792088" cy="720080"/>
          </a:xfrm>
          <a:prstGeom prst="ellipse">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t>6</a:t>
            </a:r>
            <a:endParaRPr lang="ja-JP" altLang="en-US" b="1" dirty="0"/>
          </a:p>
        </p:txBody>
      </p:sp>
      <p:cxnSp>
        <p:nvCxnSpPr>
          <p:cNvPr id="80" name="直線矢印コネクタ 79"/>
          <p:cNvCxnSpPr/>
          <p:nvPr/>
        </p:nvCxnSpPr>
        <p:spPr>
          <a:xfrm>
            <a:off x="9153460" y="2392141"/>
            <a:ext cx="725151" cy="16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endCxn id="79" idx="3"/>
          </p:cNvCxnSpPr>
          <p:nvPr/>
        </p:nvCxnSpPr>
        <p:spPr>
          <a:xfrm flipV="1">
            <a:off x="9153460" y="2688122"/>
            <a:ext cx="836079" cy="847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53" idx="6"/>
            <a:endCxn id="79" idx="4"/>
          </p:cNvCxnSpPr>
          <p:nvPr/>
        </p:nvCxnSpPr>
        <p:spPr>
          <a:xfrm flipV="1">
            <a:off x="9153459" y="2793576"/>
            <a:ext cx="1116124" cy="2219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9911152" y="1576360"/>
            <a:ext cx="697627" cy="400110"/>
          </a:xfrm>
          <a:prstGeom prst="rect">
            <a:avLst/>
          </a:prstGeom>
          <a:noFill/>
        </p:spPr>
        <p:txBody>
          <a:bodyPr wrap="none" rtlCol="0">
            <a:spAutoFit/>
          </a:bodyPr>
          <a:lstStyle/>
          <a:p>
            <a:r>
              <a:rPr lang="en-US" altLang="ja-JP" sz="2000" dirty="0"/>
              <a:t>Goal</a:t>
            </a:r>
            <a:endParaRPr lang="ja-JP" altLang="en-US" sz="2000" dirty="0"/>
          </a:p>
        </p:txBody>
      </p:sp>
      <p:sp>
        <p:nvSpPr>
          <p:cNvPr id="88" name="テキスト ボックス 87"/>
          <p:cNvSpPr txBox="1"/>
          <p:nvPr/>
        </p:nvSpPr>
        <p:spPr>
          <a:xfrm>
            <a:off x="5824959" y="4210977"/>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89" name="テキスト ボックス 88"/>
          <p:cNvSpPr txBox="1"/>
          <p:nvPr/>
        </p:nvSpPr>
        <p:spPr>
          <a:xfrm>
            <a:off x="7366020" y="4240356"/>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90" name="テキスト ボックス 89"/>
          <p:cNvSpPr txBox="1"/>
          <p:nvPr/>
        </p:nvSpPr>
        <p:spPr>
          <a:xfrm>
            <a:off x="9055194" y="4222040"/>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91" name="テキスト ボックス 90"/>
          <p:cNvSpPr txBox="1"/>
          <p:nvPr/>
        </p:nvSpPr>
        <p:spPr>
          <a:xfrm>
            <a:off x="9153459" y="2902618"/>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92" name="テキスト ボックス 91"/>
          <p:cNvSpPr txBox="1"/>
          <p:nvPr/>
        </p:nvSpPr>
        <p:spPr>
          <a:xfrm>
            <a:off x="9349963" y="1941659"/>
            <a:ext cx="332142" cy="400110"/>
          </a:xfrm>
          <a:prstGeom prst="rect">
            <a:avLst/>
          </a:prstGeom>
          <a:noFill/>
        </p:spPr>
        <p:txBody>
          <a:bodyPr wrap="none" rtlCol="0">
            <a:spAutoFit/>
          </a:bodyPr>
          <a:lstStyle/>
          <a:p>
            <a:r>
              <a:rPr lang="en-US" altLang="ja-JP" sz="2000" dirty="0"/>
              <a:t>0</a:t>
            </a:r>
            <a:endParaRPr lang="ja-JP" altLang="en-US" sz="2000" dirty="0"/>
          </a:p>
        </p:txBody>
      </p:sp>
      <p:cxnSp>
        <p:nvCxnSpPr>
          <p:cNvPr id="18" name="直線矢印コネクタ 17"/>
          <p:cNvCxnSpPr/>
          <p:nvPr/>
        </p:nvCxnSpPr>
        <p:spPr>
          <a:xfrm flipH="1">
            <a:off x="3871013" y="1362216"/>
            <a:ext cx="6542079"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5" name="テキスト ボックス 74">
                <a:extLst>
                  <a:ext uri="{FF2B5EF4-FFF2-40B4-BE49-F238E27FC236}">
                    <a16:creationId xmlns:a16="http://schemas.microsoft.com/office/drawing/2014/main" id="{C14AD0C1-C3D6-47F5-B2E6-DA3525F3693B}"/>
                  </a:ext>
                </a:extLst>
              </p:cNvPr>
              <p:cNvSpPr txBox="1"/>
              <p:nvPr/>
            </p:nvSpPr>
            <p:spPr>
              <a:xfrm>
                <a:off x="9989539" y="4685341"/>
                <a:ext cx="1519549" cy="1200329"/>
              </a:xfrm>
              <a:prstGeom prst="rect">
                <a:avLst/>
              </a:prstGeom>
              <a:noFill/>
            </p:spPr>
            <p:txBody>
              <a:bodyPr wrap="square" rtlCol="0">
                <a:spAutoFit/>
              </a:bodyPr>
              <a:lstStyle/>
              <a:p>
                <a:r>
                  <a:rPr lang="en-US" altLang="ja-JP" dirty="0">
                    <a:solidFill>
                      <a:srgbClr val="7030A0"/>
                    </a:solidFill>
                  </a:rPr>
                  <a:t>t=5</a:t>
                </a:r>
                <a:endParaRPr kumimoji="1" lang="en-US" altLang="ja-JP" dirty="0">
                  <a:solidFill>
                    <a:srgbClr val="7030A0"/>
                  </a:solidFill>
                </a:endParaRPr>
              </a:p>
              <a:p>
                <a:r>
                  <a:rPr kumimoji="1" lang="en-US" altLang="ja-JP" dirty="0"/>
                  <a:t>F</a:t>
                </a:r>
                <a:r>
                  <a:rPr kumimoji="1" lang="en-US" altLang="ja-JP" dirty="0">
                    <a:solidFill>
                      <a:srgbClr val="7030A0"/>
                    </a:solidFill>
                  </a:rPr>
                  <a:t>5</a:t>
                </a:r>
                <a:r>
                  <a:rPr kumimoji="1" lang="en-US" altLang="ja-JP" dirty="0"/>
                  <a:t>(Goal)=6,</a:t>
                </a:r>
                <a:r>
                  <a:rPr lang="en-US" altLang="ja-JP" dirty="0"/>
                  <a:t> </a:t>
                </a:r>
                <a14:m>
                  <m:oMath xmlns:m="http://schemas.openxmlformats.org/officeDocument/2006/math">
                    <m:sSub>
                      <m:sSubPr>
                        <m:ctrlPr>
                          <a:rPr lang="en-US" altLang="ja-JP" i="1" dirty="0" smtClean="0">
                            <a:latin typeface="Cambria Math" panose="02040503050406030204" pitchFamily="18" charset="0"/>
                          </a:rPr>
                        </m:ctrlPr>
                      </m:sSubPr>
                      <m:e>
                        <m:acc>
                          <m:accPr>
                            <m:chr m:val="̂"/>
                            <m:ctrlPr>
                              <a:rPr lang="en-US" altLang="ja-JP" i="1" dirty="0" smtClean="0">
                                <a:latin typeface="Cambria Math" panose="02040503050406030204" pitchFamily="18" charset="0"/>
                              </a:rPr>
                            </m:ctrlPr>
                          </m:accPr>
                          <m:e>
                            <m:r>
                              <a:rPr lang="en-US" altLang="ja-JP" i="1" dirty="0">
                                <a:latin typeface="Cambria Math" panose="02040503050406030204" pitchFamily="18" charset="0"/>
                              </a:rPr>
                              <m:t>𝑠</m:t>
                            </m:r>
                          </m:e>
                        </m:acc>
                      </m:e>
                      <m:sub>
                        <m:r>
                          <a:rPr lang="en-US" altLang="ja-JP" b="0" i="1" dirty="0" smtClean="0">
                            <a:latin typeface="Cambria Math" panose="02040503050406030204" pitchFamily="18" charset="0"/>
                          </a:rPr>
                          <m:t>4</m:t>
                        </m:r>
                      </m:sub>
                    </m:sSub>
                    <m:r>
                      <a:rPr lang="en-US" altLang="ja-JP" i="1" dirty="0">
                        <a:latin typeface="Cambria Math" panose="02040503050406030204" pitchFamily="18" charset="0"/>
                      </a:rPr>
                      <m:t>(</m:t>
                    </m:r>
                    <m:r>
                      <m:rPr>
                        <m:sty m:val="p"/>
                      </m:rPr>
                      <a:rPr lang="en-US" altLang="ja-JP" b="0" i="0" dirty="0" smtClean="0">
                        <a:latin typeface="Cambria Math" panose="02040503050406030204" pitchFamily="18" charset="0"/>
                      </a:rPr>
                      <m:t>Goal</m:t>
                    </m:r>
                  </m:oMath>
                </a14:m>
                <a:r>
                  <a:rPr lang="en-US" altLang="ja-JP" dirty="0"/>
                  <a:t> )= </a:t>
                </a:r>
                <a:r>
                  <a:rPr lang="en-US" altLang="ja-JP" dirty="0" err="1"/>
                  <a:t>s</a:t>
                </a:r>
                <a:r>
                  <a:rPr lang="en-US" altLang="ja-JP" baseline="-25000" dirty="0" err="1"/>
                  <a:t>A</a:t>
                </a:r>
                <a:r>
                  <a:rPr lang="en-US" altLang="ja-JP" dirty="0"/>
                  <a:t> </a:t>
                </a:r>
              </a:p>
              <a:p>
                <a:endParaRPr kumimoji="1" lang="ja-JP" altLang="en-US" dirty="0"/>
              </a:p>
            </p:txBody>
          </p:sp>
        </mc:Choice>
        <mc:Fallback>
          <p:sp>
            <p:nvSpPr>
              <p:cNvPr id="75" name="テキスト ボックス 74">
                <a:extLst>
                  <a:ext uri="{FF2B5EF4-FFF2-40B4-BE49-F238E27FC236}">
                    <a16:creationId xmlns:a16="http://schemas.microsoft.com/office/drawing/2014/main" id="{C14AD0C1-C3D6-47F5-B2E6-DA3525F3693B}"/>
                  </a:ext>
                </a:extLst>
              </p:cNvPr>
              <p:cNvSpPr txBox="1">
                <a:spLocks noRot="1" noChangeAspect="1" noMove="1" noResize="1" noEditPoints="1" noAdjustHandles="1" noChangeArrowheads="1" noChangeShapeType="1" noTextEdit="1"/>
              </p:cNvSpPr>
              <p:nvPr/>
            </p:nvSpPr>
            <p:spPr>
              <a:xfrm>
                <a:off x="9989539" y="4685341"/>
                <a:ext cx="1519549" cy="1200329"/>
              </a:xfrm>
              <a:prstGeom prst="rect">
                <a:avLst/>
              </a:prstGeom>
              <a:blipFill>
                <a:blip r:embed="rId2"/>
                <a:stretch>
                  <a:fillRect l="-3614" t="-3061"/>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83" name="テキスト ボックス 82">
                <a:extLst>
                  <a:ext uri="{FF2B5EF4-FFF2-40B4-BE49-F238E27FC236}">
                    <a16:creationId xmlns:a16="http://schemas.microsoft.com/office/drawing/2014/main" id="{AA40AF53-F306-479E-96B7-94180CA204D2}"/>
                  </a:ext>
                </a:extLst>
              </p:cNvPr>
              <p:cNvSpPr txBox="1"/>
              <p:nvPr/>
            </p:nvSpPr>
            <p:spPr>
              <a:xfrm>
                <a:off x="8284594" y="5422640"/>
                <a:ext cx="2023424" cy="1323439"/>
              </a:xfrm>
              <a:prstGeom prst="rect">
                <a:avLst/>
              </a:prstGeom>
              <a:noFill/>
            </p:spPr>
            <p:txBody>
              <a:bodyPr wrap="square" rtlCol="0">
                <a:spAutoFit/>
              </a:bodyPr>
              <a:lstStyle/>
              <a:p>
                <a:r>
                  <a:rPr lang="en-US" altLang="ja-JP" sz="1600" dirty="0">
                    <a:solidFill>
                      <a:srgbClr val="7030A0"/>
                    </a:solidFill>
                  </a:rPr>
                  <a:t>t=4</a:t>
                </a:r>
                <a:endParaRPr kumimoji="1" lang="en-US" altLang="ja-JP" sz="1600" dirty="0">
                  <a:solidFill>
                    <a:srgbClr val="7030A0"/>
                  </a:solidFill>
                </a:endParaRPr>
              </a:p>
              <a:p>
                <a:r>
                  <a:rPr kumimoji="1" lang="en-US" altLang="ja-JP" sz="1600" dirty="0"/>
                  <a:t>F</a:t>
                </a:r>
                <a:r>
                  <a:rPr kumimoji="1" lang="en-US" altLang="ja-JP" sz="1600" dirty="0">
                    <a:solidFill>
                      <a:srgbClr val="7030A0"/>
                    </a:solidFill>
                  </a:rPr>
                  <a:t>4</a:t>
                </a:r>
                <a:r>
                  <a:rPr kumimoji="1" lang="en-US" altLang="ja-JP" sz="1600" dirty="0"/>
                  <a:t>(</a:t>
                </a:r>
                <a:r>
                  <a:rPr kumimoji="1" lang="en-US" altLang="ja-JP" sz="1600" dirty="0" err="1"/>
                  <a:t>s</a:t>
                </a:r>
                <a:r>
                  <a:rPr kumimoji="1" lang="en-US" altLang="ja-JP" sz="1600" baseline="-25000" dirty="0" err="1"/>
                  <a:t>A</a:t>
                </a:r>
                <a:r>
                  <a:rPr kumimoji="1" lang="en-US" altLang="ja-JP" sz="1600" dirty="0"/>
                  <a:t>)=6,</a:t>
                </a:r>
                <a:r>
                  <a:rPr lang="en-US" altLang="ja-JP" sz="1600" dirty="0"/>
                  <a:t> </a:t>
                </a:r>
                <a14:m>
                  <m:oMath xmlns:m="http://schemas.openxmlformats.org/officeDocument/2006/math">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𝑠</m:t>
                            </m:r>
                          </m:e>
                        </m:acc>
                      </m:e>
                      <m:sub>
                        <m:r>
                          <a:rPr lang="en-US" altLang="ja-JP" sz="1600" b="0" i="1" dirty="0" smtClean="0">
                            <a:latin typeface="Cambria Math" panose="02040503050406030204" pitchFamily="18" charset="0"/>
                          </a:rPr>
                          <m:t>3</m:t>
                        </m:r>
                      </m:sub>
                    </m:sSub>
                    <m:r>
                      <a:rPr lang="en-US" altLang="ja-JP" sz="1600" i="1" dirty="0">
                        <a:latin typeface="Cambria Math" panose="02040503050406030204" pitchFamily="18" charset="0"/>
                      </a:rPr>
                      <m:t>(</m:t>
                    </m:r>
                  </m:oMath>
                </a14:m>
                <a:r>
                  <a:rPr lang="en-US" altLang="ja-JP" sz="1600" dirty="0" err="1"/>
                  <a:t>s</a:t>
                </a:r>
                <a:r>
                  <a:rPr lang="en-US" altLang="ja-JP" sz="1600" baseline="-25000" dirty="0" err="1"/>
                  <a:t>A</a:t>
                </a:r>
                <a:r>
                  <a:rPr lang="en-US" altLang="ja-JP" sz="1600" dirty="0"/>
                  <a:t> )= </a:t>
                </a:r>
                <a:r>
                  <a:rPr lang="en-US" altLang="ja-JP" sz="1600" dirty="0" err="1">
                    <a:solidFill>
                      <a:srgbClr val="C00000"/>
                    </a:solidFill>
                  </a:rPr>
                  <a:t>s</a:t>
                </a:r>
                <a:r>
                  <a:rPr lang="en-US" altLang="ja-JP" sz="1600" baseline="-25000" dirty="0" err="1">
                    <a:solidFill>
                      <a:srgbClr val="C00000"/>
                    </a:solidFill>
                  </a:rPr>
                  <a:t>A</a:t>
                </a:r>
                <a:r>
                  <a:rPr lang="en-US" altLang="ja-JP" sz="1600" dirty="0"/>
                  <a:t> </a:t>
                </a:r>
              </a:p>
              <a:p>
                <a:r>
                  <a:rPr lang="en-US" altLang="ja-JP" sz="1600" dirty="0"/>
                  <a:t>F</a:t>
                </a:r>
                <a:r>
                  <a:rPr lang="en-US" altLang="ja-JP" sz="1600" dirty="0">
                    <a:solidFill>
                      <a:srgbClr val="7030A0"/>
                    </a:solidFill>
                  </a:rPr>
                  <a:t>4</a:t>
                </a:r>
                <a:r>
                  <a:rPr lang="en-US" altLang="ja-JP" sz="1600" dirty="0"/>
                  <a:t>(</a:t>
                </a:r>
                <a:r>
                  <a:rPr lang="en-US" altLang="ja-JP" sz="1600" dirty="0" err="1"/>
                  <a:t>s</a:t>
                </a:r>
                <a:r>
                  <a:rPr lang="en-US" altLang="ja-JP" sz="1600" baseline="-25000" dirty="0" err="1"/>
                  <a:t>B</a:t>
                </a:r>
                <a:r>
                  <a:rPr lang="en-US" altLang="ja-JP" sz="1600" dirty="0"/>
                  <a:t>)=6, </a:t>
                </a:r>
                <a14:m>
                  <m:oMath xmlns:m="http://schemas.openxmlformats.org/officeDocument/2006/math">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𝑠</m:t>
                            </m:r>
                          </m:e>
                        </m:acc>
                      </m:e>
                      <m:sub>
                        <m:r>
                          <a:rPr lang="en-US" altLang="ja-JP" sz="1600" b="0" i="1" dirty="0" smtClean="0">
                            <a:latin typeface="Cambria Math" panose="02040503050406030204" pitchFamily="18" charset="0"/>
                          </a:rPr>
                          <m:t>3</m:t>
                        </m:r>
                      </m:sub>
                    </m:sSub>
                    <m:r>
                      <a:rPr lang="en-US" altLang="ja-JP" sz="1600" i="1" dirty="0">
                        <a:latin typeface="Cambria Math" panose="02040503050406030204" pitchFamily="18" charset="0"/>
                      </a:rPr>
                      <m:t>(</m:t>
                    </m:r>
                  </m:oMath>
                </a14:m>
                <a:r>
                  <a:rPr lang="en-US" altLang="ja-JP" sz="1600" dirty="0" err="1"/>
                  <a:t>s</a:t>
                </a:r>
                <a:r>
                  <a:rPr lang="en-US" altLang="ja-JP" sz="1600" baseline="-25000" dirty="0" err="1"/>
                  <a:t>B</a:t>
                </a:r>
                <a:r>
                  <a:rPr lang="en-US" altLang="ja-JP" sz="1600" dirty="0"/>
                  <a:t> )= </a:t>
                </a:r>
                <a:r>
                  <a:rPr lang="en-US" altLang="ja-JP" sz="1600" dirty="0" err="1"/>
                  <a:t>s</a:t>
                </a:r>
                <a:r>
                  <a:rPr lang="en-US" altLang="ja-JP" sz="1600" baseline="-25000" dirty="0" err="1"/>
                  <a:t>C</a:t>
                </a:r>
                <a:r>
                  <a:rPr lang="en-US" altLang="ja-JP" sz="1600" baseline="-25000" dirty="0"/>
                  <a:t> </a:t>
                </a:r>
                <a:endParaRPr lang="en-US" altLang="ja-JP" sz="1600" dirty="0"/>
              </a:p>
              <a:p>
                <a:r>
                  <a:rPr lang="en-US" altLang="ja-JP" sz="1600" dirty="0"/>
                  <a:t>F</a:t>
                </a:r>
                <a:r>
                  <a:rPr lang="en-US" altLang="ja-JP" sz="1600" dirty="0">
                    <a:solidFill>
                      <a:srgbClr val="7030A0"/>
                    </a:solidFill>
                  </a:rPr>
                  <a:t>4</a:t>
                </a:r>
                <a:r>
                  <a:rPr lang="en-US" altLang="ja-JP" sz="1600" dirty="0"/>
                  <a:t>(</a:t>
                </a:r>
                <a:r>
                  <a:rPr lang="en-US" altLang="ja-JP" sz="1600" dirty="0" err="1"/>
                  <a:t>s</a:t>
                </a:r>
                <a:r>
                  <a:rPr lang="en-US" altLang="ja-JP" sz="1600" baseline="-25000" dirty="0" err="1"/>
                  <a:t>C</a:t>
                </a:r>
                <a:r>
                  <a:rPr lang="en-US" altLang="ja-JP" sz="1600" dirty="0"/>
                  <a:t>)=6, </a:t>
                </a:r>
                <a14:m>
                  <m:oMath xmlns:m="http://schemas.openxmlformats.org/officeDocument/2006/math">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𝑠</m:t>
                            </m:r>
                          </m:e>
                        </m:acc>
                      </m:e>
                      <m:sub>
                        <m:r>
                          <a:rPr lang="en-US" altLang="ja-JP" sz="1600" b="0" i="1" dirty="0" smtClean="0">
                            <a:latin typeface="Cambria Math" panose="02040503050406030204" pitchFamily="18" charset="0"/>
                          </a:rPr>
                          <m:t>3</m:t>
                        </m:r>
                      </m:sub>
                    </m:sSub>
                    <m:r>
                      <a:rPr lang="en-US" altLang="ja-JP" sz="1600" i="1" dirty="0">
                        <a:latin typeface="Cambria Math" panose="02040503050406030204" pitchFamily="18" charset="0"/>
                      </a:rPr>
                      <m:t>(</m:t>
                    </m:r>
                  </m:oMath>
                </a14:m>
                <a:r>
                  <a:rPr lang="en-US" altLang="ja-JP" sz="1600" dirty="0" err="1"/>
                  <a:t>s</a:t>
                </a:r>
                <a:r>
                  <a:rPr lang="en-US" altLang="ja-JP" sz="1600" baseline="-25000" dirty="0" err="1"/>
                  <a:t>C</a:t>
                </a:r>
                <a:r>
                  <a:rPr lang="en-US" altLang="ja-JP" sz="1600" dirty="0"/>
                  <a:t> )= </a:t>
                </a:r>
                <a:r>
                  <a:rPr lang="en-US" altLang="ja-JP" sz="1600" dirty="0" err="1"/>
                  <a:t>s</a:t>
                </a:r>
                <a:r>
                  <a:rPr lang="en-US" altLang="ja-JP" sz="1600" baseline="-25000" dirty="0" err="1"/>
                  <a:t>B</a:t>
                </a:r>
                <a:endParaRPr lang="en-US" altLang="ja-JP" sz="1600" dirty="0"/>
              </a:p>
              <a:p>
                <a:endParaRPr kumimoji="1" lang="ja-JP" altLang="en-US" sz="1600" dirty="0"/>
              </a:p>
            </p:txBody>
          </p:sp>
        </mc:Choice>
        <mc:Fallback>
          <p:sp>
            <p:nvSpPr>
              <p:cNvPr id="83" name="テキスト ボックス 82">
                <a:extLst>
                  <a:ext uri="{FF2B5EF4-FFF2-40B4-BE49-F238E27FC236}">
                    <a16:creationId xmlns:a16="http://schemas.microsoft.com/office/drawing/2014/main" id="{AA40AF53-F306-479E-96B7-94180CA204D2}"/>
                  </a:ext>
                </a:extLst>
              </p:cNvPr>
              <p:cNvSpPr txBox="1">
                <a:spLocks noRot="1" noChangeAspect="1" noMove="1" noResize="1" noEditPoints="1" noAdjustHandles="1" noChangeArrowheads="1" noChangeShapeType="1" noTextEdit="1"/>
              </p:cNvSpPr>
              <p:nvPr/>
            </p:nvSpPr>
            <p:spPr>
              <a:xfrm>
                <a:off x="8284594" y="5422640"/>
                <a:ext cx="2023424" cy="1323439"/>
              </a:xfrm>
              <a:prstGeom prst="rect">
                <a:avLst/>
              </a:prstGeom>
              <a:blipFill>
                <a:blip r:embed="rId3"/>
                <a:stretch>
                  <a:fillRect l="-1506" t="-138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84" name="テキスト ボックス 83">
                <a:extLst>
                  <a:ext uri="{FF2B5EF4-FFF2-40B4-BE49-F238E27FC236}">
                    <a16:creationId xmlns:a16="http://schemas.microsoft.com/office/drawing/2014/main" id="{8F76AF56-0CB6-48E7-9C10-1EC4B53ADDB3}"/>
                  </a:ext>
                </a:extLst>
              </p:cNvPr>
              <p:cNvSpPr txBox="1"/>
              <p:nvPr/>
            </p:nvSpPr>
            <p:spPr>
              <a:xfrm>
                <a:off x="6350427" y="5100240"/>
                <a:ext cx="2676233" cy="1354217"/>
              </a:xfrm>
              <a:prstGeom prst="rect">
                <a:avLst/>
              </a:prstGeom>
              <a:noFill/>
            </p:spPr>
            <p:txBody>
              <a:bodyPr wrap="square" rtlCol="0">
                <a:spAutoFit/>
              </a:bodyPr>
              <a:lstStyle/>
              <a:p>
                <a:r>
                  <a:rPr lang="en-US" altLang="ja-JP" sz="1600" dirty="0">
                    <a:solidFill>
                      <a:srgbClr val="7030A0"/>
                    </a:solidFill>
                  </a:rPr>
                  <a:t>t=3</a:t>
                </a:r>
                <a:endParaRPr kumimoji="1" lang="en-US" altLang="ja-JP" sz="1600" dirty="0">
                  <a:solidFill>
                    <a:srgbClr val="7030A0"/>
                  </a:solidFill>
                </a:endParaRPr>
              </a:p>
              <a:p>
                <a:r>
                  <a:rPr kumimoji="1" lang="en-US" altLang="ja-JP" sz="1600" dirty="0"/>
                  <a:t>F</a:t>
                </a:r>
                <a:r>
                  <a:rPr kumimoji="1" lang="en-US" altLang="ja-JP" sz="1600" dirty="0">
                    <a:solidFill>
                      <a:srgbClr val="7030A0"/>
                    </a:solidFill>
                  </a:rPr>
                  <a:t>3</a:t>
                </a:r>
                <a:r>
                  <a:rPr kumimoji="1" lang="en-US" altLang="ja-JP" sz="1600" dirty="0"/>
                  <a:t>(</a:t>
                </a:r>
                <a:r>
                  <a:rPr kumimoji="1" lang="en-US" altLang="ja-JP" sz="1600" dirty="0" err="1"/>
                  <a:t>s</a:t>
                </a:r>
                <a:r>
                  <a:rPr kumimoji="1" lang="en-US" altLang="ja-JP" sz="1600" baseline="-25000" dirty="0" err="1"/>
                  <a:t>A</a:t>
                </a:r>
                <a:r>
                  <a:rPr kumimoji="1" lang="en-US" altLang="ja-JP" sz="1600" dirty="0"/>
                  <a:t>)=6,</a:t>
                </a:r>
                <a:r>
                  <a:rPr lang="en-US" altLang="ja-JP" sz="1600" dirty="0"/>
                  <a:t> </a:t>
                </a:r>
                <a14:m>
                  <m:oMath xmlns:m="http://schemas.openxmlformats.org/officeDocument/2006/math">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𝑠</m:t>
                            </m:r>
                          </m:e>
                        </m:acc>
                      </m:e>
                      <m:sub>
                        <m:r>
                          <a:rPr lang="en-US" altLang="ja-JP" sz="1600" b="0" i="1" dirty="0" smtClean="0">
                            <a:latin typeface="Cambria Math" panose="02040503050406030204" pitchFamily="18" charset="0"/>
                          </a:rPr>
                          <m:t>2</m:t>
                        </m:r>
                      </m:sub>
                    </m:sSub>
                    <m:r>
                      <a:rPr lang="en-US" altLang="ja-JP" sz="1600" i="1" dirty="0">
                        <a:latin typeface="Cambria Math" panose="02040503050406030204" pitchFamily="18" charset="0"/>
                      </a:rPr>
                      <m:t>(</m:t>
                    </m:r>
                  </m:oMath>
                </a14:m>
                <a:r>
                  <a:rPr lang="en-US" altLang="ja-JP" sz="1600" dirty="0" err="1"/>
                  <a:t>s</a:t>
                </a:r>
                <a:r>
                  <a:rPr lang="en-US" altLang="ja-JP" sz="1600" baseline="-25000" dirty="0" err="1"/>
                  <a:t>A</a:t>
                </a:r>
                <a:r>
                  <a:rPr lang="en-US" altLang="ja-JP" sz="1600" dirty="0"/>
                  <a:t> )= </a:t>
                </a:r>
                <a:r>
                  <a:rPr lang="en-US" altLang="ja-JP" sz="1600" dirty="0" err="1">
                    <a:solidFill>
                      <a:srgbClr val="C00000"/>
                    </a:solidFill>
                  </a:rPr>
                  <a:t>s</a:t>
                </a:r>
                <a:r>
                  <a:rPr lang="en-US" altLang="ja-JP" sz="1600" baseline="-25000" dirty="0" err="1">
                    <a:solidFill>
                      <a:srgbClr val="C00000"/>
                    </a:solidFill>
                  </a:rPr>
                  <a:t>B</a:t>
                </a:r>
                <a:r>
                  <a:rPr lang="en-US" altLang="ja-JP" sz="1600" dirty="0"/>
                  <a:t> </a:t>
                </a:r>
              </a:p>
              <a:p>
                <a:r>
                  <a:rPr lang="en-US" altLang="ja-JP" sz="1600" dirty="0"/>
                  <a:t>F</a:t>
                </a:r>
                <a:r>
                  <a:rPr lang="en-US" altLang="ja-JP" sz="1600" dirty="0">
                    <a:solidFill>
                      <a:srgbClr val="7030A0"/>
                    </a:solidFill>
                  </a:rPr>
                  <a:t>3</a:t>
                </a:r>
                <a:r>
                  <a:rPr lang="en-US" altLang="ja-JP" sz="1600" dirty="0"/>
                  <a:t>(</a:t>
                </a:r>
                <a:r>
                  <a:rPr lang="en-US" altLang="ja-JP" sz="1600" dirty="0" err="1"/>
                  <a:t>s</a:t>
                </a:r>
                <a:r>
                  <a:rPr lang="en-US" altLang="ja-JP" sz="1600" baseline="-25000" dirty="0" err="1"/>
                  <a:t>B</a:t>
                </a:r>
                <a:r>
                  <a:rPr lang="en-US" altLang="ja-JP" sz="1600" dirty="0"/>
                  <a:t>)=3, </a:t>
                </a:r>
                <a14:m>
                  <m:oMath xmlns:m="http://schemas.openxmlformats.org/officeDocument/2006/math">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𝑠</m:t>
                            </m:r>
                          </m:e>
                        </m:acc>
                      </m:e>
                      <m:sub>
                        <m:r>
                          <a:rPr lang="en-US" altLang="ja-JP" sz="1600" b="0" i="1" dirty="0" smtClean="0">
                            <a:latin typeface="Cambria Math" panose="02040503050406030204" pitchFamily="18" charset="0"/>
                          </a:rPr>
                          <m:t>2</m:t>
                        </m:r>
                      </m:sub>
                    </m:sSub>
                    <m:r>
                      <a:rPr lang="en-US" altLang="ja-JP" sz="1600" i="1" dirty="0">
                        <a:latin typeface="Cambria Math" panose="02040503050406030204" pitchFamily="18" charset="0"/>
                      </a:rPr>
                      <m:t>(</m:t>
                    </m:r>
                  </m:oMath>
                </a14:m>
                <a:r>
                  <a:rPr lang="en-US" altLang="ja-JP" sz="1600" dirty="0" err="1"/>
                  <a:t>s</a:t>
                </a:r>
                <a:r>
                  <a:rPr lang="en-US" altLang="ja-JP" sz="1600" baseline="-25000" dirty="0" err="1"/>
                  <a:t>B</a:t>
                </a:r>
                <a:r>
                  <a:rPr lang="en-US" altLang="ja-JP" sz="1600" dirty="0"/>
                  <a:t> )= </a:t>
                </a:r>
                <a:r>
                  <a:rPr lang="en-US" altLang="ja-JP" sz="1600" dirty="0" err="1"/>
                  <a:t>s</a:t>
                </a:r>
                <a:r>
                  <a:rPr lang="en-US" altLang="ja-JP" sz="1600" baseline="-25000" dirty="0" err="1"/>
                  <a:t>B</a:t>
                </a:r>
                <a:r>
                  <a:rPr lang="en-US" altLang="ja-JP" sz="1600" baseline="-25000" dirty="0"/>
                  <a:t> </a:t>
                </a:r>
                <a:endParaRPr lang="en-US" altLang="ja-JP" sz="1600" dirty="0"/>
              </a:p>
              <a:p>
                <a:r>
                  <a:rPr lang="en-US" altLang="ja-JP" sz="1600" dirty="0"/>
                  <a:t>F</a:t>
                </a:r>
                <a:r>
                  <a:rPr lang="en-US" altLang="ja-JP" sz="1600" dirty="0">
                    <a:solidFill>
                      <a:srgbClr val="7030A0"/>
                    </a:solidFill>
                  </a:rPr>
                  <a:t>3</a:t>
                </a:r>
                <a:r>
                  <a:rPr lang="en-US" altLang="ja-JP" sz="1600" dirty="0"/>
                  <a:t>(</a:t>
                </a:r>
                <a:r>
                  <a:rPr lang="en-US" altLang="ja-JP" sz="1600" dirty="0" err="1"/>
                  <a:t>s</a:t>
                </a:r>
                <a:r>
                  <a:rPr lang="en-US" altLang="ja-JP" sz="1600" baseline="-25000" dirty="0" err="1"/>
                  <a:t>C</a:t>
                </a:r>
                <a:r>
                  <a:rPr lang="en-US" altLang="ja-JP" sz="1600" dirty="0"/>
                  <a:t>)=6, </a:t>
                </a:r>
                <a14:m>
                  <m:oMath xmlns:m="http://schemas.openxmlformats.org/officeDocument/2006/math">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𝑠</m:t>
                            </m:r>
                          </m:e>
                        </m:acc>
                      </m:e>
                      <m:sub>
                        <m:r>
                          <a:rPr lang="en-US" altLang="ja-JP" sz="1600" b="0" i="1" dirty="0" smtClean="0">
                            <a:latin typeface="Cambria Math" panose="02040503050406030204" pitchFamily="18" charset="0"/>
                          </a:rPr>
                          <m:t>2</m:t>
                        </m:r>
                      </m:sub>
                    </m:sSub>
                    <m:r>
                      <a:rPr lang="en-US" altLang="ja-JP" sz="1600" i="1" dirty="0">
                        <a:latin typeface="Cambria Math" panose="02040503050406030204" pitchFamily="18" charset="0"/>
                      </a:rPr>
                      <m:t>(</m:t>
                    </m:r>
                  </m:oMath>
                </a14:m>
                <a:r>
                  <a:rPr lang="en-US" altLang="ja-JP" sz="1600" dirty="0" err="1"/>
                  <a:t>s</a:t>
                </a:r>
                <a:r>
                  <a:rPr lang="en-US" altLang="ja-JP" sz="1600" baseline="-25000" dirty="0" err="1"/>
                  <a:t>C</a:t>
                </a:r>
                <a:r>
                  <a:rPr lang="en-US" altLang="ja-JP" sz="1600" dirty="0"/>
                  <a:t> )= </a:t>
                </a:r>
                <a:r>
                  <a:rPr lang="en-US" altLang="ja-JP" sz="1600" dirty="0" err="1"/>
                  <a:t>s</a:t>
                </a:r>
                <a:r>
                  <a:rPr lang="en-US" altLang="ja-JP" sz="1600" baseline="-25000" dirty="0" err="1"/>
                  <a:t>B</a:t>
                </a:r>
                <a:endParaRPr lang="en-US" altLang="ja-JP" sz="1600" dirty="0"/>
              </a:p>
              <a:p>
                <a:endParaRPr kumimoji="1" lang="ja-JP" altLang="en-US" dirty="0"/>
              </a:p>
            </p:txBody>
          </p:sp>
        </mc:Choice>
        <mc:Fallback>
          <p:sp>
            <p:nvSpPr>
              <p:cNvPr id="84" name="テキスト ボックス 83">
                <a:extLst>
                  <a:ext uri="{FF2B5EF4-FFF2-40B4-BE49-F238E27FC236}">
                    <a16:creationId xmlns:a16="http://schemas.microsoft.com/office/drawing/2014/main" id="{8F76AF56-0CB6-48E7-9C10-1EC4B53ADDB3}"/>
                  </a:ext>
                </a:extLst>
              </p:cNvPr>
              <p:cNvSpPr txBox="1">
                <a:spLocks noRot="1" noChangeAspect="1" noMove="1" noResize="1" noEditPoints="1" noAdjustHandles="1" noChangeArrowheads="1" noChangeShapeType="1" noTextEdit="1"/>
              </p:cNvSpPr>
              <p:nvPr/>
            </p:nvSpPr>
            <p:spPr>
              <a:xfrm>
                <a:off x="6350427" y="5100240"/>
                <a:ext cx="2676233" cy="1354217"/>
              </a:xfrm>
              <a:prstGeom prst="rect">
                <a:avLst/>
              </a:prstGeom>
              <a:blipFill>
                <a:blip r:embed="rId4"/>
                <a:stretch>
                  <a:fillRect l="-1367" t="-1351"/>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85" name="テキスト ボックス 84">
                <a:extLst>
                  <a:ext uri="{FF2B5EF4-FFF2-40B4-BE49-F238E27FC236}">
                    <a16:creationId xmlns:a16="http://schemas.microsoft.com/office/drawing/2014/main" id="{69A72732-4C49-4DD2-BC82-9FE714B5E4A3}"/>
                  </a:ext>
                </a:extLst>
              </p:cNvPr>
              <p:cNvSpPr txBox="1"/>
              <p:nvPr/>
            </p:nvSpPr>
            <p:spPr>
              <a:xfrm>
                <a:off x="4501538" y="5276829"/>
                <a:ext cx="2075825" cy="1323439"/>
              </a:xfrm>
              <a:prstGeom prst="rect">
                <a:avLst/>
              </a:prstGeom>
              <a:noFill/>
            </p:spPr>
            <p:txBody>
              <a:bodyPr wrap="square" rtlCol="0">
                <a:spAutoFit/>
              </a:bodyPr>
              <a:lstStyle/>
              <a:p>
                <a:r>
                  <a:rPr lang="en-US" altLang="ja-JP" sz="1600" dirty="0">
                    <a:solidFill>
                      <a:srgbClr val="7030A0"/>
                    </a:solidFill>
                  </a:rPr>
                  <a:t>t=2</a:t>
                </a:r>
                <a:endParaRPr kumimoji="1" lang="en-US" altLang="ja-JP" sz="1600" dirty="0">
                  <a:solidFill>
                    <a:srgbClr val="7030A0"/>
                  </a:solidFill>
                </a:endParaRPr>
              </a:p>
              <a:p>
                <a:r>
                  <a:rPr kumimoji="1" lang="en-US" altLang="ja-JP" sz="1600" dirty="0"/>
                  <a:t>F</a:t>
                </a:r>
                <a:r>
                  <a:rPr kumimoji="1" lang="en-US" altLang="ja-JP" sz="1600" dirty="0">
                    <a:solidFill>
                      <a:srgbClr val="7030A0"/>
                    </a:solidFill>
                  </a:rPr>
                  <a:t>2</a:t>
                </a:r>
                <a:r>
                  <a:rPr kumimoji="1" lang="en-US" altLang="ja-JP" sz="1600" dirty="0"/>
                  <a:t>(</a:t>
                </a:r>
                <a:r>
                  <a:rPr kumimoji="1" lang="en-US" altLang="ja-JP" sz="1600" dirty="0" err="1"/>
                  <a:t>s</a:t>
                </a:r>
                <a:r>
                  <a:rPr kumimoji="1" lang="en-US" altLang="ja-JP" sz="1600" baseline="-25000" dirty="0" err="1"/>
                  <a:t>A</a:t>
                </a:r>
                <a:r>
                  <a:rPr kumimoji="1" lang="en-US" altLang="ja-JP" sz="1600" dirty="0"/>
                  <a:t>)=5,</a:t>
                </a:r>
                <a:r>
                  <a:rPr lang="en-US" altLang="ja-JP" sz="1600" dirty="0"/>
                  <a:t> </a:t>
                </a:r>
                <a14:m>
                  <m:oMath xmlns:m="http://schemas.openxmlformats.org/officeDocument/2006/math">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𝑠</m:t>
                            </m:r>
                          </m:e>
                        </m:acc>
                      </m:e>
                      <m:sub>
                        <m:r>
                          <a:rPr lang="en-US" altLang="ja-JP" sz="1600" b="0" i="1" dirty="0" smtClean="0">
                            <a:latin typeface="Cambria Math" panose="02040503050406030204" pitchFamily="18" charset="0"/>
                          </a:rPr>
                          <m:t>1</m:t>
                        </m:r>
                      </m:sub>
                    </m:sSub>
                    <m:r>
                      <a:rPr lang="en-US" altLang="ja-JP" sz="1600" i="1" dirty="0">
                        <a:latin typeface="Cambria Math" panose="02040503050406030204" pitchFamily="18" charset="0"/>
                      </a:rPr>
                      <m:t>(</m:t>
                    </m:r>
                  </m:oMath>
                </a14:m>
                <a:r>
                  <a:rPr lang="en-US" altLang="ja-JP" sz="1600" dirty="0" err="1"/>
                  <a:t>s</a:t>
                </a:r>
                <a:r>
                  <a:rPr lang="en-US" altLang="ja-JP" sz="1600" baseline="-25000" dirty="0" err="1"/>
                  <a:t>A</a:t>
                </a:r>
                <a:r>
                  <a:rPr lang="en-US" altLang="ja-JP" sz="1600" dirty="0"/>
                  <a:t> )= </a:t>
                </a:r>
                <a:r>
                  <a:rPr lang="en-US" altLang="ja-JP" sz="1600" dirty="0" err="1"/>
                  <a:t>s</a:t>
                </a:r>
                <a:r>
                  <a:rPr lang="en-US" altLang="ja-JP" sz="1600" baseline="-25000" dirty="0" err="1"/>
                  <a:t>A</a:t>
                </a:r>
                <a:r>
                  <a:rPr lang="en-US" altLang="ja-JP" sz="1600" dirty="0"/>
                  <a:t> </a:t>
                </a:r>
              </a:p>
              <a:p>
                <a:r>
                  <a:rPr lang="en-US" altLang="ja-JP" sz="1600" dirty="0"/>
                  <a:t>F</a:t>
                </a:r>
                <a:r>
                  <a:rPr lang="en-US" altLang="ja-JP" sz="1600" dirty="0">
                    <a:solidFill>
                      <a:srgbClr val="7030A0"/>
                    </a:solidFill>
                  </a:rPr>
                  <a:t>2</a:t>
                </a:r>
                <a:r>
                  <a:rPr lang="en-US" altLang="ja-JP" sz="1600" dirty="0"/>
                  <a:t>(</a:t>
                </a:r>
                <a:r>
                  <a:rPr lang="en-US" altLang="ja-JP" sz="1600" dirty="0" err="1"/>
                  <a:t>s</a:t>
                </a:r>
                <a:r>
                  <a:rPr lang="en-US" altLang="ja-JP" sz="1600" baseline="-25000" dirty="0" err="1"/>
                  <a:t>B</a:t>
                </a:r>
                <a:r>
                  <a:rPr lang="en-US" altLang="ja-JP" sz="1600" dirty="0"/>
                  <a:t>)=3, </a:t>
                </a:r>
                <a14:m>
                  <m:oMath xmlns:m="http://schemas.openxmlformats.org/officeDocument/2006/math">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𝑠</m:t>
                            </m:r>
                          </m:e>
                        </m:acc>
                      </m:e>
                      <m:sub>
                        <m:r>
                          <a:rPr lang="en-US" altLang="ja-JP" sz="1600" b="0" i="1" dirty="0" smtClean="0">
                            <a:latin typeface="Cambria Math" panose="02040503050406030204" pitchFamily="18" charset="0"/>
                          </a:rPr>
                          <m:t>1</m:t>
                        </m:r>
                      </m:sub>
                    </m:sSub>
                    <m:r>
                      <a:rPr lang="en-US" altLang="ja-JP" sz="1600" i="1" dirty="0">
                        <a:latin typeface="Cambria Math" panose="02040503050406030204" pitchFamily="18" charset="0"/>
                      </a:rPr>
                      <m:t>(</m:t>
                    </m:r>
                  </m:oMath>
                </a14:m>
                <a:r>
                  <a:rPr lang="en-US" altLang="ja-JP" sz="1600" dirty="0" err="1"/>
                  <a:t>s</a:t>
                </a:r>
                <a:r>
                  <a:rPr lang="en-US" altLang="ja-JP" sz="1600" baseline="-25000" dirty="0" err="1"/>
                  <a:t>B</a:t>
                </a:r>
                <a:r>
                  <a:rPr lang="en-US" altLang="ja-JP" sz="1600" dirty="0"/>
                  <a:t> )= </a:t>
                </a:r>
                <a:r>
                  <a:rPr lang="en-US" altLang="ja-JP" sz="1600" dirty="0" err="1">
                    <a:solidFill>
                      <a:srgbClr val="C00000"/>
                    </a:solidFill>
                  </a:rPr>
                  <a:t>s</a:t>
                </a:r>
                <a:r>
                  <a:rPr lang="en-US" altLang="ja-JP" sz="1600" baseline="-25000" dirty="0" err="1">
                    <a:solidFill>
                      <a:srgbClr val="C00000"/>
                    </a:solidFill>
                  </a:rPr>
                  <a:t>C</a:t>
                </a:r>
                <a:r>
                  <a:rPr lang="en-US" altLang="ja-JP" sz="1600" baseline="-25000" dirty="0"/>
                  <a:t> </a:t>
                </a:r>
                <a:endParaRPr lang="en-US" altLang="ja-JP" sz="1600" dirty="0"/>
              </a:p>
              <a:p>
                <a:r>
                  <a:rPr lang="en-US" altLang="ja-JP" sz="1600" dirty="0"/>
                  <a:t>F</a:t>
                </a:r>
                <a:r>
                  <a:rPr lang="en-US" altLang="ja-JP" sz="1600" dirty="0">
                    <a:solidFill>
                      <a:srgbClr val="7030A0"/>
                    </a:solidFill>
                  </a:rPr>
                  <a:t>2</a:t>
                </a:r>
                <a:r>
                  <a:rPr lang="en-US" altLang="ja-JP" sz="1600" dirty="0"/>
                  <a:t>(</a:t>
                </a:r>
                <a:r>
                  <a:rPr lang="en-US" altLang="ja-JP" sz="1600" dirty="0" err="1"/>
                  <a:t>s</a:t>
                </a:r>
                <a:r>
                  <a:rPr lang="en-US" altLang="ja-JP" sz="1600" baseline="-25000" dirty="0" err="1"/>
                  <a:t>C</a:t>
                </a:r>
                <a:r>
                  <a:rPr lang="en-US" altLang="ja-JP" sz="1600" dirty="0"/>
                  <a:t>)=3, </a:t>
                </a:r>
                <a14:m>
                  <m:oMath xmlns:m="http://schemas.openxmlformats.org/officeDocument/2006/math">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𝑠</m:t>
                            </m:r>
                          </m:e>
                        </m:acc>
                      </m:e>
                      <m:sub>
                        <m:r>
                          <a:rPr lang="en-US" altLang="ja-JP" sz="1600" b="0" i="1" dirty="0" smtClean="0">
                            <a:latin typeface="Cambria Math" panose="02040503050406030204" pitchFamily="18" charset="0"/>
                          </a:rPr>
                          <m:t>1</m:t>
                        </m:r>
                      </m:sub>
                    </m:sSub>
                    <m:r>
                      <a:rPr lang="en-US" altLang="ja-JP" sz="1600" i="1" dirty="0">
                        <a:latin typeface="Cambria Math" panose="02040503050406030204" pitchFamily="18" charset="0"/>
                      </a:rPr>
                      <m:t>(</m:t>
                    </m:r>
                  </m:oMath>
                </a14:m>
                <a:r>
                  <a:rPr lang="en-US" altLang="ja-JP" sz="1600" dirty="0" err="1"/>
                  <a:t>s</a:t>
                </a:r>
                <a:r>
                  <a:rPr lang="en-US" altLang="ja-JP" sz="1600" baseline="-25000" dirty="0" err="1"/>
                  <a:t>C</a:t>
                </a:r>
                <a:r>
                  <a:rPr lang="en-US" altLang="ja-JP" sz="1600" dirty="0"/>
                  <a:t> )= </a:t>
                </a:r>
                <a:r>
                  <a:rPr lang="en-US" altLang="ja-JP" sz="1600" dirty="0" err="1"/>
                  <a:t>s</a:t>
                </a:r>
                <a:r>
                  <a:rPr lang="en-US" altLang="ja-JP" sz="1600" baseline="-25000" dirty="0" err="1"/>
                  <a:t>B</a:t>
                </a:r>
                <a:endParaRPr lang="en-US" altLang="ja-JP" sz="1600" dirty="0"/>
              </a:p>
              <a:p>
                <a:endParaRPr kumimoji="1" lang="ja-JP" altLang="en-US" sz="1600" dirty="0"/>
              </a:p>
            </p:txBody>
          </p:sp>
        </mc:Choice>
        <mc:Fallback>
          <p:sp>
            <p:nvSpPr>
              <p:cNvPr id="85" name="テキスト ボックス 84">
                <a:extLst>
                  <a:ext uri="{FF2B5EF4-FFF2-40B4-BE49-F238E27FC236}">
                    <a16:creationId xmlns:a16="http://schemas.microsoft.com/office/drawing/2014/main" id="{69A72732-4C49-4DD2-BC82-9FE714B5E4A3}"/>
                  </a:ext>
                </a:extLst>
              </p:cNvPr>
              <p:cNvSpPr txBox="1">
                <a:spLocks noRot="1" noChangeAspect="1" noMove="1" noResize="1" noEditPoints="1" noAdjustHandles="1" noChangeArrowheads="1" noChangeShapeType="1" noTextEdit="1"/>
              </p:cNvSpPr>
              <p:nvPr/>
            </p:nvSpPr>
            <p:spPr>
              <a:xfrm>
                <a:off x="4501538" y="5276829"/>
                <a:ext cx="2075825" cy="1323439"/>
              </a:xfrm>
              <a:prstGeom prst="rect">
                <a:avLst/>
              </a:prstGeom>
              <a:blipFill>
                <a:blip r:embed="rId5"/>
                <a:stretch>
                  <a:fillRect l="-1466" t="-138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86" name="テキスト ボックス 85">
                <a:extLst>
                  <a:ext uri="{FF2B5EF4-FFF2-40B4-BE49-F238E27FC236}">
                    <a16:creationId xmlns:a16="http://schemas.microsoft.com/office/drawing/2014/main" id="{2656EB81-A1D2-4BEF-A2A4-D4A93A447547}"/>
                  </a:ext>
                </a:extLst>
              </p:cNvPr>
              <p:cNvSpPr txBox="1"/>
              <p:nvPr/>
            </p:nvSpPr>
            <p:spPr>
              <a:xfrm>
                <a:off x="2321784" y="5131018"/>
                <a:ext cx="2191344" cy="1323439"/>
              </a:xfrm>
              <a:prstGeom prst="rect">
                <a:avLst/>
              </a:prstGeom>
              <a:noFill/>
            </p:spPr>
            <p:txBody>
              <a:bodyPr wrap="square" rtlCol="0">
                <a:spAutoFit/>
              </a:bodyPr>
              <a:lstStyle/>
              <a:p>
                <a:r>
                  <a:rPr lang="en-US" altLang="ja-JP" sz="1600" dirty="0">
                    <a:solidFill>
                      <a:srgbClr val="7030A0"/>
                    </a:solidFill>
                  </a:rPr>
                  <a:t>t=1</a:t>
                </a:r>
                <a:endParaRPr kumimoji="1" lang="en-US" altLang="ja-JP" sz="1600" dirty="0">
                  <a:solidFill>
                    <a:srgbClr val="7030A0"/>
                  </a:solidFill>
                </a:endParaRPr>
              </a:p>
              <a:p>
                <a:r>
                  <a:rPr kumimoji="1" lang="en-US" altLang="ja-JP" sz="1600" dirty="0"/>
                  <a:t>F</a:t>
                </a:r>
                <a:r>
                  <a:rPr kumimoji="1" lang="en-US" altLang="ja-JP" sz="1600" dirty="0">
                    <a:solidFill>
                      <a:srgbClr val="7030A0"/>
                    </a:solidFill>
                  </a:rPr>
                  <a:t>1</a:t>
                </a:r>
                <a:r>
                  <a:rPr kumimoji="1" lang="en-US" altLang="ja-JP" sz="1600" dirty="0"/>
                  <a:t>(</a:t>
                </a:r>
                <a:r>
                  <a:rPr kumimoji="1" lang="en-US" altLang="ja-JP" sz="1600" dirty="0" err="1"/>
                  <a:t>s</a:t>
                </a:r>
                <a:r>
                  <a:rPr kumimoji="1" lang="en-US" altLang="ja-JP" sz="1600" baseline="-25000" dirty="0" err="1"/>
                  <a:t>A</a:t>
                </a:r>
                <a:r>
                  <a:rPr kumimoji="1" lang="en-US" altLang="ja-JP" sz="1600" dirty="0"/>
                  <a:t>)=5,</a:t>
                </a:r>
                <a:r>
                  <a:rPr lang="en-US" altLang="ja-JP" sz="1600" dirty="0"/>
                  <a:t> </a:t>
                </a:r>
                <a14:m>
                  <m:oMath xmlns:m="http://schemas.openxmlformats.org/officeDocument/2006/math">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𝑠</m:t>
                            </m:r>
                          </m:e>
                        </m:acc>
                      </m:e>
                      <m:sub>
                        <m:r>
                          <a:rPr lang="en-US" altLang="ja-JP" sz="1600" b="0" i="1" dirty="0" smtClean="0">
                            <a:latin typeface="Cambria Math" panose="02040503050406030204" pitchFamily="18" charset="0"/>
                          </a:rPr>
                          <m:t>0</m:t>
                        </m:r>
                      </m:sub>
                    </m:sSub>
                    <m:r>
                      <a:rPr lang="en-US" altLang="ja-JP" sz="1600" i="1" dirty="0">
                        <a:latin typeface="Cambria Math" panose="02040503050406030204" pitchFamily="18" charset="0"/>
                      </a:rPr>
                      <m:t>(</m:t>
                    </m:r>
                  </m:oMath>
                </a14:m>
                <a:r>
                  <a:rPr lang="en-US" altLang="ja-JP" sz="1600" dirty="0" err="1"/>
                  <a:t>s</a:t>
                </a:r>
                <a:r>
                  <a:rPr lang="en-US" altLang="ja-JP" sz="1600" baseline="-25000" dirty="0" err="1"/>
                  <a:t>A</a:t>
                </a:r>
                <a:r>
                  <a:rPr lang="en-US" altLang="ja-JP" sz="1600" dirty="0"/>
                  <a:t> )=Start</a:t>
                </a:r>
              </a:p>
              <a:p>
                <a:r>
                  <a:rPr lang="en-US" altLang="ja-JP" sz="1600" dirty="0"/>
                  <a:t>F</a:t>
                </a:r>
                <a:r>
                  <a:rPr lang="en-US" altLang="ja-JP" sz="1600" dirty="0">
                    <a:solidFill>
                      <a:srgbClr val="7030A0"/>
                    </a:solidFill>
                  </a:rPr>
                  <a:t>1</a:t>
                </a:r>
                <a:r>
                  <a:rPr lang="en-US" altLang="ja-JP" sz="1600" dirty="0"/>
                  <a:t>(</a:t>
                </a:r>
                <a:r>
                  <a:rPr lang="en-US" altLang="ja-JP" sz="1600" dirty="0" err="1"/>
                  <a:t>s</a:t>
                </a:r>
                <a:r>
                  <a:rPr lang="en-US" altLang="ja-JP" sz="1600" baseline="-25000" dirty="0" err="1"/>
                  <a:t>B</a:t>
                </a:r>
                <a:r>
                  <a:rPr lang="en-US" altLang="ja-JP" sz="1600" dirty="0"/>
                  <a:t>)=0, </a:t>
                </a:r>
                <a14:m>
                  <m:oMath xmlns:m="http://schemas.openxmlformats.org/officeDocument/2006/math">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𝑠</m:t>
                            </m:r>
                          </m:e>
                        </m:acc>
                      </m:e>
                      <m:sub>
                        <m:r>
                          <a:rPr lang="en-US" altLang="ja-JP" sz="1600" i="1" dirty="0">
                            <a:latin typeface="Cambria Math" panose="02040503050406030204" pitchFamily="18" charset="0"/>
                          </a:rPr>
                          <m:t>0</m:t>
                        </m:r>
                      </m:sub>
                    </m:sSub>
                    <m:r>
                      <a:rPr lang="en-US" altLang="ja-JP" sz="1600" i="1" dirty="0">
                        <a:latin typeface="Cambria Math" panose="02040503050406030204" pitchFamily="18" charset="0"/>
                      </a:rPr>
                      <m:t>(</m:t>
                    </m:r>
                  </m:oMath>
                </a14:m>
                <a:r>
                  <a:rPr lang="en-US" altLang="ja-JP" sz="1600" dirty="0"/>
                  <a:t>s</a:t>
                </a:r>
                <a:r>
                  <a:rPr lang="en-US" altLang="ja-JP" sz="1600" baseline="-25000" dirty="0"/>
                  <a:t>B</a:t>
                </a:r>
                <a:r>
                  <a:rPr lang="en-US" altLang="ja-JP" sz="1600" dirty="0"/>
                  <a:t> )=Start</a:t>
                </a:r>
              </a:p>
              <a:p>
                <a:r>
                  <a:rPr lang="en-US" altLang="ja-JP" sz="1600" dirty="0"/>
                  <a:t>F</a:t>
                </a:r>
                <a:r>
                  <a:rPr lang="en-US" altLang="ja-JP" sz="1600" dirty="0">
                    <a:solidFill>
                      <a:srgbClr val="7030A0"/>
                    </a:solidFill>
                  </a:rPr>
                  <a:t>1</a:t>
                </a:r>
                <a:r>
                  <a:rPr lang="en-US" altLang="ja-JP" sz="1600" dirty="0"/>
                  <a:t>(</a:t>
                </a:r>
                <a:r>
                  <a:rPr lang="en-US" altLang="ja-JP" sz="1600" dirty="0" err="1"/>
                  <a:t>s</a:t>
                </a:r>
                <a:r>
                  <a:rPr lang="en-US" altLang="ja-JP" sz="1600" baseline="-25000" dirty="0" err="1"/>
                  <a:t>C</a:t>
                </a:r>
                <a:r>
                  <a:rPr lang="en-US" altLang="ja-JP" sz="1600" dirty="0"/>
                  <a:t>)=3, </a:t>
                </a:r>
                <a14:m>
                  <m:oMath xmlns:m="http://schemas.openxmlformats.org/officeDocument/2006/math">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𝑠</m:t>
                            </m:r>
                          </m:e>
                        </m:acc>
                      </m:e>
                      <m:sub>
                        <m:r>
                          <a:rPr lang="en-US" altLang="ja-JP" sz="1600" i="1" dirty="0">
                            <a:latin typeface="Cambria Math" panose="02040503050406030204" pitchFamily="18" charset="0"/>
                          </a:rPr>
                          <m:t>0</m:t>
                        </m:r>
                      </m:sub>
                    </m:sSub>
                    <m:r>
                      <a:rPr lang="en-US" altLang="ja-JP" sz="1600" i="1" dirty="0">
                        <a:latin typeface="Cambria Math" panose="02040503050406030204" pitchFamily="18" charset="0"/>
                      </a:rPr>
                      <m:t>(</m:t>
                    </m:r>
                  </m:oMath>
                </a14:m>
                <a:r>
                  <a:rPr lang="en-US" altLang="ja-JP" sz="1600" dirty="0"/>
                  <a:t>s</a:t>
                </a:r>
                <a:r>
                  <a:rPr lang="en-US" altLang="ja-JP" sz="1600" baseline="-25000" dirty="0"/>
                  <a:t>C</a:t>
                </a:r>
                <a:r>
                  <a:rPr lang="en-US" altLang="ja-JP" sz="1600" dirty="0"/>
                  <a:t> )=</a:t>
                </a:r>
                <a:r>
                  <a:rPr lang="en-US" altLang="ja-JP" sz="1600" dirty="0">
                    <a:solidFill>
                      <a:srgbClr val="C00000"/>
                    </a:solidFill>
                  </a:rPr>
                  <a:t>Start</a:t>
                </a:r>
              </a:p>
              <a:p>
                <a:endParaRPr kumimoji="1" lang="ja-JP" altLang="en-US" sz="1600" dirty="0"/>
              </a:p>
            </p:txBody>
          </p:sp>
        </mc:Choice>
        <mc:Fallback>
          <p:sp>
            <p:nvSpPr>
              <p:cNvPr id="86" name="テキスト ボックス 85">
                <a:extLst>
                  <a:ext uri="{FF2B5EF4-FFF2-40B4-BE49-F238E27FC236}">
                    <a16:creationId xmlns:a16="http://schemas.microsoft.com/office/drawing/2014/main" id="{2656EB81-A1D2-4BEF-A2A4-D4A93A447547}"/>
                  </a:ext>
                </a:extLst>
              </p:cNvPr>
              <p:cNvSpPr txBox="1">
                <a:spLocks noRot="1" noChangeAspect="1" noMove="1" noResize="1" noEditPoints="1" noAdjustHandles="1" noChangeArrowheads="1" noChangeShapeType="1" noTextEdit="1"/>
              </p:cNvSpPr>
              <p:nvPr/>
            </p:nvSpPr>
            <p:spPr>
              <a:xfrm>
                <a:off x="2321784" y="5131018"/>
                <a:ext cx="2191344" cy="1323439"/>
              </a:xfrm>
              <a:prstGeom prst="rect">
                <a:avLst/>
              </a:prstGeom>
              <a:blipFill>
                <a:blip r:embed="rId6"/>
                <a:stretch>
                  <a:fillRect l="-1671" t="-1382"/>
                </a:stretch>
              </a:blipFill>
            </p:spPr>
            <p:txBody>
              <a:bodyPr/>
              <a:lstStyle/>
              <a:p>
                <a:r>
                  <a:rPr lang="ja-JP" altLang="en-US">
                    <a:noFill/>
                  </a:rPr>
                  <a:t> </a:t>
                </a:r>
              </a:p>
            </p:txBody>
          </p:sp>
        </mc:Fallback>
      </mc:AlternateContent>
      <p:sp>
        <p:nvSpPr>
          <p:cNvPr id="3" name="正方形/長方形 2">
            <a:extLst>
              <a:ext uri="{FF2B5EF4-FFF2-40B4-BE49-F238E27FC236}">
                <a16:creationId xmlns:a16="http://schemas.microsoft.com/office/drawing/2014/main" id="{19ED120E-8A30-4142-961F-683D5D349413}"/>
              </a:ext>
            </a:extLst>
          </p:cNvPr>
          <p:cNvSpPr/>
          <p:nvPr/>
        </p:nvSpPr>
        <p:spPr>
          <a:xfrm>
            <a:off x="9951898" y="5255094"/>
            <a:ext cx="1519549" cy="353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C8698BC0-49D4-44F6-A5A0-113C9B511C16}"/>
              </a:ext>
            </a:extLst>
          </p:cNvPr>
          <p:cNvSpPr/>
          <p:nvPr/>
        </p:nvSpPr>
        <p:spPr>
          <a:xfrm>
            <a:off x="8316978" y="5746737"/>
            <a:ext cx="1875899" cy="2502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F5463173-798A-4143-8BF7-E30B907819B3}"/>
              </a:ext>
            </a:extLst>
          </p:cNvPr>
          <p:cNvSpPr/>
          <p:nvPr/>
        </p:nvSpPr>
        <p:spPr>
          <a:xfrm>
            <a:off x="6350427" y="5431805"/>
            <a:ext cx="1875899" cy="2502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74C8E52D-B50C-4B44-8271-43CB577BCAFC}"/>
              </a:ext>
            </a:extLst>
          </p:cNvPr>
          <p:cNvSpPr/>
          <p:nvPr/>
        </p:nvSpPr>
        <p:spPr>
          <a:xfrm>
            <a:off x="4445394" y="5833895"/>
            <a:ext cx="1875899" cy="2502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a:extLst>
              <a:ext uri="{FF2B5EF4-FFF2-40B4-BE49-F238E27FC236}">
                <a16:creationId xmlns:a16="http://schemas.microsoft.com/office/drawing/2014/main" id="{EF9BDEB7-4760-455C-AF4E-D2F77CA825E8}"/>
              </a:ext>
            </a:extLst>
          </p:cNvPr>
          <p:cNvSpPr/>
          <p:nvPr/>
        </p:nvSpPr>
        <p:spPr>
          <a:xfrm>
            <a:off x="2369663" y="5938548"/>
            <a:ext cx="2005076" cy="2502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392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3" grpId="0" animBg="1"/>
      <p:bldP spid="94" grpId="0" animBg="1"/>
      <p:bldP spid="95" grpId="0" animBg="1"/>
      <p:bldP spid="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演習問題</a:t>
            </a:r>
            <a:r>
              <a:rPr kumimoji="1" lang="en-US" altLang="ja-JP" dirty="0"/>
              <a:t>5-1</a:t>
            </a:r>
            <a:br>
              <a:rPr kumimoji="1" lang="en-US" altLang="ja-JP" dirty="0"/>
            </a:br>
            <a:r>
              <a:rPr lang="ja-JP" altLang="en-US" dirty="0"/>
              <a:t>文字</a:t>
            </a:r>
            <a:r>
              <a:rPr lang="en-US" altLang="ja-JP" dirty="0"/>
              <a:t>bi-gram</a:t>
            </a:r>
            <a:r>
              <a:rPr lang="ja-JP" altLang="en-US" dirty="0"/>
              <a:t>による単語生成</a:t>
            </a:r>
            <a:endParaRPr kumimoji="1" lang="ja-JP" altLang="en-US" dirty="0"/>
          </a:p>
        </p:txBody>
      </p:sp>
      <p:sp>
        <p:nvSpPr>
          <p:cNvPr id="4" name="円/楕円 3"/>
          <p:cNvSpPr/>
          <p:nvPr/>
        </p:nvSpPr>
        <p:spPr>
          <a:xfrm>
            <a:off x="1631504" y="383857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な</a:t>
            </a:r>
          </a:p>
        </p:txBody>
      </p:sp>
      <p:sp>
        <p:nvSpPr>
          <p:cNvPr id="5" name="円/楕円 4"/>
          <p:cNvSpPr/>
          <p:nvPr/>
        </p:nvSpPr>
        <p:spPr>
          <a:xfrm>
            <a:off x="3364767" y="2614439"/>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と</a:t>
            </a:r>
          </a:p>
        </p:txBody>
      </p:sp>
      <p:sp>
        <p:nvSpPr>
          <p:cNvPr id="6" name="円/楕円 5"/>
          <p:cNvSpPr/>
          <p:nvPr/>
        </p:nvSpPr>
        <p:spPr>
          <a:xfrm>
            <a:off x="3364767" y="3855108"/>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ご</a:t>
            </a:r>
          </a:p>
        </p:txBody>
      </p:sp>
      <p:sp>
        <p:nvSpPr>
          <p:cNvPr id="7" name="円/楕円 6"/>
          <p:cNvSpPr/>
          <p:nvPr/>
        </p:nvSpPr>
        <p:spPr>
          <a:xfrm>
            <a:off x="3364767" y="518735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ん</a:t>
            </a:r>
          </a:p>
        </p:txBody>
      </p:sp>
      <p:sp>
        <p:nvSpPr>
          <p:cNvPr id="11" name="円/楕円 10"/>
          <p:cNvSpPr/>
          <p:nvPr/>
        </p:nvSpPr>
        <p:spPr>
          <a:xfrm>
            <a:off x="5154825" y="2644851"/>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や</a:t>
            </a:r>
          </a:p>
        </p:txBody>
      </p:sp>
      <p:sp>
        <p:nvSpPr>
          <p:cNvPr id="12" name="円/楕円 11"/>
          <p:cNvSpPr/>
          <p:nvPr/>
        </p:nvSpPr>
        <p:spPr>
          <a:xfrm>
            <a:off x="5154825" y="394099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と</a:t>
            </a:r>
          </a:p>
        </p:txBody>
      </p:sp>
      <p:sp>
        <p:nvSpPr>
          <p:cNvPr id="13" name="円/楕円 12"/>
          <p:cNvSpPr/>
          <p:nvPr/>
        </p:nvSpPr>
        <p:spPr>
          <a:xfrm>
            <a:off x="5154825" y="5237139"/>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み</a:t>
            </a:r>
          </a:p>
        </p:txBody>
      </p:sp>
      <p:cxnSp>
        <p:nvCxnSpPr>
          <p:cNvPr id="14" name="直線矢印コネクタ 13"/>
          <p:cNvCxnSpPr>
            <a:endCxn id="11" idx="2"/>
          </p:cNvCxnSpPr>
          <p:nvPr/>
        </p:nvCxnSpPr>
        <p:spPr>
          <a:xfrm flipV="1">
            <a:off x="4097651" y="3004892"/>
            <a:ext cx="1057174" cy="969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endCxn id="12" idx="2"/>
          </p:cNvCxnSpPr>
          <p:nvPr/>
        </p:nvCxnSpPr>
        <p:spPr>
          <a:xfrm>
            <a:off x="4213653" y="4229027"/>
            <a:ext cx="941175"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13" idx="1"/>
          </p:cNvCxnSpPr>
          <p:nvPr/>
        </p:nvCxnSpPr>
        <p:spPr>
          <a:xfrm>
            <a:off x="4097654" y="4483614"/>
            <a:ext cx="1173173" cy="8589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 idx="6"/>
            <a:endCxn id="12" idx="3"/>
          </p:cNvCxnSpPr>
          <p:nvPr/>
        </p:nvCxnSpPr>
        <p:spPr>
          <a:xfrm flipV="1">
            <a:off x="4156858" y="4555624"/>
            <a:ext cx="1113969" cy="991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631507" y="3406525"/>
            <a:ext cx="716863" cy="400110"/>
          </a:xfrm>
          <a:prstGeom prst="rect">
            <a:avLst/>
          </a:prstGeom>
          <a:noFill/>
        </p:spPr>
        <p:txBody>
          <a:bodyPr wrap="none" rtlCol="0">
            <a:spAutoFit/>
          </a:bodyPr>
          <a:lstStyle/>
          <a:p>
            <a:r>
              <a:rPr lang="en-US" altLang="ja-JP" sz="2000" dirty="0"/>
              <a:t>Start</a:t>
            </a:r>
            <a:endParaRPr lang="ja-JP" altLang="en-US" sz="2000" dirty="0"/>
          </a:p>
        </p:txBody>
      </p:sp>
      <p:sp>
        <p:nvSpPr>
          <p:cNvPr id="20" name="テキスト ボックス 19"/>
          <p:cNvSpPr txBox="1"/>
          <p:nvPr/>
        </p:nvSpPr>
        <p:spPr>
          <a:xfrm>
            <a:off x="3518060" y="2132856"/>
            <a:ext cx="495649" cy="400110"/>
          </a:xfrm>
          <a:prstGeom prst="rect">
            <a:avLst/>
          </a:prstGeom>
          <a:noFill/>
        </p:spPr>
        <p:txBody>
          <a:bodyPr wrap="none" rtlCol="0">
            <a:spAutoFit/>
          </a:bodyPr>
          <a:lstStyle/>
          <a:p>
            <a:r>
              <a:rPr lang="en-US" altLang="ja-JP" sz="2000" dirty="0"/>
              <a:t>t=1</a:t>
            </a:r>
            <a:endParaRPr lang="ja-JP" altLang="en-US" sz="2000" dirty="0"/>
          </a:p>
        </p:txBody>
      </p:sp>
      <p:sp>
        <p:nvSpPr>
          <p:cNvPr id="21" name="テキスト ボックス 20"/>
          <p:cNvSpPr txBox="1"/>
          <p:nvPr/>
        </p:nvSpPr>
        <p:spPr>
          <a:xfrm>
            <a:off x="5308118" y="2132856"/>
            <a:ext cx="540533" cy="400110"/>
          </a:xfrm>
          <a:prstGeom prst="rect">
            <a:avLst/>
          </a:prstGeom>
          <a:noFill/>
        </p:spPr>
        <p:txBody>
          <a:bodyPr wrap="none" rtlCol="0">
            <a:spAutoFit/>
          </a:bodyPr>
          <a:lstStyle/>
          <a:p>
            <a:r>
              <a:rPr lang="en-US" altLang="ja-JP" sz="2000" dirty="0"/>
              <a:t>t=2</a:t>
            </a:r>
            <a:endParaRPr lang="ja-JP" altLang="en-US" sz="2000" dirty="0"/>
          </a:p>
        </p:txBody>
      </p:sp>
      <p:cxnSp>
        <p:nvCxnSpPr>
          <p:cNvPr id="27" name="直線矢印コネクタ 26"/>
          <p:cNvCxnSpPr>
            <a:stCxn id="5" idx="6"/>
            <a:endCxn id="11" idx="2"/>
          </p:cNvCxnSpPr>
          <p:nvPr/>
        </p:nvCxnSpPr>
        <p:spPr>
          <a:xfrm>
            <a:off x="4156855" y="2974480"/>
            <a:ext cx="997970" cy="30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6672064" y="264651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じ</a:t>
            </a:r>
          </a:p>
        </p:txBody>
      </p:sp>
      <p:sp>
        <p:nvSpPr>
          <p:cNvPr id="31" name="円/楕円 30"/>
          <p:cNvSpPr/>
          <p:nvPr/>
        </p:nvSpPr>
        <p:spPr>
          <a:xfrm>
            <a:off x="6672064" y="3942661"/>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ま</a:t>
            </a:r>
          </a:p>
        </p:txBody>
      </p:sp>
      <p:sp>
        <p:nvSpPr>
          <p:cNvPr id="32" name="円/楕円 31"/>
          <p:cNvSpPr/>
          <p:nvPr/>
        </p:nvSpPr>
        <p:spPr>
          <a:xfrm>
            <a:off x="6672064" y="523880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の</a:t>
            </a:r>
          </a:p>
        </p:txBody>
      </p:sp>
      <p:sp>
        <p:nvSpPr>
          <p:cNvPr id="33" name="テキスト ボックス 32"/>
          <p:cNvSpPr txBox="1"/>
          <p:nvPr/>
        </p:nvSpPr>
        <p:spPr>
          <a:xfrm>
            <a:off x="6825355" y="2134521"/>
            <a:ext cx="532518" cy="400110"/>
          </a:xfrm>
          <a:prstGeom prst="rect">
            <a:avLst/>
          </a:prstGeom>
          <a:noFill/>
        </p:spPr>
        <p:txBody>
          <a:bodyPr wrap="none" rtlCol="0">
            <a:spAutoFit/>
          </a:bodyPr>
          <a:lstStyle/>
          <a:p>
            <a:r>
              <a:rPr lang="en-US" altLang="ja-JP" sz="2000" dirty="0"/>
              <a:t>t=3</a:t>
            </a:r>
            <a:endParaRPr lang="ja-JP" altLang="en-US" sz="2000" dirty="0"/>
          </a:p>
        </p:txBody>
      </p:sp>
      <p:cxnSp>
        <p:nvCxnSpPr>
          <p:cNvPr id="36" name="直線矢印コネクタ 35"/>
          <p:cNvCxnSpPr>
            <a:stCxn id="12" idx="7"/>
            <a:endCxn id="30" idx="3"/>
          </p:cNvCxnSpPr>
          <p:nvPr/>
        </p:nvCxnSpPr>
        <p:spPr>
          <a:xfrm flipV="1">
            <a:off x="5830915" y="3261144"/>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11" idx="6"/>
            <a:endCxn id="30" idx="2"/>
          </p:cNvCxnSpPr>
          <p:nvPr/>
        </p:nvCxnSpPr>
        <p:spPr>
          <a:xfrm>
            <a:off x="5946914" y="3004892"/>
            <a:ext cx="725151" cy="1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13" idx="7"/>
            <a:endCxn id="31" idx="3"/>
          </p:cNvCxnSpPr>
          <p:nvPr/>
        </p:nvCxnSpPr>
        <p:spPr>
          <a:xfrm flipV="1">
            <a:off x="5830915" y="4557288"/>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12" idx="6"/>
            <a:endCxn id="31" idx="2"/>
          </p:cNvCxnSpPr>
          <p:nvPr/>
        </p:nvCxnSpPr>
        <p:spPr>
          <a:xfrm>
            <a:off x="5946914" y="4301036"/>
            <a:ext cx="725151" cy="1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12" idx="5"/>
            <a:endCxn id="32" idx="1"/>
          </p:cNvCxnSpPr>
          <p:nvPr/>
        </p:nvCxnSpPr>
        <p:spPr>
          <a:xfrm>
            <a:off x="5830915" y="4555623"/>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a:xfrm>
            <a:off x="8256240" y="2732561"/>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よ</a:t>
            </a:r>
          </a:p>
        </p:txBody>
      </p:sp>
      <p:sp>
        <p:nvSpPr>
          <p:cNvPr id="52" name="円/楕円 51"/>
          <p:cNvSpPr/>
          <p:nvPr/>
        </p:nvSpPr>
        <p:spPr>
          <a:xfrm>
            <a:off x="8256240" y="402870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か</a:t>
            </a:r>
          </a:p>
        </p:txBody>
      </p:sp>
      <p:sp>
        <p:nvSpPr>
          <p:cNvPr id="53" name="円/楕円 52"/>
          <p:cNvSpPr/>
          <p:nvPr/>
        </p:nvSpPr>
        <p:spPr>
          <a:xfrm>
            <a:off x="8256240" y="5324849"/>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ど</a:t>
            </a:r>
          </a:p>
        </p:txBody>
      </p:sp>
      <p:sp>
        <p:nvSpPr>
          <p:cNvPr id="54" name="テキスト ボックス 53"/>
          <p:cNvSpPr txBox="1"/>
          <p:nvPr/>
        </p:nvSpPr>
        <p:spPr>
          <a:xfrm>
            <a:off x="8409530" y="2220565"/>
            <a:ext cx="551754" cy="400110"/>
          </a:xfrm>
          <a:prstGeom prst="rect">
            <a:avLst/>
          </a:prstGeom>
          <a:noFill/>
        </p:spPr>
        <p:txBody>
          <a:bodyPr wrap="none" rtlCol="0">
            <a:spAutoFit/>
          </a:bodyPr>
          <a:lstStyle/>
          <a:p>
            <a:r>
              <a:rPr lang="en-US" altLang="ja-JP" sz="2000" dirty="0"/>
              <a:t>t=4</a:t>
            </a:r>
            <a:endParaRPr lang="ja-JP" altLang="en-US" sz="2000" dirty="0"/>
          </a:p>
        </p:txBody>
      </p:sp>
      <p:cxnSp>
        <p:nvCxnSpPr>
          <p:cNvPr id="57" name="直線矢印コネクタ 56"/>
          <p:cNvCxnSpPr/>
          <p:nvPr/>
        </p:nvCxnSpPr>
        <p:spPr>
          <a:xfrm flipV="1">
            <a:off x="7404800" y="3279376"/>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7520799" y="3023124"/>
            <a:ext cx="725151" cy="1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7404800" y="4575520"/>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7520799" y="4319268"/>
            <a:ext cx="725151" cy="1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7404800" y="4573855"/>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2521250" y="3119439"/>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63" name="テキスト ボックス 62"/>
          <p:cNvSpPr txBox="1"/>
          <p:nvPr/>
        </p:nvSpPr>
        <p:spPr>
          <a:xfrm>
            <a:off x="4319744" y="3251401"/>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64" name="テキスト ボックス 63"/>
          <p:cNvSpPr txBox="1"/>
          <p:nvPr/>
        </p:nvSpPr>
        <p:spPr>
          <a:xfrm>
            <a:off x="5992056" y="3334517"/>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65" name="テキスト ボックス 64"/>
          <p:cNvSpPr txBox="1"/>
          <p:nvPr/>
        </p:nvSpPr>
        <p:spPr>
          <a:xfrm>
            <a:off x="7583413" y="3368601"/>
            <a:ext cx="320922" cy="400110"/>
          </a:xfrm>
          <a:prstGeom prst="rect">
            <a:avLst/>
          </a:prstGeom>
          <a:noFill/>
        </p:spPr>
        <p:txBody>
          <a:bodyPr wrap="none" rtlCol="0">
            <a:spAutoFit/>
          </a:bodyPr>
          <a:lstStyle/>
          <a:p>
            <a:r>
              <a:rPr lang="en-US" altLang="ja-JP" sz="2000" dirty="0"/>
              <a:t>4</a:t>
            </a:r>
            <a:endParaRPr lang="ja-JP" altLang="en-US" sz="2000" dirty="0"/>
          </a:p>
        </p:txBody>
      </p:sp>
      <p:sp>
        <p:nvSpPr>
          <p:cNvPr id="66" name="テキスト ボックス 65"/>
          <p:cNvSpPr txBox="1"/>
          <p:nvPr/>
        </p:nvSpPr>
        <p:spPr>
          <a:xfrm>
            <a:off x="4396407" y="2576033"/>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67" name="テキスト ボックス 66"/>
          <p:cNvSpPr txBox="1"/>
          <p:nvPr/>
        </p:nvSpPr>
        <p:spPr>
          <a:xfrm>
            <a:off x="6149027" y="2520512"/>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68" name="テキスト ボックス 67"/>
          <p:cNvSpPr txBox="1"/>
          <p:nvPr/>
        </p:nvSpPr>
        <p:spPr>
          <a:xfrm>
            <a:off x="7740649" y="2582835"/>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69" name="テキスト ボックス 68"/>
          <p:cNvSpPr txBox="1"/>
          <p:nvPr/>
        </p:nvSpPr>
        <p:spPr>
          <a:xfrm>
            <a:off x="2667283" y="3778281"/>
            <a:ext cx="306494" cy="400110"/>
          </a:xfrm>
          <a:prstGeom prst="rect">
            <a:avLst/>
          </a:prstGeom>
          <a:noFill/>
        </p:spPr>
        <p:txBody>
          <a:bodyPr wrap="none" rtlCol="0">
            <a:spAutoFit/>
          </a:bodyPr>
          <a:lstStyle/>
          <a:p>
            <a:r>
              <a:rPr lang="en-US" altLang="ja-JP" sz="2000" dirty="0"/>
              <a:t>5</a:t>
            </a:r>
            <a:endParaRPr lang="ja-JP" altLang="en-US" sz="2000" dirty="0"/>
          </a:p>
        </p:txBody>
      </p:sp>
      <p:sp>
        <p:nvSpPr>
          <p:cNvPr id="70" name="テキスト ボックス 69"/>
          <p:cNvSpPr txBox="1"/>
          <p:nvPr/>
        </p:nvSpPr>
        <p:spPr>
          <a:xfrm>
            <a:off x="4495379" y="3855108"/>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71" name="テキスト ボックス 70"/>
          <p:cNvSpPr txBox="1"/>
          <p:nvPr/>
        </p:nvSpPr>
        <p:spPr>
          <a:xfrm>
            <a:off x="6226728" y="3855108"/>
            <a:ext cx="264816" cy="400110"/>
          </a:xfrm>
          <a:prstGeom prst="rect">
            <a:avLst/>
          </a:prstGeom>
          <a:noFill/>
        </p:spPr>
        <p:txBody>
          <a:bodyPr wrap="none" rtlCol="0">
            <a:spAutoFit/>
          </a:bodyPr>
          <a:lstStyle/>
          <a:p>
            <a:r>
              <a:rPr lang="en-US" altLang="ja-JP" sz="2000" dirty="0"/>
              <a:t>1</a:t>
            </a:r>
            <a:endParaRPr lang="ja-JP" altLang="en-US" sz="2000" dirty="0"/>
          </a:p>
        </p:txBody>
      </p:sp>
      <p:sp>
        <p:nvSpPr>
          <p:cNvPr id="72" name="テキスト ボックス 71"/>
          <p:cNvSpPr txBox="1"/>
          <p:nvPr/>
        </p:nvSpPr>
        <p:spPr>
          <a:xfrm>
            <a:off x="7738263" y="3927305"/>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73" name="テキスト ボックス 72"/>
          <p:cNvSpPr txBox="1"/>
          <p:nvPr/>
        </p:nvSpPr>
        <p:spPr>
          <a:xfrm>
            <a:off x="2819683" y="4558653"/>
            <a:ext cx="320922" cy="400110"/>
          </a:xfrm>
          <a:prstGeom prst="rect">
            <a:avLst/>
          </a:prstGeom>
          <a:noFill/>
        </p:spPr>
        <p:txBody>
          <a:bodyPr wrap="none" rtlCol="0">
            <a:spAutoFit/>
          </a:bodyPr>
          <a:lstStyle/>
          <a:p>
            <a:r>
              <a:rPr lang="en-US" altLang="ja-JP" sz="2000" dirty="0"/>
              <a:t>4</a:t>
            </a:r>
            <a:endParaRPr lang="ja-JP" altLang="en-US" sz="2000" dirty="0"/>
          </a:p>
        </p:txBody>
      </p:sp>
      <p:sp>
        <p:nvSpPr>
          <p:cNvPr id="74" name="テキスト ボックス 73"/>
          <p:cNvSpPr txBox="1"/>
          <p:nvPr/>
        </p:nvSpPr>
        <p:spPr>
          <a:xfrm>
            <a:off x="4278862" y="4811653"/>
            <a:ext cx="306494" cy="400110"/>
          </a:xfrm>
          <a:prstGeom prst="rect">
            <a:avLst/>
          </a:prstGeom>
          <a:noFill/>
        </p:spPr>
        <p:txBody>
          <a:bodyPr wrap="none" rtlCol="0">
            <a:spAutoFit/>
          </a:bodyPr>
          <a:lstStyle/>
          <a:p>
            <a:r>
              <a:rPr lang="en-US" altLang="ja-JP" sz="2000" dirty="0"/>
              <a:t>5</a:t>
            </a:r>
            <a:endParaRPr lang="ja-JP" altLang="en-US" sz="2000" dirty="0"/>
          </a:p>
        </p:txBody>
      </p:sp>
      <p:sp>
        <p:nvSpPr>
          <p:cNvPr id="76" name="テキスト ボックス 75"/>
          <p:cNvSpPr txBox="1"/>
          <p:nvPr/>
        </p:nvSpPr>
        <p:spPr>
          <a:xfrm>
            <a:off x="4440124" y="4493643"/>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77" name="テキスト ボックス 76"/>
          <p:cNvSpPr txBox="1"/>
          <p:nvPr/>
        </p:nvSpPr>
        <p:spPr>
          <a:xfrm>
            <a:off x="6042352" y="4437973"/>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78" name="テキスト ボックス 77"/>
          <p:cNvSpPr txBox="1"/>
          <p:nvPr/>
        </p:nvSpPr>
        <p:spPr>
          <a:xfrm>
            <a:off x="7557338" y="4415521"/>
            <a:ext cx="308098" cy="400110"/>
          </a:xfrm>
          <a:prstGeom prst="rect">
            <a:avLst/>
          </a:prstGeom>
          <a:noFill/>
        </p:spPr>
        <p:txBody>
          <a:bodyPr wrap="none" rtlCol="0">
            <a:spAutoFit/>
          </a:bodyPr>
          <a:lstStyle/>
          <a:p>
            <a:r>
              <a:rPr lang="en-US" altLang="ja-JP" sz="2000" dirty="0"/>
              <a:t>7</a:t>
            </a:r>
            <a:endParaRPr lang="ja-JP" altLang="en-US" sz="2000" dirty="0"/>
          </a:p>
        </p:txBody>
      </p:sp>
      <p:sp>
        <p:nvSpPr>
          <p:cNvPr id="79" name="円/楕円 78"/>
          <p:cNvSpPr/>
          <p:nvPr/>
        </p:nvSpPr>
        <p:spPr>
          <a:xfrm>
            <a:off x="9768408" y="2745208"/>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う</a:t>
            </a:r>
          </a:p>
        </p:txBody>
      </p:sp>
      <p:cxnSp>
        <p:nvCxnSpPr>
          <p:cNvPr id="80" name="直線矢印コネクタ 79"/>
          <p:cNvCxnSpPr/>
          <p:nvPr/>
        </p:nvCxnSpPr>
        <p:spPr>
          <a:xfrm>
            <a:off x="9048331" y="3063854"/>
            <a:ext cx="725151" cy="1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endCxn id="79" idx="3"/>
          </p:cNvCxnSpPr>
          <p:nvPr/>
        </p:nvCxnSpPr>
        <p:spPr>
          <a:xfrm flipV="1">
            <a:off x="9048331" y="3359836"/>
            <a:ext cx="836079" cy="847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53" idx="6"/>
            <a:endCxn id="79" idx="4"/>
          </p:cNvCxnSpPr>
          <p:nvPr/>
        </p:nvCxnSpPr>
        <p:spPr>
          <a:xfrm flipV="1">
            <a:off x="9048328" y="3465290"/>
            <a:ext cx="1116124" cy="2219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9806023" y="2248073"/>
            <a:ext cx="697627" cy="400110"/>
          </a:xfrm>
          <a:prstGeom prst="rect">
            <a:avLst/>
          </a:prstGeom>
          <a:noFill/>
        </p:spPr>
        <p:txBody>
          <a:bodyPr wrap="none" rtlCol="0">
            <a:spAutoFit/>
          </a:bodyPr>
          <a:lstStyle/>
          <a:p>
            <a:r>
              <a:rPr lang="en-US" altLang="ja-JP" sz="2000" dirty="0"/>
              <a:t>Goal</a:t>
            </a:r>
            <a:endParaRPr lang="ja-JP" altLang="en-US" sz="2000" dirty="0"/>
          </a:p>
        </p:txBody>
      </p:sp>
      <p:sp>
        <p:nvSpPr>
          <p:cNvPr id="88" name="テキスト ボックス 87"/>
          <p:cNvSpPr txBox="1"/>
          <p:nvPr/>
        </p:nvSpPr>
        <p:spPr>
          <a:xfrm>
            <a:off x="5719828" y="4882689"/>
            <a:ext cx="357790" cy="400110"/>
          </a:xfrm>
          <a:prstGeom prst="rect">
            <a:avLst/>
          </a:prstGeom>
          <a:noFill/>
        </p:spPr>
        <p:txBody>
          <a:bodyPr wrap="none" rtlCol="0">
            <a:spAutoFit/>
          </a:bodyPr>
          <a:lstStyle/>
          <a:p>
            <a:r>
              <a:rPr lang="en-US" altLang="ja-JP" sz="2000" dirty="0"/>
              <a:t>-1</a:t>
            </a:r>
            <a:endParaRPr lang="ja-JP" altLang="en-US" sz="2000" dirty="0"/>
          </a:p>
        </p:txBody>
      </p:sp>
      <p:sp>
        <p:nvSpPr>
          <p:cNvPr id="89" name="テキスト ボックス 88"/>
          <p:cNvSpPr txBox="1"/>
          <p:nvPr/>
        </p:nvSpPr>
        <p:spPr>
          <a:xfrm>
            <a:off x="7260889" y="4912069"/>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90" name="テキスト ボックス 89"/>
          <p:cNvSpPr txBox="1"/>
          <p:nvPr/>
        </p:nvSpPr>
        <p:spPr>
          <a:xfrm>
            <a:off x="8961284" y="4893753"/>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91" name="テキスト ボックス 90"/>
          <p:cNvSpPr txBox="1"/>
          <p:nvPr/>
        </p:nvSpPr>
        <p:spPr>
          <a:xfrm>
            <a:off x="9048328" y="3574331"/>
            <a:ext cx="264816" cy="400110"/>
          </a:xfrm>
          <a:prstGeom prst="rect">
            <a:avLst/>
          </a:prstGeom>
          <a:noFill/>
        </p:spPr>
        <p:txBody>
          <a:bodyPr wrap="none" rtlCol="0">
            <a:spAutoFit/>
          </a:bodyPr>
          <a:lstStyle/>
          <a:p>
            <a:r>
              <a:rPr lang="en-US" altLang="ja-JP" sz="2000" dirty="0"/>
              <a:t>1</a:t>
            </a:r>
            <a:endParaRPr lang="ja-JP" altLang="en-US" sz="2000" dirty="0"/>
          </a:p>
        </p:txBody>
      </p:sp>
      <p:sp>
        <p:nvSpPr>
          <p:cNvPr id="92" name="テキスト ボックス 91"/>
          <p:cNvSpPr txBox="1"/>
          <p:nvPr/>
        </p:nvSpPr>
        <p:spPr>
          <a:xfrm>
            <a:off x="9244832" y="2613372"/>
            <a:ext cx="309700" cy="400110"/>
          </a:xfrm>
          <a:prstGeom prst="rect">
            <a:avLst/>
          </a:prstGeom>
          <a:noFill/>
        </p:spPr>
        <p:txBody>
          <a:bodyPr wrap="none" rtlCol="0">
            <a:spAutoFit/>
          </a:bodyPr>
          <a:lstStyle/>
          <a:p>
            <a:r>
              <a:rPr lang="en-US" altLang="ja-JP" sz="2000" dirty="0"/>
              <a:t>2</a:t>
            </a:r>
            <a:endParaRPr lang="ja-JP" altLang="en-US" sz="2000" dirty="0"/>
          </a:p>
        </p:txBody>
      </p:sp>
      <p:cxnSp>
        <p:nvCxnSpPr>
          <p:cNvPr id="75" name="直線矢印コネクタ 74"/>
          <p:cNvCxnSpPr/>
          <p:nvPr/>
        </p:nvCxnSpPr>
        <p:spPr>
          <a:xfrm>
            <a:off x="2241159" y="4501846"/>
            <a:ext cx="1173173" cy="8589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2407244" y="4145215"/>
            <a:ext cx="941175"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V="1">
            <a:off x="2299156" y="3020927"/>
            <a:ext cx="1057174" cy="969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559496" y="6381328"/>
            <a:ext cx="9127820" cy="400110"/>
          </a:xfrm>
          <a:prstGeom prst="rect">
            <a:avLst/>
          </a:prstGeom>
          <a:noFill/>
        </p:spPr>
        <p:txBody>
          <a:bodyPr wrap="none" rtlCol="0">
            <a:spAutoFit/>
          </a:bodyPr>
          <a:lstStyle/>
          <a:p>
            <a:r>
              <a:rPr lang="ja-JP" altLang="en-US" sz="2000" dirty="0"/>
              <a:t>文字のつながりの利得がリンク上に示してある．最も得点の高くなる経路を見つけよ．</a:t>
            </a:r>
          </a:p>
        </p:txBody>
      </p:sp>
    </p:spTree>
    <p:extLst>
      <p:ext uri="{BB962C8B-B14F-4D97-AF65-F5344CB8AC3E}">
        <p14:creationId xmlns:p14="http://schemas.microsoft.com/office/powerpoint/2010/main" val="1314832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34280"/>
            <a:ext cx="8229600" cy="1143000"/>
          </a:xfrm>
          <a:solidFill>
            <a:schemeClr val="bg1">
              <a:alpha val="55000"/>
            </a:schemeClr>
          </a:solidFill>
        </p:spPr>
        <p:txBody>
          <a:bodyPr>
            <a:normAutofit fontScale="90000"/>
          </a:bodyPr>
          <a:lstStyle/>
          <a:p>
            <a:r>
              <a:rPr kumimoji="1" lang="ja-JP" altLang="en-US" dirty="0"/>
              <a:t>演習問題</a:t>
            </a:r>
            <a:r>
              <a:rPr kumimoji="1" lang="en-US" altLang="ja-JP" dirty="0"/>
              <a:t>5-2</a:t>
            </a:r>
            <a:r>
              <a:rPr lang="en-US" altLang="ja-JP" dirty="0"/>
              <a:t> </a:t>
            </a:r>
            <a:r>
              <a:rPr lang="ja-JP" altLang="en-US" dirty="0"/>
              <a:t>アルゴリズムの確認</a:t>
            </a:r>
            <a:endParaRPr kumimoji="1" lang="ja-JP" altLang="en-US" dirty="0"/>
          </a:p>
        </p:txBody>
      </p:sp>
      <mc:AlternateContent xmlns:mc="http://schemas.openxmlformats.org/markup-compatibility/2006" xmlns:a14="http://schemas.microsoft.com/office/drawing/2010/main">
        <mc:Choice Requires="a14">
          <p:sp>
            <p:nvSpPr>
              <p:cNvPr id="8" name="コンテンツ プレースホルダー 7"/>
              <p:cNvSpPr>
                <a:spLocks noGrp="1"/>
              </p:cNvSpPr>
              <p:nvPr>
                <p:ph idx="1"/>
              </p:nvPr>
            </p:nvSpPr>
            <p:spPr>
              <a:xfrm>
                <a:off x="1963848" y="5157194"/>
                <a:ext cx="8229600" cy="1431435"/>
              </a:xfrm>
            </p:spPr>
            <p:txBody>
              <a:bodyPr>
                <a:normAutofit/>
              </a:bodyPr>
              <a:lstStyle/>
              <a:p>
                <a:r>
                  <a:rPr kumimoji="1" lang="ja-JP" altLang="en-US" dirty="0"/>
                  <a:t>動的計画法のアルゴリズムと演習問題</a:t>
                </a:r>
                <a:r>
                  <a:rPr kumimoji="1" lang="en-US" altLang="ja-JP" dirty="0"/>
                  <a:t>5-1</a:t>
                </a:r>
                <a:r>
                  <a:rPr kumimoji="1" lang="ja-JP" altLang="en-US" dirty="0"/>
                  <a:t>の結果を比較し，</a:t>
                </a:r>
                <a:r>
                  <a:rPr lang="ja-JP" altLang="en-US" dirty="0"/>
                  <a:t>最終的なメモリに格納された</a:t>
                </a:r>
                <a:r>
                  <a:rPr lang="en-US" altLang="ja-JP" dirty="0"/>
                  <a:t>F</a:t>
                </a:r>
                <a:r>
                  <a:rPr lang="en-US" altLang="ja-JP" baseline="-25000" dirty="0"/>
                  <a:t>t</a:t>
                </a:r>
                <a:r>
                  <a:rPr lang="en-US" altLang="ja-JP" dirty="0"/>
                  <a:t>(</a:t>
                </a:r>
                <a:r>
                  <a:rPr lang="en-US" altLang="ja-JP" dirty="0" err="1"/>
                  <a:t>s</a:t>
                </a:r>
                <a:r>
                  <a:rPr lang="en-US" altLang="ja-JP" baseline="-25000" dirty="0" err="1"/>
                  <a:t>t</a:t>
                </a:r>
                <a:r>
                  <a:rPr lang="en-US" altLang="ja-JP" dirty="0"/>
                  <a:t>)</a:t>
                </a:r>
                <a:r>
                  <a:rPr lang="ja-JP" altLang="en-US" dirty="0"/>
                  <a:t>と</a:t>
                </a:r>
                <a14:m>
                  <m:oMath xmlns:m="http://schemas.openxmlformats.org/officeDocument/2006/math">
                    <m:sSub>
                      <m:sSubPr>
                        <m:ctrlPr>
                          <a:rPr lang="en-US" altLang="ja-JP" i="1" smtClean="0">
                            <a:latin typeface="Cambria Math" panose="02040503050406030204" pitchFamily="18" charset="0"/>
                          </a:rPr>
                        </m:ctrlPr>
                      </m:sSubPr>
                      <m:e>
                        <m:acc>
                          <m:accPr>
                            <m:chr m:val="̂"/>
                            <m:ctrlPr>
                              <a:rPr lang="en-US" altLang="ja-JP" i="1" smtClean="0">
                                <a:latin typeface="Cambria Math" panose="02040503050406030204" pitchFamily="18" charset="0"/>
                              </a:rPr>
                            </m:ctrlPr>
                          </m:accPr>
                          <m:e>
                            <m:r>
                              <a:rPr lang="en-US" altLang="ja-JP" b="0" i="1" smtClean="0">
                                <a:latin typeface="Cambria Math"/>
                              </a:rPr>
                              <m:t>𝑠</m:t>
                            </m:r>
                          </m:e>
                        </m:acc>
                      </m:e>
                      <m:sub>
                        <m:r>
                          <a:rPr lang="en-US" altLang="ja-JP" b="0" i="1" smtClean="0">
                            <a:latin typeface="Cambria Math"/>
                          </a:rPr>
                          <m:t>𝑡</m:t>
                        </m:r>
                        <m:r>
                          <a:rPr lang="en-US" altLang="ja-JP" b="0" i="1" smtClean="0">
                            <a:latin typeface="Cambria Math"/>
                          </a:rPr>
                          <m:t>−1</m:t>
                        </m:r>
                      </m:sub>
                    </m:sSub>
                  </m:oMath>
                </a14:m>
                <a:r>
                  <a:rPr lang="en-US" altLang="ja-JP" dirty="0"/>
                  <a:t> (</a:t>
                </a:r>
                <a:r>
                  <a:rPr lang="en-US" altLang="ja-JP" dirty="0" err="1"/>
                  <a:t>s</a:t>
                </a:r>
                <a:r>
                  <a:rPr lang="en-US" altLang="ja-JP" baseline="-25000" dirty="0" err="1"/>
                  <a:t>t</a:t>
                </a:r>
                <a:r>
                  <a:rPr lang="en-US" altLang="ja-JP" dirty="0"/>
                  <a:t>)</a:t>
                </a:r>
                <a:r>
                  <a:rPr lang="ja-JP" altLang="en-US" dirty="0"/>
                  <a:t>のリストはどのようになっているか，示せ．</a:t>
                </a:r>
                <a:endParaRPr kumimoji="1" lang="ja-JP" altLang="en-US" dirty="0"/>
              </a:p>
            </p:txBody>
          </p:sp>
        </mc:Choice>
        <mc:Fallback xmlns="">
          <p:sp>
            <p:nvSpPr>
              <p:cNvPr id="8" name="コンテンツ プレースホルダー 7"/>
              <p:cNvSpPr>
                <a:spLocks noGrp="1" noRot="1" noChangeAspect="1" noMove="1" noResize="1" noEditPoints="1" noAdjustHandles="1" noChangeArrowheads="1" noChangeShapeType="1" noTextEdit="1"/>
              </p:cNvSpPr>
              <p:nvPr>
                <p:ph idx="1"/>
              </p:nvPr>
            </p:nvSpPr>
            <p:spPr>
              <a:xfrm>
                <a:off x="1963848" y="5157194"/>
                <a:ext cx="8229600" cy="1431435"/>
              </a:xfrm>
              <a:blipFill>
                <a:blip r:embed="rId2"/>
                <a:stretch>
                  <a:fillRect l="-889" t="-5106" r="-519"/>
                </a:stretch>
              </a:blipFill>
            </p:spPr>
            <p:txBody>
              <a:bodyPr/>
              <a:lstStyle/>
              <a:p>
                <a:r>
                  <a:rPr lang="ja-JP" altLang="en-US">
                    <a:noFill/>
                  </a:rPr>
                  <a:t> </a:t>
                </a:r>
              </a:p>
            </p:txBody>
          </p:sp>
        </mc:Fallback>
      </mc:AlternateContent>
      <p:sp>
        <p:nvSpPr>
          <p:cNvPr id="68" name="円/楕円 67"/>
          <p:cNvSpPr/>
          <p:nvPr/>
        </p:nvSpPr>
        <p:spPr>
          <a:xfrm>
            <a:off x="1659016" y="2851741"/>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な</a:t>
            </a:r>
          </a:p>
        </p:txBody>
      </p:sp>
      <p:sp>
        <p:nvSpPr>
          <p:cNvPr id="69" name="円/楕円 68"/>
          <p:cNvSpPr/>
          <p:nvPr/>
        </p:nvSpPr>
        <p:spPr>
          <a:xfrm>
            <a:off x="3392279" y="162760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と</a:t>
            </a:r>
          </a:p>
        </p:txBody>
      </p:sp>
      <p:sp>
        <p:nvSpPr>
          <p:cNvPr id="70" name="円/楕円 69"/>
          <p:cNvSpPr/>
          <p:nvPr/>
        </p:nvSpPr>
        <p:spPr>
          <a:xfrm>
            <a:off x="3392279" y="286827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ご</a:t>
            </a:r>
          </a:p>
        </p:txBody>
      </p:sp>
      <p:sp>
        <p:nvSpPr>
          <p:cNvPr id="71" name="円/楕円 70"/>
          <p:cNvSpPr/>
          <p:nvPr/>
        </p:nvSpPr>
        <p:spPr>
          <a:xfrm>
            <a:off x="3392279" y="4200523"/>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ん</a:t>
            </a:r>
          </a:p>
        </p:txBody>
      </p:sp>
      <p:sp>
        <p:nvSpPr>
          <p:cNvPr id="72" name="円/楕円 71"/>
          <p:cNvSpPr/>
          <p:nvPr/>
        </p:nvSpPr>
        <p:spPr>
          <a:xfrm>
            <a:off x="5182337" y="1658019"/>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や</a:t>
            </a:r>
          </a:p>
        </p:txBody>
      </p:sp>
      <p:sp>
        <p:nvSpPr>
          <p:cNvPr id="73" name="円/楕円 72"/>
          <p:cNvSpPr/>
          <p:nvPr/>
        </p:nvSpPr>
        <p:spPr>
          <a:xfrm>
            <a:off x="5182337" y="2954163"/>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と</a:t>
            </a:r>
          </a:p>
        </p:txBody>
      </p:sp>
      <p:sp>
        <p:nvSpPr>
          <p:cNvPr id="74" name="円/楕円 73"/>
          <p:cNvSpPr/>
          <p:nvPr/>
        </p:nvSpPr>
        <p:spPr>
          <a:xfrm>
            <a:off x="5182337" y="425030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み</a:t>
            </a:r>
          </a:p>
        </p:txBody>
      </p:sp>
      <p:cxnSp>
        <p:nvCxnSpPr>
          <p:cNvPr id="75" name="直線矢印コネクタ 74"/>
          <p:cNvCxnSpPr>
            <a:endCxn id="72" idx="2"/>
          </p:cNvCxnSpPr>
          <p:nvPr/>
        </p:nvCxnSpPr>
        <p:spPr>
          <a:xfrm flipV="1">
            <a:off x="4125163" y="2018059"/>
            <a:ext cx="1057174" cy="969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a:endCxn id="73" idx="2"/>
          </p:cNvCxnSpPr>
          <p:nvPr/>
        </p:nvCxnSpPr>
        <p:spPr>
          <a:xfrm>
            <a:off x="4241165" y="3242195"/>
            <a:ext cx="941175"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a:endCxn id="74" idx="1"/>
          </p:cNvCxnSpPr>
          <p:nvPr/>
        </p:nvCxnSpPr>
        <p:spPr>
          <a:xfrm>
            <a:off x="4125166" y="3496782"/>
            <a:ext cx="1173173" cy="8589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71" idx="6"/>
            <a:endCxn id="73" idx="3"/>
          </p:cNvCxnSpPr>
          <p:nvPr/>
        </p:nvCxnSpPr>
        <p:spPr>
          <a:xfrm flipV="1">
            <a:off x="4184370" y="3568791"/>
            <a:ext cx="1113969" cy="991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1659019" y="2419693"/>
            <a:ext cx="716863" cy="400110"/>
          </a:xfrm>
          <a:prstGeom prst="rect">
            <a:avLst/>
          </a:prstGeom>
          <a:noFill/>
        </p:spPr>
        <p:txBody>
          <a:bodyPr wrap="none" rtlCol="0">
            <a:spAutoFit/>
          </a:bodyPr>
          <a:lstStyle/>
          <a:p>
            <a:r>
              <a:rPr lang="en-US" altLang="ja-JP" sz="2000" dirty="0"/>
              <a:t>Start</a:t>
            </a:r>
            <a:endParaRPr lang="ja-JP" altLang="en-US" sz="2000" dirty="0"/>
          </a:p>
        </p:txBody>
      </p:sp>
      <p:sp>
        <p:nvSpPr>
          <p:cNvPr id="80" name="テキスト ボックス 79"/>
          <p:cNvSpPr txBox="1"/>
          <p:nvPr/>
        </p:nvSpPr>
        <p:spPr>
          <a:xfrm>
            <a:off x="3545572" y="1146023"/>
            <a:ext cx="495649" cy="400110"/>
          </a:xfrm>
          <a:prstGeom prst="rect">
            <a:avLst/>
          </a:prstGeom>
          <a:noFill/>
        </p:spPr>
        <p:txBody>
          <a:bodyPr wrap="none" rtlCol="0">
            <a:spAutoFit/>
          </a:bodyPr>
          <a:lstStyle/>
          <a:p>
            <a:r>
              <a:rPr lang="en-US" altLang="ja-JP" sz="2000" dirty="0"/>
              <a:t>t=1</a:t>
            </a:r>
            <a:endParaRPr lang="ja-JP" altLang="en-US" sz="2000" dirty="0"/>
          </a:p>
        </p:txBody>
      </p:sp>
      <p:sp>
        <p:nvSpPr>
          <p:cNvPr id="81" name="テキスト ボックス 80"/>
          <p:cNvSpPr txBox="1"/>
          <p:nvPr/>
        </p:nvSpPr>
        <p:spPr>
          <a:xfrm>
            <a:off x="5335630" y="1146023"/>
            <a:ext cx="540533" cy="400110"/>
          </a:xfrm>
          <a:prstGeom prst="rect">
            <a:avLst/>
          </a:prstGeom>
          <a:noFill/>
        </p:spPr>
        <p:txBody>
          <a:bodyPr wrap="none" rtlCol="0">
            <a:spAutoFit/>
          </a:bodyPr>
          <a:lstStyle/>
          <a:p>
            <a:r>
              <a:rPr lang="en-US" altLang="ja-JP" sz="2000" dirty="0"/>
              <a:t>t=2</a:t>
            </a:r>
            <a:endParaRPr lang="ja-JP" altLang="en-US" sz="2000" dirty="0"/>
          </a:p>
        </p:txBody>
      </p:sp>
      <p:cxnSp>
        <p:nvCxnSpPr>
          <p:cNvPr id="82" name="直線矢印コネクタ 81"/>
          <p:cNvCxnSpPr>
            <a:stCxn id="69" idx="6"/>
            <a:endCxn id="72" idx="2"/>
          </p:cNvCxnSpPr>
          <p:nvPr/>
        </p:nvCxnSpPr>
        <p:spPr>
          <a:xfrm>
            <a:off x="4184367" y="1987647"/>
            <a:ext cx="997970" cy="30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円/楕円 82"/>
          <p:cNvSpPr/>
          <p:nvPr/>
        </p:nvSpPr>
        <p:spPr>
          <a:xfrm>
            <a:off x="6699576" y="165968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じ</a:t>
            </a:r>
          </a:p>
        </p:txBody>
      </p:sp>
      <p:sp>
        <p:nvSpPr>
          <p:cNvPr id="84" name="円/楕円 83"/>
          <p:cNvSpPr/>
          <p:nvPr/>
        </p:nvSpPr>
        <p:spPr>
          <a:xfrm>
            <a:off x="6699576" y="2955828"/>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ま</a:t>
            </a:r>
          </a:p>
        </p:txBody>
      </p:sp>
      <p:sp>
        <p:nvSpPr>
          <p:cNvPr id="85" name="円/楕円 84"/>
          <p:cNvSpPr/>
          <p:nvPr/>
        </p:nvSpPr>
        <p:spPr>
          <a:xfrm>
            <a:off x="6699576" y="425197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の</a:t>
            </a:r>
          </a:p>
        </p:txBody>
      </p:sp>
      <p:sp>
        <p:nvSpPr>
          <p:cNvPr id="86" name="テキスト ボックス 85"/>
          <p:cNvSpPr txBox="1"/>
          <p:nvPr/>
        </p:nvSpPr>
        <p:spPr>
          <a:xfrm>
            <a:off x="6852867" y="1147688"/>
            <a:ext cx="532518" cy="400110"/>
          </a:xfrm>
          <a:prstGeom prst="rect">
            <a:avLst/>
          </a:prstGeom>
          <a:noFill/>
        </p:spPr>
        <p:txBody>
          <a:bodyPr wrap="none" rtlCol="0">
            <a:spAutoFit/>
          </a:bodyPr>
          <a:lstStyle/>
          <a:p>
            <a:r>
              <a:rPr lang="en-US" altLang="ja-JP" sz="2000" dirty="0"/>
              <a:t>t=3</a:t>
            </a:r>
            <a:endParaRPr lang="ja-JP" altLang="en-US" sz="2000" dirty="0"/>
          </a:p>
        </p:txBody>
      </p:sp>
      <p:cxnSp>
        <p:nvCxnSpPr>
          <p:cNvPr id="87" name="直線矢印コネクタ 86"/>
          <p:cNvCxnSpPr>
            <a:stCxn id="73" idx="7"/>
            <a:endCxn id="83" idx="3"/>
          </p:cNvCxnSpPr>
          <p:nvPr/>
        </p:nvCxnSpPr>
        <p:spPr>
          <a:xfrm flipV="1">
            <a:off x="5858429" y="2274311"/>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a:stCxn id="72" idx="6"/>
            <a:endCxn id="83" idx="2"/>
          </p:cNvCxnSpPr>
          <p:nvPr/>
        </p:nvCxnSpPr>
        <p:spPr>
          <a:xfrm>
            <a:off x="5974428" y="2018058"/>
            <a:ext cx="725151" cy="1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a:stCxn id="74" idx="7"/>
            <a:endCxn id="84" idx="3"/>
          </p:cNvCxnSpPr>
          <p:nvPr/>
        </p:nvCxnSpPr>
        <p:spPr>
          <a:xfrm flipV="1">
            <a:off x="5858429" y="3570455"/>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a:stCxn id="73" idx="6"/>
            <a:endCxn id="84" idx="2"/>
          </p:cNvCxnSpPr>
          <p:nvPr/>
        </p:nvCxnSpPr>
        <p:spPr>
          <a:xfrm>
            <a:off x="5974428" y="3314202"/>
            <a:ext cx="725151" cy="1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a:stCxn id="73" idx="5"/>
            <a:endCxn id="85" idx="1"/>
          </p:cNvCxnSpPr>
          <p:nvPr/>
        </p:nvCxnSpPr>
        <p:spPr>
          <a:xfrm>
            <a:off x="5858429" y="3568790"/>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円/楕円 91"/>
          <p:cNvSpPr/>
          <p:nvPr/>
        </p:nvSpPr>
        <p:spPr>
          <a:xfrm>
            <a:off x="8283752" y="1745728"/>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よ</a:t>
            </a:r>
          </a:p>
        </p:txBody>
      </p:sp>
      <p:sp>
        <p:nvSpPr>
          <p:cNvPr id="93" name="円/楕円 92"/>
          <p:cNvSpPr/>
          <p:nvPr/>
        </p:nvSpPr>
        <p:spPr>
          <a:xfrm>
            <a:off x="8283752" y="304187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か</a:t>
            </a:r>
          </a:p>
        </p:txBody>
      </p:sp>
      <p:sp>
        <p:nvSpPr>
          <p:cNvPr id="94" name="円/楕円 93"/>
          <p:cNvSpPr/>
          <p:nvPr/>
        </p:nvSpPr>
        <p:spPr>
          <a:xfrm>
            <a:off x="8283752" y="433801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ど</a:t>
            </a:r>
          </a:p>
        </p:txBody>
      </p:sp>
      <p:sp>
        <p:nvSpPr>
          <p:cNvPr id="95" name="テキスト ボックス 94"/>
          <p:cNvSpPr txBox="1"/>
          <p:nvPr/>
        </p:nvSpPr>
        <p:spPr>
          <a:xfrm>
            <a:off x="8437042" y="1233733"/>
            <a:ext cx="551754" cy="400110"/>
          </a:xfrm>
          <a:prstGeom prst="rect">
            <a:avLst/>
          </a:prstGeom>
          <a:noFill/>
        </p:spPr>
        <p:txBody>
          <a:bodyPr wrap="none" rtlCol="0">
            <a:spAutoFit/>
          </a:bodyPr>
          <a:lstStyle/>
          <a:p>
            <a:r>
              <a:rPr lang="en-US" altLang="ja-JP" sz="2000" dirty="0"/>
              <a:t>t=4</a:t>
            </a:r>
            <a:endParaRPr lang="ja-JP" altLang="en-US" sz="2000" dirty="0"/>
          </a:p>
        </p:txBody>
      </p:sp>
      <p:cxnSp>
        <p:nvCxnSpPr>
          <p:cNvPr id="96" name="直線矢印コネクタ 95"/>
          <p:cNvCxnSpPr/>
          <p:nvPr/>
        </p:nvCxnSpPr>
        <p:spPr>
          <a:xfrm flipV="1">
            <a:off x="7432312" y="2292543"/>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7548311" y="2036290"/>
            <a:ext cx="725151" cy="1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V="1">
            <a:off x="7432312" y="3588687"/>
            <a:ext cx="957149" cy="785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a:off x="7548311" y="3332434"/>
            <a:ext cx="725151" cy="1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7432312" y="3587022"/>
            <a:ext cx="957149" cy="788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2548762" y="2132605"/>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102" name="テキスト ボックス 101"/>
          <p:cNvSpPr txBox="1"/>
          <p:nvPr/>
        </p:nvSpPr>
        <p:spPr>
          <a:xfrm>
            <a:off x="4347256" y="2264569"/>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103" name="テキスト ボックス 102"/>
          <p:cNvSpPr txBox="1"/>
          <p:nvPr/>
        </p:nvSpPr>
        <p:spPr>
          <a:xfrm>
            <a:off x="6019568" y="2347685"/>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104" name="テキスト ボックス 103"/>
          <p:cNvSpPr txBox="1"/>
          <p:nvPr/>
        </p:nvSpPr>
        <p:spPr>
          <a:xfrm>
            <a:off x="7610925" y="2381769"/>
            <a:ext cx="320922" cy="400110"/>
          </a:xfrm>
          <a:prstGeom prst="rect">
            <a:avLst/>
          </a:prstGeom>
          <a:noFill/>
        </p:spPr>
        <p:txBody>
          <a:bodyPr wrap="none" rtlCol="0">
            <a:spAutoFit/>
          </a:bodyPr>
          <a:lstStyle/>
          <a:p>
            <a:r>
              <a:rPr lang="en-US" altLang="ja-JP" sz="2000" dirty="0"/>
              <a:t>4</a:t>
            </a:r>
            <a:endParaRPr lang="ja-JP" altLang="en-US" sz="2000" dirty="0"/>
          </a:p>
        </p:txBody>
      </p:sp>
      <p:sp>
        <p:nvSpPr>
          <p:cNvPr id="105" name="テキスト ボックス 104"/>
          <p:cNvSpPr txBox="1"/>
          <p:nvPr/>
        </p:nvSpPr>
        <p:spPr>
          <a:xfrm>
            <a:off x="4423919" y="1589201"/>
            <a:ext cx="399468" cy="400110"/>
          </a:xfrm>
          <a:prstGeom prst="rect">
            <a:avLst/>
          </a:prstGeom>
          <a:noFill/>
        </p:spPr>
        <p:txBody>
          <a:bodyPr wrap="none" rtlCol="0">
            <a:spAutoFit/>
          </a:bodyPr>
          <a:lstStyle/>
          <a:p>
            <a:r>
              <a:rPr lang="en-US" altLang="ja-JP" sz="2000" dirty="0"/>
              <a:t>-5</a:t>
            </a:r>
            <a:endParaRPr lang="ja-JP" altLang="en-US" sz="2000" dirty="0"/>
          </a:p>
        </p:txBody>
      </p:sp>
      <p:sp>
        <p:nvSpPr>
          <p:cNvPr id="106" name="テキスト ボックス 105"/>
          <p:cNvSpPr txBox="1"/>
          <p:nvPr/>
        </p:nvSpPr>
        <p:spPr>
          <a:xfrm>
            <a:off x="6176539" y="1533679"/>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107" name="テキスト ボックス 106"/>
          <p:cNvSpPr txBox="1"/>
          <p:nvPr/>
        </p:nvSpPr>
        <p:spPr>
          <a:xfrm>
            <a:off x="7768161" y="1596001"/>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108" name="テキスト ボックス 107"/>
          <p:cNvSpPr txBox="1"/>
          <p:nvPr/>
        </p:nvSpPr>
        <p:spPr>
          <a:xfrm>
            <a:off x="2694795" y="2791448"/>
            <a:ext cx="306494" cy="400110"/>
          </a:xfrm>
          <a:prstGeom prst="rect">
            <a:avLst/>
          </a:prstGeom>
          <a:noFill/>
        </p:spPr>
        <p:txBody>
          <a:bodyPr wrap="none" rtlCol="0">
            <a:spAutoFit/>
          </a:bodyPr>
          <a:lstStyle/>
          <a:p>
            <a:r>
              <a:rPr lang="en-US" altLang="ja-JP" sz="2000" dirty="0"/>
              <a:t>5</a:t>
            </a:r>
            <a:endParaRPr lang="ja-JP" altLang="en-US" sz="2000" dirty="0"/>
          </a:p>
        </p:txBody>
      </p:sp>
      <p:sp>
        <p:nvSpPr>
          <p:cNvPr id="109" name="テキスト ボックス 108"/>
          <p:cNvSpPr txBox="1"/>
          <p:nvPr/>
        </p:nvSpPr>
        <p:spPr>
          <a:xfrm>
            <a:off x="4522891" y="2868275"/>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110" name="テキスト ボックス 109"/>
          <p:cNvSpPr txBox="1"/>
          <p:nvPr/>
        </p:nvSpPr>
        <p:spPr>
          <a:xfrm>
            <a:off x="6254240" y="2868275"/>
            <a:ext cx="264816" cy="400110"/>
          </a:xfrm>
          <a:prstGeom prst="rect">
            <a:avLst/>
          </a:prstGeom>
          <a:noFill/>
        </p:spPr>
        <p:txBody>
          <a:bodyPr wrap="none" rtlCol="0">
            <a:spAutoFit/>
          </a:bodyPr>
          <a:lstStyle/>
          <a:p>
            <a:r>
              <a:rPr lang="en-US" altLang="ja-JP" sz="2000" dirty="0"/>
              <a:t>1</a:t>
            </a:r>
            <a:endParaRPr lang="ja-JP" altLang="en-US" sz="2000" dirty="0"/>
          </a:p>
        </p:txBody>
      </p:sp>
      <p:sp>
        <p:nvSpPr>
          <p:cNvPr id="111" name="テキスト ボックス 110"/>
          <p:cNvSpPr txBox="1"/>
          <p:nvPr/>
        </p:nvSpPr>
        <p:spPr>
          <a:xfrm>
            <a:off x="7765775" y="2940472"/>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112" name="テキスト ボックス 111"/>
          <p:cNvSpPr txBox="1"/>
          <p:nvPr/>
        </p:nvSpPr>
        <p:spPr>
          <a:xfrm>
            <a:off x="2847195" y="3571821"/>
            <a:ext cx="320922" cy="400110"/>
          </a:xfrm>
          <a:prstGeom prst="rect">
            <a:avLst/>
          </a:prstGeom>
          <a:noFill/>
        </p:spPr>
        <p:txBody>
          <a:bodyPr wrap="none" rtlCol="0">
            <a:spAutoFit/>
          </a:bodyPr>
          <a:lstStyle/>
          <a:p>
            <a:r>
              <a:rPr lang="en-US" altLang="ja-JP" sz="2000" dirty="0"/>
              <a:t>4</a:t>
            </a:r>
            <a:endParaRPr lang="ja-JP" altLang="en-US" sz="2000" dirty="0"/>
          </a:p>
        </p:txBody>
      </p:sp>
      <p:sp>
        <p:nvSpPr>
          <p:cNvPr id="113" name="テキスト ボックス 112"/>
          <p:cNvSpPr txBox="1"/>
          <p:nvPr/>
        </p:nvSpPr>
        <p:spPr>
          <a:xfrm>
            <a:off x="4306374" y="3824821"/>
            <a:ext cx="306494" cy="400110"/>
          </a:xfrm>
          <a:prstGeom prst="rect">
            <a:avLst/>
          </a:prstGeom>
          <a:noFill/>
        </p:spPr>
        <p:txBody>
          <a:bodyPr wrap="none" rtlCol="0">
            <a:spAutoFit/>
          </a:bodyPr>
          <a:lstStyle/>
          <a:p>
            <a:r>
              <a:rPr lang="en-US" altLang="ja-JP" sz="2000" dirty="0"/>
              <a:t>5</a:t>
            </a:r>
            <a:endParaRPr lang="ja-JP" altLang="en-US" sz="2000" dirty="0"/>
          </a:p>
        </p:txBody>
      </p:sp>
      <p:sp>
        <p:nvSpPr>
          <p:cNvPr id="114" name="テキスト ボックス 113"/>
          <p:cNvSpPr txBox="1"/>
          <p:nvPr/>
        </p:nvSpPr>
        <p:spPr>
          <a:xfrm>
            <a:off x="4467636" y="3506809"/>
            <a:ext cx="301686" cy="400110"/>
          </a:xfrm>
          <a:prstGeom prst="rect">
            <a:avLst/>
          </a:prstGeom>
          <a:noFill/>
        </p:spPr>
        <p:txBody>
          <a:bodyPr wrap="none" rtlCol="0">
            <a:spAutoFit/>
          </a:bodyPr>
          <a:lstStyle/>
          <a:p>
            <a:r>
              <a:rPr lang="en-US" altLang="ja-JP" sz="2000" dirty="0"/>
              <a:t>3</a:t>
            </a:r>
            <a:endParaRPr lang="ja-JP" altLang="en-US" sz="2000" dirty="0"/>
          </a:p>
        </p:txBody>
      </p:sp>
      <p:sp>
        <p:nvSpPr>
          <p:cNvPr id="115" name="テキスト ボックス 114"/>
          <p:cNvSpPr txBox="1"/>
          <p:nvPr/>
        </p:nvSpPr>
        <p:spPr>
          <a:xfrm>
            <a:off x="6069864" y="3451140"/>
            <a:ext cx="309700" cy="400110"/>
          </a:xfrm>
          <a:prstGeom prst="rect">
            <a:avLst/>
          </a:prstGeom>
          <a:noFill/>
        </p:spPr>
        <p:txBody>
          <a:bodyPr wrap="none" rtlCol="0">
            <a:spAutoFit/>
          </a:bodyPr>
          <a:lstStyle/>
          <a:p>
            <a:r>
              <a:rPr lang="en-US" altLang="ja-JP" sz="2000" dirty="0"/>
              <a:t>2</a:t>
            </a:r>
            <a:endParaRPr lang="ja-JP" altLang="en-US" sz="2000" dirty="0"/>
          </a:p>
        </p:txBody>
      </p:sp>
      <p:sp>
        <p:nvSpPr>
          <p:cNvPr id="116" name="テキスト ボックス 115"/>
          <p:cNvSpPr txBox="1"/>
          <p:nvPr/>
        </p:nvSpPr>
        <p:spPr>
          <a:xfrm>
            <a:off x="7584850" y="3428688"/>
            <a:ext cx="308098" cy="400110"/>
          </a:xfrm>
          <a:prstGeom prst="rect">
            <a:avLst/>
          </a:prstGeom>
          <a:noFill/>
        </p:spPr>
        <p:txBody>
          <a:bodyPr wrap="none" rtlCol="0">
            <a:spAutoFit/>
          </a:bodyPr>
          <a:lstStyle/>
          <a:p>
            <a:r>
              <a:rPr lang="en-US" altLang="ja-JP" sz="2000" dirty="0"/>
              <a:t>7</a:t>
            </a:r>
            <a:endParaRPr lang="ja-JP" altLang="en-US" sz="2000" dirty="0"/>
          </a:p>
        </p:txBody>
      </p:sp>
      <p:sp>
        <p:nvSpPr>
          <p:cNvPr id="117" name="円/楕円 116"/>
          <p:cNvSpPr/>
          <p:nvPr/>
        </p:nvSpPr>
        <p:spPr>
          <a:xfrm>
            <a:off x="9795920" y="175837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う</a:t>
            </a:r>
          </a:p>
        </p:txBody>
      </p:sp>
      <p:cxnSp>
        <p:nvCxnSpPr>
          <p:cNvPr id="118" name="直線矢印コネクタ 117"/>
          <p:cNvCxnSpPr/>
          <p:nvPr/>
        </p:nvCxnSpPr>
        <p:spPr>
          <a:xfrm>
            <a:off x="9075843" y="2077022"/>
            <a:ext cx="725151" cy="1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a:endCxn id="117" idx="3"/>
          </p:cNvCxnSpPr>
          <p:nvPr/>
        </p:nvCxnSpPr>
        <p:spPr>
          <a:xfrm flipV="1">
            <a:off x="9075842" y="2373003"/>
            <a:ext cx="836079" cy="847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a:stCxn id="94" idx="6"/>
            <a:endCxn id="117" idx="4"/>
          </p:cNvCxnSpPr>
          <p:nvPr/>
        </p:nvCxnSpPr>
        <p:spPr>
          <a:xfrm flipV="1">
            <a:off x="9075840" y="2478456"/>
            <a:ext cx="1116124" cy="2219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9833535" y="1261240"/>
            <a:ext cx="697627" cy="400110"/>
          </a:xfrm>
          <a:prstGeom prst="rect">
            <a:avLst/>
          </a:prstGeom>
          <a:noFill/>
        </p:spPr>
        <p:txBody>
          <a:bodyPr wrap="none" rtlCol="0">
            <a:spAutoFit/>
          </a:bodyPr>
          <a:lstStyle/>
          <a:p>
            <a:r>
              <a:rPr lang="en-US" altLang="ja-JP" sz="2000" dirty="0"/>
              <a:t>Goal</a:t>
            </a:r>
            <a:endParaRPr lang="ja-JP" altLang="en-US" sz="2000" dirty="0"/>
          </a:p>
        </p:txBody>
      </p:sp>
      <p:sp>
        <p:nvSpPr>
          <p:cNvPr id="122" name="テキスト ボックス 121"/>
          <p:cNvSpPr txBox="1"/>
          <p:nvPr/>
        </p:nvSpPr>
        <p:spPr>
          <a:xfrm>
            <a:off x="5747340" y="3895857"/>
            <a:ext cx="357790" cy="400110"/>
          </a:xfrm>
          <a:prstGeom prst="rect">
            <a:avLst/>
          </a:prstGeom>
          <a:noFill/>
        </p:spPr>
        <p:txBody>
          <a:bodyPr wrap="none" rtlCol="0">
            <a:spAutoFit/>
          </a:bodyPr>
          <a:lstStyle/>
          <a:p>
            <a:r>
              <a:rPr lang="en-US" altLang="ja-JP" sz="2000" dirty="0"/>
              <a:t>-1</a:t>
            </a:r>
            <a:endParaRPr lang="ja-JP" altLang="en-US" sz="2000" dirty="0"/>
          </a:p>
        </p:txBody>
      </p:sp>
      <p:sp>
        <p:nvSpPr>
          <p:cNvPr id="123" name="テキスト ボックス 122"/>
          <p:cNvSpPr txBox="1"/>
          <p:nvPr/>
        </p:nvSpPr>
        <p:spPr>
          <a:xfrm>
            <a:off x="7288401" y="3925236"/>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124" name="テキスト ボックス 123"/>
          <p:cNvSpPr txBox="1"/>
          <p:nvPr/>
        </p:nvSpPr>
        <p:spPr>
          <a:xfrm>
            <a:off x="8988796" y="3906920"/>
            <a:ext cx="322524" cy="400110"/>
          </a:xfrm>
          <a:prstGeom prst="rect">
            <a:avLst/>
          </a:prstGeom>
          <a:noFill/>
        </p:spPr>
        <p:txBody>
          <a:bodyPr wrap="none" rtlCol="0">
            <a:spAutoFit/>
          </a:bodyPr>
          <a:lstStyle/>
          <a:p>
            <a:r>
              <a:rPr lang="en-US" altLang="ja-JP" sz="2000" dirty="0"/>
              <a:t>0</a:t>
            </a:r>
            <a:endParaRPr lang="ja-JP" altLang="en-US" sz="2000" dirty="0"/>
          </a:p>
        </p:txBody>
      </p:sp>
      <p:sp>
        <p:nvSpPr>
          <p:cNvPr id="125" name="テキスト ボックス 124"/>
          <p:cNvSpPr txBox="1"/>
          <p:nvPr/>
        </p:nvSpPr>
        <p:spPr>
          <a:xfrm>
            <a:off x="9075840" y="2587497"/>
            <a:ext cx="264816" cy="400110"/>
          </a:xfrm>
          <a:prstGeom prst="rect">
            <a:avLst/>
          </a:prstGeom>
          <a:noFill/>
        </p:spPr>
        <p:txBody>
          <a:bodyPr wrap="none" rtlCol="0">
            <a:spAutoFit/>
          </a:bodyPr>
          <a:lstStyle/>
          <a:p>
            <a:r>
              <a:rPr lang="en-US" altLang="ja-JP" sz="2000" dirty="0"/>
              <a:t>1</a:t>
            </a:r>
            <a:endParaRPr lang="ja-JP" altLang="en-US" sz="2000" dirty="0"/>
          </a:p>
        </p:txBody>
      </p:sp>
      <p:sp>
        <p:nvSpPr>
          <p:cNvPr id="126" name="テキスト ボックス 125"/>
          <p:cNvSpPr txBox="1"/>
          <p:nvPr/>
        </p:nvSpPr>
        <p:spPr>
          <a:xfrm>
            <a:off x="9272344" y="1626539"/>
            <a:ext cx="309700" cy="400110"/>
          </a:xfrm>
          <a:prstGeom prst="rect">
            <a:avLst/>
          </a:prstGeom>
          <a:noFill/>
        </p:spPr>
        <p:txBody>
          <a:bodyPr wrap="none" rtlCol="0">
            <a:spAutoFit/>
          </a:bodyPr>
          <a:lstStyle/>
          <a:p>
            <a:r>
              <a:rPr lang="en-US" altLang="ja-JP" sz="2000" dirty="0"/>
              <a:t>2</a:t>
            </a:r>
            <a:endParaRPr lang="ja-JP" altLang="en-US" sz="2000" dirty="0"/>
          </a:p>
        </p:txBody>
      </p:sp>
      <p:cxnSp>
        <p:nvCxnSpPr>
          <p:cNvPr id="127" name="直線矢印コネクタ 126"/>
          <p:cNvCxnSpPr/>
          <p:nvPr/>
        </p:nvCxnSpPr>
        <p:spPr>
          <a:xfrm>
            <a:off x="2268670" y="3515013"/>
            <a:ext cx="1173173" cy="8589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2434755" y="3158381"/>
            <a:ext cx="941175"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flipV="1">
            <a:off x="2326668" y="2034094"/>
            <a:ext cx="1057174" cy="969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511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5.1 </a:t>
            </a:r>
            <a:r>
              <a:rPr kumimoji="1" lang="ja-JP" altLang="en-US" dirty="0"/>
              <a:t>多段決定問題</a:t>
            </a:r>
            <a:endParaRPr kumimoji="1" lang="en-US" altLang="ja-JP" dirty="0"/>
          </a:p>
          <a:p>
            <a:r>
              <a:rPr kumimoji="1" lang="en-US" altLang="ja-JP" dirty="0"/>
              <a:t>5.2 </a:t>
            </a:r>
            <a:r>
              <a:rPr kumimoji="1" lang="ja-JP" altLang="en-US" dirty="0"/>
              <a:t>動的計画法</a:t>
            </a:r>
            <a:endParaRPr kumimoji="1" lang="en-US" altLang="ja-JP" dirty="0"/>
          </a:p>
          <a:p>
            <a:r>
              <a:rPr lang="en-US" altLang="ja-JP" dirty="0"/>
              <a:t>5.3 </a:t>
            </a:r>
            <a:r>
              <a:rPr lang="ja-JP" altLang="en-US" dirty="0"/>
              <a:t>ホイールダック２号「宝箱を拾ってゴール」</a:t>
            </a:r>
            <a:endParaRPr lang="en-US" altLang="ja-JP" dirty="0"/>
          </a:p>
          <a:p>
            <a:r>
              <a:rPr lang="en-US" altLang="ja-JP" dirty="0"/>
              <a:t>5.4 </a:t>
            </a:r>
            <a:r>
              <a:rPr lang="ja-JP" altLang="en-US" dirty="0"/>
              <a:t>例：編集距離の計算</a:t>
            </a:r>
            <a:endParaRPr lang="en-US" altLang="ja-JP" dirty="0"/>
          </a:p>
        </p:txBody>
      </p:sp>
      <p:sp>
        <p:nvSpPr>
          <p:cNvPr id="4" name="正方形/長方形 3"/>
          <p:cNvSpPr/>
          <p:nvPr/>
        </p:nvSpPr>
        <p:spPr>
          <a:xfrm>
            <a:off x="407368" y="3356992"/>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488509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dirty="0"/>
              <a:t>5.4.1 </a:t>
            </a:r>
            <a:r>
              <a:rPr lang="ja-JP" altLang="en-US" dirty="0"/>
              <a:t>編集距離の計算</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動的計画法は</a:t>
            </a:r>
            <a:r>
              <a:rPr lang="ja-JP" altLang="en-US" dirty="0"/>
              <a:t>確定的システムにおける</a:t>
            </a:r>
            <a:r>
              <a:rPr kumimoji="1" lang="ja-JP" altLang="en-US" dirty="0"/>
              <a:t>多段階決定の一般的な解法である．</a:t>
            </a:r>
            <a:endParaRPr kumimoji="1" lang="en-US" altLang="ja-JP" dirty="0"/>
          </a:p>
          <a:p>
            <a:r>
              <a:rPr kumimoji="1" lang="ja-JP" altLang="en-US" dirty="0"/>
              <a:t>ロボットの移動のみならず，様々な多段階決定問題に帰着されうる問題に対して利用することが出来る．</a:t>
            </a:r>
            <a:endParaRPr kumimoji="1" lang="en-US" altLang="ja-JP" dirty="0"/>
          </a:p>
          <a:p>
            <a:endParaRPr kumimoji="1" lang="ja-JP" altLang="en-US" dirty="0"/>
          </a:p>
        </p:txBody>
      </p:sp>
      <p:sp>
        <p:nvSpPr>
          <p:cNvPr id="4" name="雲形吹き出し 3"/>
          <p:cNvSpPr/>
          <p:nvPr/>
        </p:nvSpPr>
        <p:spPr>
          <a:xfrm>
            <a:off x="1991544" y="3717033"/>
            <a:ext cx="4104456" cy="1224136"/>
          </a:xfrm>
          <a:prstGeom prst="cloudCallout">
            <a:avLst>
              <a:gd name="adj1" fmla="val 29709"/>
              <a:gd name="adj2" fmla="val 8551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どれとどれが似てるんだ？</a:t>
            </a:r>
            <a:endParaRPr lang="en-US" altLang="ja-JP" dirty="0"/>
          </a:p>
          <a:p>
            <a:pPr algn="ctr"/>
            <a:r>
              <a:rPr lang="ja-JP" altLang="en-US" dirty="0"/>
              <a:t>文字列と文字列の</a:t>
            </a:r>
            <a:endParaRPr lang="en-US" altLang="ja-JP" dirty="0"/>
          </a:p>
          <a:p>
            <a:pPr algn="ctr"/>
            <a:r>
              <a:rPr lang="ja-JP" altLang="en-US" dirty="0"/>
              <a:t>距離を測りたい</a:t>
            </a:r>
            <a:r>
              <a:rPr lang="en-US" altLang="ja-JP" dirty="0"/>
              <a:t>!!!!</a:t>
            </a:r>
            <a:endParaRPr lang="ja-JP" altLang="en-US" dirty="0"/>
          </a:p>
        </p:txBody>
      </p:sp>
      <p:pic>
        <p:nvPicPr>
          <p:cNvPr id="5122" name="Picture 2" descr="C:\Users\user\AppData\Local\Microsoft\Windows\Temporary Internet Files\Content.IE5\UXMKK7JB\MC9002516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7343" y="5086414"/>
            <a:ext cx="1683410" cy="1810512"/>
          </a:xfrm>
          <a:prstGeom prst="rect">
            <a:avLst/>
          </a:prstGeom>
          <a:noFill/>
          <a:extLst>
            <a:ext uri="{909E8E84-426E-40DD-AFC4-6F175D3DCCD1}">
              <a14:hiddenFill xmlns:a14="http://schemas.microsoft.com/office/drawing/2010/main">
                <a:solidFill>
                  <a:srgbClr val="FFFFFF"/>
                </a:solidFill>
              </a14:hiddenFill>
            </a:ext>
          </a:extLst>
        </p:spPr>
      </p:pic>
      <p:sp>
        <p:nvSpPr>
          <p:cNvPr id="5" name="円形吹き出し 4"/>
          <p:cNvSpPr/>
          <p:nvPr/>
        </p:nvSpPr>
        <p:spPr>
          <a:xfrm>
            <a:off x="2536700" y="4935015"/>
            <a:ext cx="1232914" cy="576064"/>
          </a:xfrm>
          <a:prstGeom prst="wedgeEllipseCallout">
            <a:avLst>
              <a:gd name="adj1" fmla="val -69539"/>
              <a:gd name="adj2" fmla="val 435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905" y="4727922"/>
            <a:ext cx="2236787"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6744072" y="4490096"/>
            <a:ext cx="3358612" cy="461665"/>
          </a:xfrm>
          <a:prstGeom prst="rect">
            <a:avLst/>
          </a:prstGeom>
          <a:noFill/>
        </p:spPr>
        <p:txBody>
          <a:bodyPr wrap="none" rtlCol="0">
            <a:spAutoFit/>
          </a:bodyPr>
          <a:lstStyle/>
          <a:p>
            <a:r>
              <a:rPr lang="ja-JP" altLang="en-US" sz="2400" dirty="0"/>
              <a:t>じんこうちのうがい</a:t>
            </a:r>
            <a:r>
              <a:rPr lang="ja-JP" altLang="en-US" sz="2400" dirty="0" err="1"/>
              <a:t>ろん</a:t>
            </a:r>
            <a:r>
              <a:rPr lang="ja-JP" altLang="en-US" sz="2400" dirty="0"/>
              <a:t>？</a:t>
            </a:r>
            <a:endParaRPr lang="en-US" altLang="ja-JP" sz="2400" dirty="0"/>
          </a:p>
        </p:txBody>
      </p:sp>
      <p:sp>
        <p:nvSpPr>
          <p:cNvPr id="10" name="テキスト ボックス 9"/>
          <p:cNvSpPr txBox="1"/>
          <p:nvPr/>
        </p:nvSpPr>
        <p:spPr>
          <a:xfrm>
            <a:off x="7357590" y="5000319"/>
            <a:ext cx="2879314" cy="461665"/>
          </a:xfrm>
          <a:prstGeom prst="rect">
            <a:avLst/>
          </a:prstGeom>
          <a:noFill/>
        </p:spPr>
        <p:txBody>
          <a:bodyPr wrap="none" rtlCol="0">
            <a:spAutoFit/>
          </a:bodyPr>
          <a:lstStyle/>
          <a:p>
            <a:r>
              <a:rPr lang="ja-JP" altLang="en-US" sz="2400" dirty="0"/>
              <a:t>しんこのうがいろん？</a:t>
            </a:r>
            <a:endParaRPr lang="en-US" altLang="ja-JP" sz="2400" dirty="0"/>
          </a:p>
        </p:txBody>
      </p:sp>
      <p:sp>
        <p:nvSpPr>
          <p:cNvPr id="11" name="テキスト ボックス 10"/>
          <p:cNvSpPr txBox="1"/>
          <p:nvPr/>
        </p:nvSpPr>
        <p:spPr>
          <a:xfrm>
            <a:off x="7509991" y="5511079"/>
            <a:ext cx="3057247" cy="461665"/>
          </a:xfrm>
          <a:prstGeom prst="rect">
            <a:avLst/>
          </a:prstGeom>
          <a:noFill/>
        </p:spPr>
        <p:txBody>
          <a:bodyPr wrap="none" rtlCol="0">
            <a:spAutoFit/>
          </a:bodyPr>
          <a:lstStyle/>
          <a:p>
            <a:r>
              <a:rPr lang="ja-JP" altLang="en-US" sz="2400" dirty="0"/>
              <a:t>どうてき</a:t>
            </a:r>
            <a:r>
              <a:rPr lang="ja-JP" altLang="en-US" sz="2400" dirty="0" err="1"/>
              <a:t>けい</a:t>
            </a:r>
            <a:r>
              <a:rPr lang="ja-JP" altLang="en-US" sz="2400" dirty="0"/>
              <a:t>かくほう？</a:t>
            </a:r>
            <a:endParaRPr lang="en-US" altLang="ja-JP" sz="2400" dirty="0"/>
          </a:p>
        </p:txBody>
      </p:sp>
      <p:sp>
        <p:nvSpPr>
          <p:cNvPr id="12" name="テキスト ボックス 11"/>
          <p:cNvSpPr txBox="1"/>
          <p:nvPr/>
        </p:nvSpPr>
        <p:spPr>
          <a:xfrm>
            <a:off x="7971326" y="5972647"/>
            <a:ext cx="2589170" cy="461665"/>
          </a:xfrm>
          <a:prstGeom prst="rect">
            <a:avLst/>
          </a:prstGeom>
          <a:noFill/>
        </p:spPr>
        <p:txBody>
          <a:bodyPr wrap="none" rtlCol="0">
            <a:spAutoFit/>
          </a:bodyPr>
          <a:lstStyle/>
          <a:p>
            <a:r>
              <a:rPr lang="ja-JP" altLang="en-US" sz="2400" dirty="0" err="1"/>
              <a:t>どて</a:t>
            </a:r>
            <a:r>
              <a:rPr lang="ja-JP" altLang="en-US" sz="2400" dirty="0"/>
              <a:t>かいかくほう？</a:t>
            </a:r>
            <a:endParaRPr lang="en-US" altLang="ja-JP" sz="2400" dirty="0"/>
          </a:p>
        </p:txBody>
      </p:sp>
      <p:sp>
        <p:nvSpPr>
          <p:cNvPr id="13" name="テキスト ボックス 12"/>
          <p:cNvSpPr txBox="1"/>
          <p:nvPr/>
        </p:nvSpPr>
        <p:spPr>
          <a:xfrm>
            <a:off x="6456040" y="4077073"/>
            <a:ext cx="3358612" cy="461665"/>
          </a:xfrm>
          <a:prstGeom prst="rect">
            <a:avLst/>
          </a:prstGeom>
          <a:noFill/>
        </p:spPr>
        <p:txBody>
          <a:bodyPr wrap="none" rtlCol="0">
            <a:spAutoFit/>
          </a:bodyPr>
          <a:lstStyle/>
          <a:p>
            <a:r>
              <a:rPr lang="ja-JP" altLang="en-US" sz="2400" dirty="0"/>
              <a:t>じんこうちのうがい</a:t>
            </a:r>
            <a:r>
              <a:rPr lang="ja-JP" altLang="en-US" sz="2400" dirty="0" err="1"/>
              <a:t>ろん</a:t>
            </a:r>
            <a:r>
              <a:rPr lang="ja-JP" altLang="en-US" sz="2400" dirty="0"/>
              <a:t>？</a:t>
            </a:r>
            <a:endParaRPr lang="en-US" altLang="ja-JP" sz="2400" dirty="0"/>
          </a:p>
        </p:txBody>
      </p:sp>
      <p:grpSp>
        <p:nvGrpSpPr>
          <p:cNvPr id="9" name="グループ化 8"/>
          <p:cNvGrpSpPr/>
          <p:nvPr/>
        </p:nvGrpSpPr>
        <p:grpSpPr>
          <a:xfrm>
            <a:off x="3477772" y="5157193"/>
            <a:ext cx="1826141" cy="1664895"/>
            <a:chOff x="1953771" y="5157192"/>
            <a:chExt cx="1826141" cy="1664895"/>
          </a:xfrm>
        </p:grpSpPr>
        <p:sp>
          <p:nvSpPr>
            <p:cNvPr id="7" name="下矢印 6"/>
            <p:cNvSpPr/>
            <p:nvPr/>
          </p:nvSpPr>
          <p:spPr>
            <a:xfrm>
              <a:off x="2339752" y="5157192"/>
              <a:ext cx="1008112" cy="104628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p>
          </p:txBody>
        </p:sp>
        <p:sp>
          <p:nvSpPr>
            <p:cNvPr id="8" name="テキスト ボックス 7"/>
            <p:cNvSpPr txBox="1"/>
            <p:nvPr/>
          </p:nvSpPr>
          <p:spPr>
            <a:xfrm>
              <a:off x="1953771" y="6237312"/>
              <a:ext cx="1826141" cy="584775"/>
            </a:xfrm>
            <a:prstGeom prst="rect">
              <a:avLst/>
            </a:prstGeom>
            <a:noFill/>
          </p:spPr>
          <p:txBody>
            <a:bodyPr wrap="none" rtlCol="0">
              <a:spAutoFit/>
            </a:bodyPr>
            <a:lstStyle/>
            <a:p>
              <a:r>
                <a:rPr lang="ja-JP" altLang="en-US" sz="3200" dirty="0"/>
                <a:t>編集距離</a:t>
              </a:r>
            </a:p>
          </p:txBody>
        </p:sp>
      </p:grpSp>
    </p:spTree>
    <p:extLst>
      <p:ext uri="{BB962C8B-B14F-4D97-AF65-F5344CB8AC3E}">
        <p14:creationId xmlns:p14="http://schemas.microsoft.com/office/powerpoint/2010/main" val="20960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例：編集距離の計算</a:t>
            </a:r>
          </a:p>
        </p:txBody>
      </p:sp>
      <p:sp>
        <p:nvSpPr>
          <p:cNvPr id="3" name="コンテンツ プレースホルダー 2"/>
          <p:cNvSpPr>
            <a:spLocks noGrp="1"/>
          </p:cNvSpPr>
          <p:nvPr>
            <p:ph idx="1"/>
          </p:nvPr>
        </p:nvSpPr>
        <p:spPr/>
        <p:txBody>
          <a:bodyPr/>
          <a:lstStyle/>
          <a:p>
            <a:r>
              <a:rPr lang="ja-JP" altLang="en-US" dirty="0"/>
              <a:t>編集距離</a:t>
            </a:r>
            <a:r>
              <a:rPr lang="en-US" altLang="ja-JP" dirty="0"/>
              <a:t>(edit distance) </a:t>
            </a:r>
            <a:r>
              <a:rPr lang="ja-JP" altLang="en-US" dirty="0"/>
              <a:t>は文字列と文字列の尺度</a:t>
            </a:r>
          </a:p>
          <a:p>
            <a:r>
              <a:rPr lang="ja-JP" altLang="en-US" dirty="0"/>
              <a:t>ハミング距離では文字の置き換えには対応できるが，文字の挿入や削除に対応できない．</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3212976"/>
            <a:ext cx="6984776" cy="348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197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733018" y="2276872"/>
            <a:ext cx="5184576" cy="32403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 name="正方形/長方形 2"/>
          <p:cNvSpPr/>
          <p:nvPr/>
        </p:nvSpPr>
        <p:spPr>
          <a:xfrm>
            <a:off x="1415480" y="2276872"/>
            <a:ext cx="5184576" cy="32403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 name="タイトル 1"/>
          <p:cNvSpPr>
            <a:spLocks noGrp="1"/>
          </p:cNvSpPr>
          <p:nvPr>
            <p:ph type="title"/>
          </p:nvPr>
        </p:nvSpPr>
        <p:spPr/>
        <p:txBody>
          <a:bodyPr/>
          <a:lstStyle/>
          <a:p>
            <a:r>
              <a:rPr kumimoji="1" lang="ja-JP" altLang="en-US" dirty="0"/>
              <a:t>ストリングマッチング</a:t>
            </a:r>
          </a:p>
        </p:txBody>
      </p:sp>
      <p:sp>
        <p:nvSpPr>
          <p:cNvPr id="4" name="円/楕円 3"/>
          <p:cNvSpPr/>
          <p:nvPr/>
        </p:nvSpPr>
        <p:spPr>
          <a:xfrm>
            <a:off x="1703512" y="2696000"/>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a</a:t>
            </a:r>
            <a:endParaRPr lang="ja-JP" altLang="en-US" sz="4000" dirty="0"/>
          </a:p>
        </p:txBody>
      </p:sp>
      <p:sp>
        <p:nvSpPr>
          <p:cNvPr id="5" name="円/楕円 4"/>
          <p:cNvSpPr/>
          <p:nvPr/>
        </p:nvSpPr>
        <p:spPr>
          <a:xfrm>
            <a:off x="2542151" y="2696000"/>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b</a:t>
            </a:r>
            <a:endParaRPr lang="ja-JP" altLang="en-US" sz="4000" dirty="0"/>
          </a:p>
        </p:txBody>
      </p:sp>
      <p:sp>
        <p:nvSpPr>
          <p:cNvPr id="6" name="円/楕円 5"/>
          <p:cNvSpPr/>
          <p:nvPr/>
        </p:nvSpPr>
        <p:spPr>
          <a:xfrm>
            <a:off x="3380790" y="2696000"/>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c</a:t>
            </a:r>
            <a:endParaRPr lang="ja-JP" altLang="en-US" sz="4000" dirty="0"/>
          </a:p>
        </p:txBody>
      </p:sp>
      <p:sp>
        <p:nvSpPr>
          <p:cNvPr id="7" name="円/楕円 6"/>
          <p:cNvSpPr/>
          <p:nvPr/>
        </p:nvSpPr>
        <p:spPr>
          <a:xfrm>
            <a:off x="4219429" y="2696000"/>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b</a:t>
            </a:r>
            <a:endParaRPr lang="ja-JP" altLang="en-US" sz="4000" dirty="0"/>
          </a:p>
        </p:txBody>
      </p:sp>
      <p:sp>
        <p:nvSpPr>
          <p:cNvPr id="8" name="円/楕円 7"/>
          <p:cNvSpPr/>
          <p:nvPr/>
        </p:nvSpPr>
        <p:spPr>
          <a:xfrm>
            <a:off x="5058067" y="2696000"/>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e</a:t>
            </a:r>
            <a:endParaRPr lang="ja-JP" altLang="en-US" sz="4000" dirty="0"/>
          </a:p>
        </p:txBody>
      </p:sp>
      <p:sp>
        <p:nvSpPr>
          <p:cNvPr id="9" name="円/楕円 8"/>
          <p:cNvSpPr/>
          <p:nvPr/>
        </p:nvSpPr>
        <p:spPr>
          <a:xfrm>
            <a:off x="1703512" y="4424192"/>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a</a:t>
            </a:r>
            <a:endParaRPr lang="ja-JP" altLang="en-US" sz="4000" dirty="0"/>
          </a:p>
        </p:txBody>
      </p:sp>
      <p:sp>
        <p:nvSpPr>
          <p:cNvPr id="10" name="円/楕円 9"/>
          <p:cNvSpPr/>
          <p:nvPr/>
        </p:nvSpPr>
        <p:spPr>
          <a:xfrm>
            <a:off x="3318190" y="4424192"/>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b</a:t>
            </a:r>
            <a:endParaRPr lang="ja-JP" altLang="en-US" sz="4000" dirty="0"/>
          </a:p>
        </p:txBody>
      </p:sp>
      <p:sp>
        <p:nvSpPr>
          <p:cNvPr id="11" name="円/楕円 10"/>
          <p:cNvSpPr/>
          <p:nvPr/>
        </p:nvSpPr>
        <p:spPr>
          <a:xfrm>
            <a:off x="4125529" y="4424192"/>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c</a:t>
            </a:r>
            <a:endParaRPr lang="ja-JP" altLang="en-US" sz="4000" dirty="0"/>
          </a:p>
        </p:txBody>
      </p:sp>
      <p:sp>
        <p:nvSpPr>
          <p:cNvPr id="12" name="円/楕円 11"/>
          <p:cNvSpPr/>
          <p:nvPr/>
        </p:nvSpPr>
        <p:spPr>
          <a:xfrm>
            <a:off x="4932868" y="4424192"/>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b</a:t>
            </a:r>
            <a:endParaRPr lang="ja-JP" altLang="en-US" sz="4000" dirty="0"/>
          </a:p>
        </p:txBody>
      </p:sp>
      <p:sp>
        <p:nvSpPr>
          <p:cNvPr id="14" name="円/楕円 13"/>
          <p:cNvSpPr/>
          <p:nvPr/>
        </p:nvSpPr>
        <p:spPr>
          <a:xfrm>
            <a:off x="2510851" y="4424192"/>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c</a:t>
            </a:r>
            <a:endParaRPr lang="ja-JP" altLang="en-US" sz="4000" dirty="0"/>
          </a:p>
        </p:txBody>
      </p:sp>
      <p:sp>
        <p:nvSpPr>
          <p:cNvPr id="15" name="円/楕円 14"/>
          <p:cNvSpPr/>
          <p:nvPr/>
        </p:nvSpPr>
        <p:spPr>
          <a:xfrm>
            <a:off x="5740205" y="4424192"/>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f</a:t>
            </a:r>
            <a:endParaRPr lang="ja-JP" altLang="en-US" sz="4000" dirty="0"/>
          </a:p>
        </p:txBody>
      </p:sp>
      <p:cxnSp>
        <p:nvCxnSpPr>
          <p:cNvPr id="17" name="直線矢印コネクタ 16"/>
          <p:cNvCxnSpPr>
            <a:stCxn id="4" idx="4"/>
            <a:endCxn id="9" idx="0"/>
          </p:cNvCxnSpPr>
          <p:nvPr/>
        </p:nvCxnSpPr>
        <p:spPr>
          <a:xfrm>
            <a:off x="2027548" y="3272064"/>
            <a:ext cx="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5" idx="4"/>
            <a:endCxn id="10" idx="0"/>
          </p:cNvCxnSpPr>
          <p:nvPr/>
        </p:nvCxnSpPr>
        <p:spPr>
          <a:xfrm>
            <a:off x="2866188" y="3272064"/>
            <a:ext cx="776039"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6" idx="4"/>
            <a:endCxn id="11" idx="0"/>
          </p:cNvCxnSpPr>
          <p:nvPr/>
        </p:nvCxnSpPr>
        <p:spPr>
          <a:xfrm>
            <a:off x="3704827" y="3272064"/>
            <a:ext cx="744739"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7" idx="4"/>
            <a:endCxn id="12" idx="0"/>
          </p:cNvCxnSpPr>
          <p:nvPr/>
        </p:nvCxnSpPr>
        <p:spPr>
          <a:xfrm>
            <a:off x="4543466" y="3272064"/>
            <a:ext cx="713439"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8" idx="4"/>
            <a:endCxn id="15" idx="0"/>
          </p:cNvCxnSpPr>
          <p:nvPr/>
        </p:nvCxnSpPr>
        <p:spPr>
          <a:xfrm>
            <a:off x="5382103" y="3272064"/>
            <a:ext cx="682138" cy="1152128"/>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510852" y="5000256"/>
            <a:ext cx="646331" cy="369332"/>
          </a:xfrm>
          <a:prstGeom prst="rect">
            <a:avLst/>
          </a:prstGeom>
          <a:noFill/>
        </p:spPr>
        <p:txBody>
          <a:bodyPr wrap="none" rtlCol="0">
            <a:spAutoFit/>
          </a:bodyPr>
          <a:lstStyle/>
          <a:p>
            <a:r>
              <a:rPr lang="ja-JP" altLang="en-US" dirty="0"/>
              <a:t>挿入</a:t>
            </a:r>
          </a:p>
        </p:txBody>
      </p:sp>
      <p:sp>
        <p:nvSpPr>
          <p:cNvPr id="31" name="テキスト ボックス 30"/>
          <p:cNvSpPr txBox="1"/>
          <p:nvPr/>
        </p:nvSpPr>
        <p:spPr>
          <a:xfrm>
            <a:off x="5770867" y="5000218"/>
            <a:ext cx="646331" cy="369332"/>
          </a:xfrm>
          <a:prstGeom prst="rect">
            <a:avLst/>
          </a:prstGeom>
          <a:noFill/>
        </p:spPr>
        <p:txBody>
          <a:bodyPr wrap="none" rtlCol="0">
            <a:spAutoFit/>
          </a:bodyPr>
          <a:lstStyle/>
          <a:p>
            <a:r>
              <a:rPr lang="ja-JP" altLang="en-US" dirty="0"/>
              <a:t>置換</a:t>
            </a:r>
          </a:p>
        </p:txBody>
      </p:sp>
      <p:sp>
        <p:nvSpPr>
          <p:cNvPr id="33" name="円/楕円 32"/>
          <p:cNvSpPr/>
          <p:nvPr/>
        </p:nvSpPr>
        <p:spPr>
          <a:xfrm>
            <a:off x="6809389" y="2700370"/>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a</a:t>
            </a:r>
            <a:endParaRPr lang="ja-JP" altLang="en-US" sz="4000" dirty="0"/>
          </a:p>
        </p:txBody>
      </p:sp>
      <p:sp>
        <p:nvSpPr>
          <p:cNvPr id="34" name="円/楕円 33"/>
          <p:cNvSpPr/>
          <p:nvPr/>
        </p:nvSpPr>
        <p:spPr>
          <a:xfrm>
            <a:off x="7648028" y="2700370"/>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b</a:t>
            </a:r>
            <a:endParaRPr lang="ja-JP" altLang="en-US" sz="4000" dirty="0"/>
          </a:p>
        </p:txBody>
      </p:sp>
      <p:sp>
        <p:nvSpPr>
          <p:cNvPr id="35" name="円/楕円 34"/>
          <p:cNvSpPr/>
          <p:nvPr/>
        </p:nvSpPr>
        <p:spPr>
          <a:xfrm>
            <a:off x="8486667" y="2700370"/>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c</a:t>
            </a:r>
            <a:endParaRPr lang="ja-JP" altLang="en-US" sz="4000" dirty="0"/>
          </a:p>
        </p:txBody>
      </p:sp>
      <p:sp>
        <p:nvSpPr>
          <p:cNvPr id="36" name="円/楕円 35"/>
          <p:cNvSpPr/>
          <p:nvPr/>
        </p:nvSpPr>
        <p:spPr>
          <a:xfrm>
            <a:off x="9325306" y="2700370"/>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b</a:t>
            </a:r>
            <a:endParaRPr lang="ja-JP" altLang="en-US" sz="4000" dirty="0"/>
          </a:p>
        </p:txBody>
      </p:sp>
      <p:sp>
        <p:nvSpPr>
          <p:cNvPr id="37" name="円/楕円 36"/>
          <p:cNvSpPr/>
          <p:nvPr/>
        </p:nvSpPr>
        <p:spPr>
          <a:xfrm>
            <a:off x="10163944" y="2700370"/>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e</a:t>
            </a:r>
            <a:endParaRPr lang="ja-JP" altLang="en-US" sz="4000" dirty="0"/>
          </a:p>
        </p:txBody>
      </p:sp>
      <p:sp>
        <p:nvSpPr>
          <p:cNvPr id="39" name="円/楕円 38"/>
          <p:cNvSpPr/>
          <p:nvPr/>
        </p:nvSpPr>
        <p:spPr>
          <a:xfrm>
            <a:off x="6816080" y="4424154"/>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b</a:t>
            </a:r>
            <a:endParaRPr lang="ja-JP" altLang="en-US" sz="4000" dirty="0"/>
          </a:p>
        </p:txBody>
      </p:sp>
      <p:sp>
        <p:nvSpPr>
          <p:cNvPr id="40" name="円/楕円 39"/>
          <p:cNvSpPr/>
          <p:nvPr/>
        </p:nvSpPr>
        <p:spPr>
          <a:xfrm>
            <a:off x="7623419" y="4424154"/>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c</a:t>
            </a:r>
            <a:endParaRPr lang="ja-JP" altLang="en-US" sz="4000" dirty="0"/>
          </a:p>
        </p:txBody>
      </p:sp>
      <p:sp>
        <p:nvSpPr>
          <p:cNvPr id="41" name="円/楕円 40"/>
          <p:cNvSpPr/>
          <p:nvPr/>
        </p:nvSpPr>
        <p:spPr>
          <a:xfrm>
            <a:off x="8430758" y="4424154"/>
            <a:ext cx="648072"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dirty="0"/>
              <a:t>b</a:t>
            </a:r>
            <a:endParaRPr lang="ja-JP" altLang="en-US" sz="4000" dirty="0"/>
          </a:p>
        </p:txBody>
      </p:sp>
      <p:cxnSp>
        <p:nvCxnSpPr>
          <p:cNvPr id="44" name="直線矢印コネクタ 43"/>
          <p:cNvCxnSpPr>
            <a:stCxn id="34" idx="4"/>
            <a:endCxn id="39" idx="0"/>
          </p:cNvCxnSpPr>
          <p:nvPr/>
        </p:nvCxnSpPr>
        <p:spPr>
          <a:xfrm flipH="1">
            <a:off x="7140116" y="3276434"/>
            <a:ext cx="831948" cy="1147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35" idx="4"/>
            <a:endCxn id="40" idx="0"/>
          </p:cNvCxnSpPr>
          <p:nvPr/>
        </p:nvCxnSpPr>
        <p:spPr>
          <a:xfrm flipH="1">
            <a:off x="7947455" y="3276434"/>
            <a:ext cx="863248" cy="1147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36" idx="4"/>
            <a:endCxn id="41" idx="0"/>
          </p:cNvCxnSpPr>
          <p:nvPr/>
        </p:nvCxnSpPr>
        <p:spPr>
          <a:xfrm flipH="1">
            <a:off x="8754794" y="3276434"/>
            <a:ext cx="894548" cy="1147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6672065" y="3276434"/>
            <a:ext cx="646331" cy="369332"/>
          </a:xfrm>
          <a:prstGeom prst="rect">
            <a:avLst/>
          </a:prstGeom>
          <a:noFill/>
        </p:spPr>
        <p:txBody>
          <a:bodyPr wrap="none" rtlCol="0">
            <a:spAutoFit/>
          </a:bodyPr>
          <a:lstStyle/>
          <a:p>
            <a:r>
              <a:rPr lang="ja-JP" altLang="en-US" dirty="0"/>
              <a:t>削除</a:t>
            </a:r>
          </a:p>
        </p:txBody>
      </p:sp>
      <p:sp>
        <p:nvSpPr>
          <p:cNvPr id="54" name="テキスト ボックス 53"/>
          <p:cNvSpPr txBox="1"/>
          <p:nvPr/>
        </p:nvSpPr>
        <p:spPr>
          <a:xfrm>
            <a:off x="10163945" y="3268196"/>
            <a:ext cx="646331" cy="369332"/>
          </a:xfrm>
          <a:prstGeom prst="rect">
            <a:avLst/>
          </a:prstGeom>
          <a:noFill/>
        </p:spPr>
        <p:txBody>
          <a:bodyPr wrap="none" rtlCol="0">
            <a:spAutoFit/>
          </a:bodyPr>
          <a:lstStyle/>
          <a:p>
            <a:r>
              <a:rPr lang="ja-JP" altLang="en-US" dirty="0"/>
              <a:t>削除</a:t>
            </a:r>
          </a:p>
        </p:txBody>
      </p:sp>
    </p:spTree>
    <p:extLst>
      <p:ext uri="{BB962C8B-B14F-4D97-AF65-F5344CB8AC3E}">
        <p14:creationId xmlns:p14="http://schemas.microsoft.com/office/powerpoint/2010/main" val="4171533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00032"/>
            <a:ext cx="8229600" cy="1143000"/>
          </a:xfrm>
          <a:solidFill>
            <a:schemeClr val="bg1">
              <a:alpha val="54000"/>
            </a:schemeClr>
          </a:solidFill>
        </p:spPr>
        <p:txBody>
          <a:bodyPr>
            <a:normAutofit/>
          </a:bodyPr>
          <a:lstStyle/>
          <a:p>
            <a:r>
              <a:rPr kumimoji="1" lang="en-US" altLang="ja-JP" dirty="0"/>
              <a:t>STORY </a:t>
            </a:r>
            <a:r>
              <a:rPr lang="ja-JP" altLang="en-US" sz="5400"/>
              <a:t>多段決定</a:t>
            </a:r>
            <a:r>
              <a:rPr lang="ja-JP" altLang="en-US" sz="5400" dirty="0"/>
              <a:t>（</a:t>
            </a:r>
            <a:r>
              <a:rPr lang="en-US" altLang="ja-JP" sz="5400" dirty="0"/>
              <a:t>1</a:t>
            </a:r>
            <a:r>
              <a:rPr lang="ja-JP" altLang="en-US" sz="5400" dirty="0"/>
              <a:t>）</a:t>
            </a:r>
            <a:endParaRPr kumimoji="1" lang="ja-JP" altLang="en-US" dirty="0"/>
          </a:p>
        </p:txBody>
      </p:sp>
      <p:sp>
        <p:nvSpPr>
          <p:cNvPr id="3" name="コンテンツ プレースホルダー 2"/>
          <p:cNvSpPr>
            <a:spLocks noGrp="1"/>
          </p:cNvSpPr>
          <p:nvPr>
            <p:ph idx="1"/>
          </p:nvPr>
        </p:nvSpPr>
        <p:spPr>
          <a:xfrm>
            <a:off x="1981200" y="1431424"/>
            <a:ext cx="8229600" cy="2717656"/>
          </a:xfrm>
        </p:spPr>
        <p:txBody>
          <a:bodyPr>
            <a:normAutofit fontScale="85000" lnSpcReduction="20000"/>
          </a:bodyPr>
          <a:lstStyle/>
          <a:p>
            <a:r>
              <a:rPr lang="ja-JP" altLang="en-US" dirty="0"/>
              <a:t>常に状態や状態間のコストが変わらず，ゴールが一つであれば</a:t>
            </a:r>
            <a:r>
              <a:rPr lang="en-US" altLang="ja-JP" dirty="0"/>
              <a:t>A*</a:t>
            </a:r>
            <a:r>
              <a:rPr lang="ja-JP" altLang="en-US" dirty="0"/>
              <a:t>アルゴリズムでゴールに向かうことができる．しかし，実際にホイールダック２号がとるべき行動は脇目もふらずにゴールに向かうことだろうか．　</a:t>
            </a:r>
          </a:p>
          <a:p>
            <a:r>
              <a:rPr lang="ja-JP" altLang="en-US" dirty="0"/>
              <a:t>ある時刻に現れるアイテムを途中で確保しないといけないし，ある時刻で通りかかる敵を避けないといけないかもしれない．また，ゴールもいくつか存在しえるだろうし，その中でも最も「お得な」ゴールにたどり着くべきだろう．しかし，だからといってすべての行動パターンを試していたのではとてもやっていられない．さてどうすべきか．</a:t>
            </a:r>
            <a:endParaRPr kumimoji="1" lang="ja-JP" altLang="en-US" dirty="0"/>
          </a:p>
        </p:txBody>
      </p:sp>
      <p:pic>
        <p:nvPicPr>
          <p:cNvPr id="5" name="Picture 2" descr="C:\Users\user\Dropbox\谷口先生へ\HP用ダック画像\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4103560"/>
            <a:ext cx="6408712" cy="278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185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1544" y="-571500"/>
            <a:ext cx="8229600" cy="1143000"/>
          </a:xfrm>
        </p:spPr>
        <p:txBody>
          <a:bodyPr>
            <a:normAutofit/>
          </a:bodyPr>
          <a:lstStyle/>
          <a:p>
            <a:r>
              <a:rPr lang="ja-JP" altLang="en-US" sz="4000" dirty="0"/>
              <a:t>編集距離を計算するための表</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218132931"/>
              </p:ext>
            </p:extLst>
          </p:nvPr>
        </p:nvGraphicFramePr>
        <p:xfrm>
          <a:off x="2135560" y="1183342"/>
          <a:ext cx="7715202" cy="5776785"/>
        </p:xfrm>
        <a:graphic>
          <a:graphicData uri="http://schemas.openxmlformats.org/drawingml/2006/table">
            <a:tbl>
              <a:tblPr firstRow="1" bandRow="1">
                <a:tableStyleId>{5940675A-B579-460E-94D1-54222C63F5DA}</a:tableStyleId>
              </a:tblPr>
              <a:tblGrid>
                <a:gridCol w="1285867">
                  <a:extLst>
                    <a:ext uri="{9D8B030D-6E8A-4147-A177-3AD203B41FA5}">
                      <a16:colId xmlns:a16="http://schemas.microsoft.com/office/drawing/2014/main" val="20000"/>
                    </a:ext>
                  </a:extLst>
                </a:gridCol>
                <a:gridCol w="1285867">
                  <a:extLst>
                    <a:ext uri="{9D8B030D-6E8A-4147-A177-3AD203B41FA5}">
                      <a16:colId xmlns:a16="http://schemas.microsoft.com/office/drawing/2014/main" val="20001"/>
                    </a:ext>
                  </a:extLst>
                </a:gridCol>
                <a:gridCol w="1285867">
                  <a:extLst>
                    <a:ext uri="{9D8B030D-6E8A-4147-A177-3AD203B41FA5}">
                      <a16:colId xmlns:a16="http://schemas.microsoft.com/office/drawing/2014/main" val="20002"/>
                    </a:ext>
                  </a:extLst>
                </a:gridCol>
                <a:gridCol w="1285867">
                  <a:extLst>
                    <a:ext uri="{9D8B030D-6E8A-4147-A177-3AD203B41FA5}">
                      <a16:colId xmlns:a16="http://schemas.microsoft.com/office/drawing/2014/main" val="20003"/>
                    </a:ext>
                  </a:extLst>
                </a:gridCol>
                <a:gridCol w="1285867">
                  <a:extLst>
                    <a:ext uri="{9D8B030D-6E8A-4147-A177-3AD203B41FA5}">
                      <a16:colId xmlns:a16="http://schemas.microsoft.com/office/drawing/2014/main" val="20004"/>
                    </a:ext>
                  </a:extLst>
                </a:gridCol>
                <a:gridCol w="1285867">
                  <a:extLst>
                    <a:ext uri="{9D8B030D-6E8A-4147-A177-3AD203B41FA5}">
                      <a16:colId xmlns:a16="http://schemas.microsoft.com/office/drawing/2014/main" val="20005"/>
                    </a:ext>
                  </a:extLst>
                </a:gridCol>
              </a:tblGrid>
              <a:tr h="0">
                <a:tc>
                  <a:txBody>
                    <a:bodyPr/>
                    <a:lstStyle/>
                    <a:p>
                      <a:pPr algn="ctr"/>
                      <a:endParaRPr kumimoji="1" lang="ja-JP" altLang="en-US" sz="3200" dirty="0"/>
                    </a:p>
                  </a:txBody>
                  <a:tcPr anchor="ct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pPr algn="ctr"/>
                      <a:r>
                        <a:rPr kumimoji="1" lang="en-US" altLang="ja-JP" sz="3200" dirty="0"/>
                        <a:t>$</a:t>
                      </a:r>
                      <a:endParaRPr kumimoji="1" lang="ja-JP" altLang="en-US" sz="3200" dirty="0"/>
                    </a:p>
                  </a:txBody>
                  <a:tcPr anchor="ct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a:txBody>
                    <a:bodyPr/>
                    <a:lstStyle/>
                    <a:p>
                      <a:pPr algn="ctr"/>
                      <a:r>
                        <a:rPr kumimoji="1" lang="en-US" altLang="ja-JP" sz="3200" dirty="0"/>
                        <a:t>a</a:t>
                      </a:r>
                      <a:endParaRPr kumimoji="1" lang="ja-JP" altLang="en-US" sz="3200" dirty="0"/>
                    </a:p>
                  </a:txBody>
                  <a:tcPr anchor="ctr">
                    <a:lnB w="57150" cap="flat" cmpd="sng" algn="ctr">
                      <a:solidFill>
                        <a:schemeClr val="tx1"/>
                      </a:solidFill>
                      <a:prstDash val="solid"/>
                      <a:round/>
                      <a:headEnd type="none" w="med" len="med"/>
                      <a:tailEnd type="none" w="med" len="med"/>
                    </a:lnB>
                  </a:tcPr>
                </a:tc>
                <a:tc>
                  <a:txBody>
                    <a:bodyPr/>
                    <a:lstStyle/>
                    <a:p>
                      <a:pPr algn="ctr"/>
                      <a:r>
                        <a:rPr kumimoji="1" lang="en-US" altLang="ja-JP" sz="3200" dirty="0"/>
                        <a:t>e</a:t>
                      </a:r>
                      <a:endParaRPr kumimoji="1" lang="ja-JP" altLang="en-US" sz="3200" dirty="0"/>
                    </a:p>
                  </a:txBody>
                  <a:tcPr anchor="ctr">
                    <a:lnB w="57150" cap="flat" cmpd="sng" algn="ctr">
                      <a:solidFill>
                        <a:schemeClr val="tx1"/>
                      </a:solidFill>
                      <a:prstDash val="solid"/>
                      <a:round/>
                      <a:headEnd type="none" w="med" len="med"/>
                      <a:tailEnd type="none" w="med" len="med"/>
                    </a:lnB>
                  </a:tcPr>
                </a:tc>
                <a:tc>
                  <a:txBody>
                    <a:bodyPr/>
                    <a:lstStyle/>
                    <a:p>
                      <a:pPr algn="ctr"/>
                      <a:r>
                        <a:rPr kumimoji="1" lang="en-US" altLang="ja-JP" sz="3200" dirty="0"/>
                        <a:t>b</a:t>
                      </a:r>
                      <a:endParaRPr kumimoji="1" lang="ja-JP" altLang="en-US" sz="3200" dirty="0"/>
                    </a:p>
                  </a:txBody>
                  <a:tcPr anchor="ctr">
                    <a:lnB w="57150" cap="flat" cmpd="sng" algn="ctr">
                      <a:solidFill>
                        <a:schemeClr val="tx1"/>
                      </a:solidFill>
                      <a:prstDash val="solid"/>
                      <a:round/>
                      <a:headEnd type="none" w="med" len="med"/>
                      <a:tailEnd type="none" w="med" len="med"/>
                    </a:lnB>
                  </a:tcPr>
                </a:tc>
                <a:tc>
                  <a:txBody>
                    <a:bodyPr/>
                    <a:lstStyle/>
                    <a:p>
                      <a:pPr algn="ctr"/>
                      <a:r>
                        <a:rPr kumimoji="1" lang="en-US" altLang="ja-JP" sz="3200" dirty="0"/>
                        <a:t>c</a:t>
                      </a:r>
                      <a:endParaRPr kumimoji="1" lang="ja-JP" altLang="en-US" sz="3200" dirty="0"/>
                    </a:p>
                  </a:txBody>
                  <a:tcPr anchor="ct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39533">
                <a:tc>
                  <a:txBody>
                    <a:bodyPr/>
                    <a:lstStyle/>
                    <a:p>
                      <a:pPr algn="ctr"/>
                      <a:r>
                        <a:rPr kumimoji="1" lang="en-US" altLang="ja-JP" sz="3200" dirty="0"/>
                        <a:t>$</a:t>
                      </a:r>
                      <a:endParaRPr kumimoji="1" lang="ja-JP" altLang="en-US" sz="3200" dirty="0"/>
                    </a:p>
                  </a:txBody>
                  <a:tcPr anchor="ct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pPr algn="ctr"/>
                      <a:r>
                        <a:rPr kumimoji="1" lang="en-US" altLang="ja-JP" sz="3200" dirty="0"/>
                        <a:t>0</a:t>
                      </a:r>
                      <a:endParaRPr kumimoji="1" lang="ja-JP" altLang="en-US" sz="3200" dirty="0"/>
                    </a:p>
                  </a:txBody>
                  <a:tcPr anchor="ct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tc>
                  <a:txBody>
                    <a:bodyPr/>
                    <a:lstStyle/>
                    <a:p>
                      <a:pPr algn="ctr"/>
                      <a:r>
                        <a:rPr kumimoji="1" lang="en-US" altLang="ja-JP" sz="3200" dirty="0"/>
                        <a:t>1</a:t>
                      </a:r>
                      <a:endParaRPr kumimoji="1" lang="ja-JP" altLang="en-US" sz="3200" dirty="0"/>
                    </a:p>
                  </a:txBody>
                  <a:tcPr anchor="ctr">
                    <a:lnT w="57150" cap="flat" cmpd="sng" algn="ctr">
                      <a:solidFill>
                        <a:schemeClr val="tx1"/>
                      </a:solidFill>
                      <a:prstDash val="solid"/>
                      <a:round/>
                      <a:headEnd type="none" w="med" len="med"/>
                      <a:tailEnd type="none" w="med" len="med"/>
                    </a:lnT>
                  </a:tcPr>
                </a:tc>
                <a:tc>
                  <a:txBody>
                    <a:bodyPr/>
                    <a:lstStyle/>
                    <a:p>
                      <a:pPr algn="ctr"/>
                      <a:r>
                        <a:rPr kumimoji="1" lang="en-US" altLang="ja-JP" sz="3200" dirty="0"/>
                        <a:t>2</a:t>
                      </a:r>
                      <a:endParaRPr kumimoji="1" lang="ja-JP" altLang="en-US" sz="3200" dirty="0"/>
                    </a:p>
                  </a:txBody>
                  <a:tcPr anchor="ctr">
                    <a:lnT w="57150" cap="flat" cmpd="sng" algn="ctr">
                      <a:solidFill>
                        <a:schemeClr val="tx1"/>
                      </a:solidFill>
                      <a:prstDash val="solid"/>
                      <a:round/>
                      <a:headEnd type="none" w="med" len="med"/>
                      <a:tailEnd type="none" w="med" len="med"/>
                    </a:lnT>
                  </a:tcPr>
                </a:tc>
                <a:tc>
                  <a:txBody>
                    <a:bodyPr/>
                    <a:lstStyle/>
                    <a:p>
                      <a:pPr algn="ctr"/>
                      <a:r>
                        <a:rPr kumimoji="1" lang="en-US" altLang="ja-JP" sz="3200" dirty="0"/>
                        <a:t>3</a:t>
                      </a:r>
                      <a:endParaRPr kumimoji="1" lang="ja-JP" altLang="en-US" sz="3200" dirty="0"/>
                    </a:p>
                  </a:txBody>
                  <a:tcPr anchor="ctr">
                    <a:lnT w="57150" cap="flat" cmpd="sng" algn="ctr">
                      <a:solidFill>
                        <a:schemeClr val="tx1"/>
                      </a:solidFill>
                      <a:prstDash val="solid"/>
                      <a:round/>
                      <a:headEnd type="none" w="med" len="med"/>
                      <a:tailEnd type="none" w="med" len="med"/>
                    </a:lnT>
                  </a:tcPr>
                </a:tc>
                <a:tc>
                  <a:txBody>
                    <a:bodyPr/>
                    <a:lstStyle/>
                    <a:p>
                      <a:pPr algn="ctr"/>
                      <a:r>
                        <a:rPr kumimoji="1" lang="en-US" altLang="ja-JP" sz="3200" dirty="0"/>
                        <a:t>4</a:t>
                      </a:r>
                      <a:endParaRPr kumimoji="1" lang="ja-JP" altLang="en-US" sz="3200" dirty="0"/>
                    </a:p>
                  </a:txBody>
                  <a:tcPr anchor="ct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039533">
                <a:tc>
                  <a:txBody>
                    <a:bodyPr/>
                    <a:lstStyle/>
                    <a:p>
                      <a:pPr algn="ctr"/>
                      <a:r>
                        <a:rPr kumimoji="1" lang="en-US" altLang="ja-JP" sz="3200" dirty="0"/>
                        <a:t>a</a:t>
                      </a:r>
                      <a:endParaRPr kumimoji="1" lang="ja-JP" altLang="en-US" sz="3200" dirty="0"/>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3200" dirty="0"/>
                        <a:t>1</a:t>
                      </a:r>
                      <a:endParaRPr kumimoji="1" lang="ja-JP" altLang="en-US" sz="3200" dirty="0"/>
                    </a:p>
                  </a:txBody>
                  <a:tcPr anchor="ctr">
                    <a:lnL w="57150" cap="flat" cmpd="sng" algn="ctr">
                      <a:solidFill>
                        <a:schemeClr val="tx1"/>
                      </a:solidFill>
                      <a:prstDash val="solid"/>
                      <a:round/>
                      <a:headEnd type="none" w="med" len="med"/>
                      <a:tailEnd type="none" w="med" len="med"/>
                    </a:lnL>
                  </a:tcPr>
                </a:tc>
                <a:tc>
                  <a:txBody>
                    <a:bodyPr/>
                    <a:lstStyle/>
                    <a:p>
                      <a:pPr algn="ctr"/>
                      <a:endParaRPr kumimoji="1" lang="ja-JP" altLang="en-US" sz="3200" dirty="0"/>
                    </a:p>
                  </a:txBody>
                  <a:tcPr anchor="ctr"/>
                </a:tc>
                <a:tc>
                  <a:txBody>
                    <a:bodyPr/>
                    <a:lstStyle/>
                    <a:p>
                      <a:pPr algn="ctr"/>
                      <a:endParaRPr kumimoji="1" lang="ja-JP" altLang="en-US" sz="3200"/>
                    </a:p>
                  </a:txBody>
                  <a:tcPr anchor="ctr"/>
                </a:tc>
                <a:tc>
                  <a:txBody>
                    <a:bodyPr/>
                    <a:lstStyle/>
                    <a:p>
                      <a:pPr algn="ctr"/>
                      <a:endParaRPr kumimoji="1" lang="ja-JP" altLang="en-US" sz="3200"/>
                    </a:p>
                  </a:txBody>
                  <a:tcPr anchor="ctr"/>
                </a:tc>
                <a:tc>
                  <a:txBody>
                    <a:bodyPr/>
                    <a:lstStyle/>
                    <a:p>
                      <a:pPr algn="ctr"/>
                      <a:endParaRPr kumimoji="1" lang="ja-JP" altLang="en-US" sz="3200" dirty="0"/>
                    </a:p>
                  </a:txBody>
                  <a:tcPr anchor="ctr"/>
                </a:tc>
                <a:extLst>
                  <a:ext uri="{0D108BD9-81ED-4DB2-BD59-A6C34878D82A}">
                    <a16:rowId xmlns:a16="http://schemas.microsoft.com/office/drawing/2014/main" val="10002"/>
                  </a:ext>
                </a:extLst>
              </a:tr>
              <a:tr h="1039533">
                <a:tc>
                  <a:txBody>
                    <a:bodyPr/>
                    <a:lstStyle/>
                    <a:p>
                      <a:pPr algn="ctr"/>
                      <a:r>
                        <a:rPr kumimoji="1" lang="en-US" altLang="ja-JP" sz="3200" dirty="0"/>
                        <a:t>b</a:t>
                      </a:r>
                      <a:endParaRPr kumimoji="1" lang="ja-JP" altLang="en-US" sz="3200" dirty="0"/>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3200" dirty="0"/>
                        <a:t>2</a:t>
                      </a:r>
                      <a:endParaRPr kumimoji="1" lang="ja-JP" altLang="en-US" sz="3200" dirty="0"/>
                    </a:p>
                  </a:txBody>
                  <a:tcPr anchor="ctr">
                    <a:lnL w="57150" cap="flat" cmpd="sng" algn="ctr">
                      <a:solidFill>
                        <a:schemeClr val="tx1"/>
                      </a:solidFill>
                      <a:prstDash val="solid"/>
                      <a:round/>
                      <a:headEnd type="none" w="med" len="med"/>
                      <a:tailEnd type="none" w="med" len="med"/>
                    </a:lnL>
                  </a:tcPr>
                </a:tc>
                <a:tc>
                  <a:txBody>
                    <a:bodyPr/>
                    <a:lstStyle/>
                    <a:p>
                      <a:pPr algn="ctr"/>
                      <a:endParaRPr kumimoji="1" lang="ja-JP" altLang="en-US" sz="3200" dirty="0"/>
                    </a:p>
                  </a:txBody>
                  <a:tcPr anchor="ctr"/>
                </a:tc>
                <a:tc>
                  <a:txBody>
                    <a:bodyPr/>
                    <a:lstStyle/>
                    <a:p>
                      <a:pPr algn="ctr"/>
                      <a:endParaRPr kumimoji="1" lang="ja-JP" altLang="en-US" sz="3200" dirty="0"/>
                    </a:p>
                  </a:txBody>
                  <a:tcPr anchor="ctr"/>
                </a:tc>
                <a:tc>
                  <a:txBody>
                    <a:bodyPr/>
                    <a:lstStyle/>
                    <a:p>
                      <a:pPr algn="ctr"/>
                      <a:endParaRPr kumimoji="1" lang="ja-JP" altLang="en-US" sz="3200"/>
                    </a:p>
                  </a:txBody>
                  <a:tcPr anchor="ctr"/>
                </a:tc>
                <a:tc>
                  <a:txBody>
                    <a:bodyPr/>
                    <a:lstStyle/>
                    <a:p>
                      <a:pPr algn="ctr"/>
                      <a:endParaRPr kumimoji="1" lang="ja-JP" altLang="en-US" sz="3200"/>
                    </a:p>
                  </a:txBody>
                  <a:tcPr anchor="ctr"/>
                </a:tc>
                <a:extLst>
                  <a:ext uri="{0D108BD9-81ED-4DB2-BD59-A6C34878D82A}">
                    <a16:rowId xmlns:a16="http://schemas.microsoft.com/office/drawing/2014/main" val="10003"/>
                  </a:ext>
                </a:extLst>
              </a:tr>
              <a:tr h="1039533">
                <a:tc>
                  <a:txBody>
                    <a:bodyPr/>
                    <a:lstStyle/>
                    <a:p>
                      <a:pPr algn="ctr"/>
                      <a:r>
                        <a:rPr kumimoji="1" lang="en-US" altLang="ja-JP" sz="3200" dirty="0"/>
                        <a:t>c</a:t>
                      </a:r>
                      <a:endParaRPr kumimoji="1" lang="ja-JP" altLang="en-US" sz="3200" dirty="0"/>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3200" dirty="0"/>
                        <a:t>3</a:t>
                      </a:r>
                      <a:endParaRPr kumimoji="1" lang="ja-JP" altLang="en-US" sz="3200" dirty="0"/>
                    </a:p>
                  </a:txBody>
                  <a:tcPr anchor="ctr">
                    <a:lnL w="57150" cap="flat" cmpd="sng" algn="ctr">
                      <a:solidFill>
                        <a:schemeClr val="tx1"/>
                      </a:solidFill>
                      <a:prstDash val="solid"/>
                      <a:round/>
                      <a:headEnd type="none" w="med" len="med"/>
                      <a:tailEnd type="none" w="med" len="med"/>
                    </a:lnL>
                  </a:tcPr>
                </a:tc>
                <a:tc>
                  <a:txBody>
                    <a:bodyPr/>
                    <a:lstStyle/>
                    <a:p>
                      <a:pPr algn="ctr"/>
                      <a:endParaRPr kumimoji="1" lang="ja-JP" altLang="en-US" sz="3200" dirty="0"/>
                    </a:p>
                  </a:txBody>
                  <a:tcPr anchor="ctr"/>
                </a:tc>
                <a:tc>
                  <a:txBody>
                    <a:bodyPr/>
                    <a:lstStyle/>
                    <a:p>
                      <a:pPr algn="ctr"/>
                      <a:endParaRPr kumimoji="1" lang="ja-JP" altLang="en-US" sz="3200"/>
                    </a:p>
                  </a:txBody>
                  <a:tcPr anchor="ctr"/>
                </a:tc>
                <a:tc>
                  <a:txBody>
                    <a:bodyPr/>
                    <a:lstStyle/>
                    <a:p>
                      <a:pPr algn="ctr"/>
                      <a:endParaRPr kumimoji="1" lang="ja-JP" altLang="en-US" sz="3200"/>
                    </a:p>
                  </a:txBody>
                  <a:tcPr anchor="ctr"/>
                </a:tc>
                <a:tc>
                  <a:txBody>
                    <a:bodyPr/>
                    <a:lstStyle/>
                    <a:p>
                      <a:pPr algn="ctr"/>
                      <a:endParaRPr kumimoji="1" lang="ja-JP" altLang="en-US" sz="3200" dirty="0"/>
                    </a:p>
                  </a:txBody>
                  <a:tcPr anchor="ctr"/>
                </a:tc>
                <a:extLst>
                  <a:ext uri="{0D108BD9-81ED-4DB2-BD59-A6C34878D82A}">
                    <a16:rowId xmlns:a16="http://schemas.microsoft.com/office/drawing/2014/main" val="10004"/>
                  </a:ext>
                </a:extLst>
              </a:tr>
              <a:tr h="1039533">
                <a:tc>
                  <a:txBody>
                    <a:bodyPr/>
                    <a:lstStyle/>
                    <a:p>
                      <a:pPr algn="ctr"/>
                      <a:r>
                        <a:rPr kumimoji="1" lang="en-US" altLang="ja-JP" sz="3200" dirty="0"/>
                        <a:t>d</a:t>
                      </a:r>
                      <a:endParaRPr kumimoji="1" lang="ja-JP" altLang="en-US" sz="3200" dirty="0"/>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3200" dirty="0"/>
                        <a:t>4</a:t>
                      </a:r>
                      <a:endParaRPr kumimoji="1" lang="ja-JP" altLang="en-US" sz="3200" dirty="0"/>
                    </a:p>
                  </a:txBody>
                  <a:tcPr anchor="ctr">
                    <a:lnL w="57150" cap="flat" cmpd="sng" algn="ctr">
                      <a:solidFill>
                        <a:schemeClr val="tx1"/>
                      </a:solidFill>
                      <a:prstDash val="solid"/>
                      <a:round/>
                      <a:headEnd type="none" w="med" len="med"/>
                      <a:tailEnd type="none" w="med" len="med"/>
                    </a:lnL>
                  </a:tcPr>
                </a:tc>
                <a:tc>
                  <a:txBody>
                    <a:bodyPr/>
                    <a:lstStyle/>
                    <a:p>
                      <a:pPr algn="ctr"/>
                      <a:endParaRPr kumimoji="1" lang="ja-JP" altLang="en-US" sz="3200" dirty="0"/>
                    </a:p>
                  </a:txBody>
                  <a:tcPr anchor="ctr"/>
                </a:tc>
                <a:tc>
                  <a:txBody>
                    <a:bodyPr/>
                    <a:lstStyle/>
                    <a:p>
                      <a:pPr algn="ctr"/>
                      <a:endParaRPr kumimoji="1" lang="ja-JP" altLang="en-US" sz="3200" dirty="0"/>
                    </a:p>
                  </a:txBody>
                  <a:tcPr anchor="ctr"/>
                </a:tc>
                <a:tc>
                  <a:txBody>
                    <a:bodyPr/>
                    <a:lstStyle/>
                    <a:p>
                      <a:pPr algn="ctr"/>
                      <a:endParaRPr kumimoji="1" lang="ja-JP" altLang="en-US" sz="3200" dirty="0"/>
                    </a:p>
                  </a:txBody>
                  <a:tcPr anchor="ctr"/>
                </a:tc>
                <a:tc>
                  <a:txBody>
                    <a:bodyPr/>
                    <a:lstStyle/>
                    <a:p>
                      <a:pPr algn="ctr"/>
                      <a:r>
                        <a:rPr kumimoji="1" lang="en-US" altLang="ja-JP" sz="3200" dirty="0"/>
                        <a:t>Goal</a:t>
                      </a:r>
                      <a:endParaRPr kumimoji="1" lang="ja-JP" altLang="en-US" sz="3200" dirty="0"/>
                    </a:p>
                  </a:txBody>
                  <a:tcPr anchor="ctr"/>
                </a:tc>
                <a:extLst>
                  <a:ext uri="{0D108BD9-81ED-4DB2-BD59-A6C34878D82A}">
                    <a16:rowId xmlns:a16="http://schemas.microsoft.com/office/drawing/2014/main" val="10005"/>
                  </a:ext>
                </a:extLst>
              </a:tr>
            </a:tbl>
          </a:graphicData>
        </a:graphic>
      </p:graphicFrame>
      <p:sp>
        <p:nvSpPr>
          <p:cNvPr id="5" name="テキスト ボックス 4"/>
          <p:cNvSpPr txBox="1"/>
          <p:nvPr/>
        </p:nvSpPr>
        <p:spPr>
          <a:xfrm rot="16200000">
            <a:off x="78704" y="3901682"/>
            <a:ext cx="3175869" cy="646331"/>
          </a:xfrm>
          <a:prstGeom prst="rect">
            <a:avLst/>
          </a:prstGeom>
          <a:noFill/>
        </p:spPr>
        <p:txBody>
          <a:bodyPr wrap="none" rtlCol="0">
            <a:spAutoFit/>
          </a:bodyPr>
          <a:lstStyle/>
          <a:p>
            <a:r>
              <a:rPr lang="en-US" altLang="ja-JP" sz="3600" dirty="0"/>
              <a:t>Original String</a:t>
            </a:r>
            <a:endParaRPr lang="ja-JP" altLang="en-US" sz="3600" dirty="0"/>
          </a:p>
        </p:txBody>
      </p:sp>
      <p:sp>
        <p:nvSpPr>
          <p:cNvPr id="6" name="テキスト ボックス 5"/>
          <p:cNvSpPr txBox="1"/>
          <p:nvPr/>
        </p:nvSpPr>
        <p:spPr>
          <a:xfrm>
            <a:off x="4943873" y="548681"/>
            <a:ext cx="2810065" cy="646331"/>
          </a:xfrm>
          <a:prstGeom prst="rect">
            <a:avLst/>
          </a:prstGeom>
          <a:noFill/>
        </p:spPr>
        <p:txBody>
          <a:bodyPr wrap="none" rtlCol="0">
            <a:spAutoFit/>
          </a:bodyPr>
          <a:lstStyle/>
          <a:p>
            <a:r>
              <a:rPr lang="en-US" altLang="ja-JP" sz="3600" dirty="0"/>
              <a:t>Edited String</a:t>
            </a:r>
            <a:endParaRPr lang="ja-JP" altLang="en-US" sz="3600" dirty="0"/>
          </a:p>
        </p:txBody>
      </p:sp>
    </p:spTree>
    <p:extLst>
      <p:ext uri="{BB962C8B-B14F-4D97-AF65-F5344CB8AC3E}">
        <p14:creationId xmlns:p14="http://schemas.microsoft.com/office/powerpoint/2010/main" val="3944831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編集距離を計算時の各移動コスト</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048486960"/>
              </p:ext>
            </p:extLst>
          </p:nvPr>
        </p:nvGraphicFramePr>
        <p:xfrm>
          <a:off x="3719736" y="2276872"/>
          <a:ext cx="5410944" cy="3726086"/>
        </p:xfrm>
        <a:graphic>
          <a:graphicData uri="http://schemas.openxmlformats.org/drawingml/2006/table">
            <a:tbl>
              <a:tblPr firstRow="1" bandRow="1">
                <a:tableStyleId>{5940675A-B579-460E-94D1-54222C63F5DA}</a:tableStyleId>
              </a:tblPr>
              <a:tblGrid>
                <a:gridCol w="1803648">
                  <a:extLst>
                    <a:ext uri="{9D8B030D-6E8A-4147-A177-3AD203B41FA5}">
                      <a16:colId xmlns:a16="http://schemas.microsoft.com/office/drawing/2014/main" val="20000"/>
                    </a:ext>
                  </a:extLst>
                </a:gridCol>
                <a:gridCol w="1803648">
                  <a:extLst>
                    <a:ext uri="{9D8B030D-6E8A-4147-A177-3AD203B41FA5}">
                      <a16:colId xmlns:a16="http://schemas.microsoft.com/office/drawing/2014/main" val="20001"/>
                    </a:ext>
                  </a:extLst>
                </a:gridCol>
                <a:gridCol w="1803648">
                  <a:extLst>
                    <a:ext uri="{9D8B030D-6E8A-4147-A177-3AD203B41FA5}">
                      <a16:colId xmlns:a16="http://schemas.microsoft.com/office/drawing/2014/main" val="20002"/>
                    </a:ext>
                  </a:extLst>
                </a:gridCol>
              </a:tblGrid>
              <a:tr h="811776">
                <a:tc>
                  <a:txBody>
                    <a:bodyPr/>
                    <a:lstStyle/>
                    <a:p>
                      <a:pPr algn="ctr"/>
                      <a:endParaRPr kumimoji="1" lang="ja-JP" altLang="en-US" sz="4400" dirty="0"/>
                    </a:p>
                  </a:txBody>
                  <a:tcPr anchor="ct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pPr algn="ctr"/>
                      <a:r>
                        <a:rPr kumimoji="1" lang="en-US" altLang="ja-JP" sz="4400" dirty="0"/>
                        <a:t>$</a:t>
                      </a:r>
                      <a:endParaRPr kumimoji="1" lang="ja-JP" altLang="en-US" sz="4400" dirty="0"/>
                    </a:p>
                  </a:txBody>
                  <a:tcPr anchor="ct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a:txBody>
                    <a:bodyPr/>
                    <a:lstStyle/>
                    <a:p>
                      <a:pPr algn="ctr"/>
                      <a:r>
                        <a:rPr kumimoji="1" lang="en-US" altLang="ja-JP" sz="4400" dirty="0"/>
                        <a:t>a</a:t>
                      </a:r>
                      <a:endParaRPr kumimoji="1" lang="ja-JP" altLang="en-US" sz="4400" dirty="0"/>
                    </a:p>
                  </a:txBody>
                  <a:tcPr anchor="ct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57155">
                <a:tc>
                  <a:txBody>
                    <a:bodyPr/>
                    <a:lstStyle/>
                    <a:p>
                      <a:pPr algn="ctr"/>
                      <a:r>
                        <a:rPr kumimoji="1" lang="en-US" altLang="ja-JP" sz="4400" dirty="0"/>
                        <a:t>$</a:t>
                      </a:r>
                      <a:endParaRPr kumimoji="1" lang="ja-JP" altLang="en-US" sz="4400" dirty="0"/>
                    </a:p>
                  </a:txBody>
                  <a:tcPr anchor="ct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pPr algn="ctr"/>
                      <a:r>
                        <a:rPr kumimoji="1" lang="en-US" altLang="ja-JP" sz="4400" dirty="0"/>
                        <a:t>0</a:t>
                      </a:r>
                      <a:endParaRPr kumimoji="1" lang="ja-JP" altLang="en-US" sz="4400" dirty="0"/>
                    </a:p>
                  </a:txBody>
                  <a:tcPr anchor="ct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tc>
                  <a:txBody>
                    <a:bodyPr/>
                    <a:lstStyle/>
                    <a:p>
                      <a:pPr algn="ctr"/>
                      <a:r>
                        <a:rPr kumimoji="1" lang="en-US" altLang="ja-JP" sz="4400" dirty="0"/>
                        <a:t>1</a:t>
                      </a:r>
                      <a:endParaRPr kumimoji="1" lang="ja-JP" altLang="en-US" sz="4400" dirty="0"/>
                    </a:p>
                  </a:txBody>
                  <a:tcPr anchor="ct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457155">
                <a:tc>
                  <a:txBody>
                    <a:bodyPr/>
                    <a:lstStyle/>
                    <a:p>
                      <a:pPr algn="ctr"/>
                      <a:r>
                        <a:rPr kumimoji="1" lang="en-US" altLang="ja-JP" sz="4400" dirty="0"/>
                        <a:t>a</a:t>
                      </a:r>
                      <a:endParaRPr kumimoji="1" lang="ja-JP" altLang="en-US" sz="4400" dirty="0"/>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4400" dirty="0"/>
                        <a:t>1</a:t>
                      </a:r>
                      <a:endParaRPr kumimoji="1" lang="ja-JP" altLang="en-US" sz="4400" dirty="0"/>
                    </a:p>
                  </a:txBody>
                  <a:tcPr anchor="ctr">
                    <a:lnL w="57150" cap="flat" cmpd="sng" algn="ctr">
                      <a:solidFill>
                        <a:schemeClr val="tx1"/>
                      </a:solidFill>
                      <a:prstDash val="solid"/>
                      <a:round/>
                      <a:headEnd type="none" w="med" len="med"/>
                      <a:tailEnd type="none" w="med" len="med"/>
                    </a:lnL>
                  </a:tcPr>
                </a:tc>
                <a:tc>
                  <a:txBody>
                    <a:bodyPr/>
                    <a:lstStyle/>
                    <a:p>
                      <a:pPr algn="ctr"/>
                      <a:endParaRPr kumimoji="1" lang="ja-JP" altLang="en-US" sz="4400" dirty="0"/>
                    </a:p>
                  </a:txBody>
                  <a:tcPr anchor="ctr"/>
                </a:tc>
                <a:extLst>
                  <a:ext uri="{0D108BD9-81ED-4DB2-BD59-A6C34878D82A}">
                    <a16:rowId xmlns:a16="http://schemas.microsoft.com/office/drawing/2014/main" val="10002"/>
                  </a:ext>
                </a:extLst>
              </a:tr>
            </a:tbl>
          </a:graphicData>
        </a:graphic>
      </p:graphicFrame>
      <p:cxnSp>
        <p:nvCxnSpPr>
          <p:cNvPr id="6" name="直線矢印コネクタ 5"/>
          <p:cNvCxnSpPr/>
          <p:nvPr/>
        </p:nvCxnSpPr>
        <p:spPr>
          <a:xfrm>
            <a:off x="6960096" y="4293096"/>
            <a:ext cx="792088"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735960" y="4110172"/>
            <a:ext cx="1130438"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t>置換：１</a:t>
            </a:r>
            <a:endParaRPr lang="en-US" altLang="ja-JP" sz="2400" dirty="0"/>
          </a:p>
          <a:p>
            <a:r>
              <a:rPr lang="ja-JP" altLang="en-US" sz="2400" dirty="0"/>
              <a:t>一致：０</a:t>
            </a:r>
          </a:p>
        </p:txBody>
      </p:sp>
      <p:cxnSp>
        <p:nvCxnSpPr>
          <p:cNvPr id="8" name="直線矢印コネクタ 7"/>
          <p:cNvCxnSpPr/>
          <p:nvPr/>
        </p:nvCxnSpPr>
        <p:spPr>
          <a:xfrm>
            <a:off x="6960096" y="5445224"/>
            <a:ext cx="9444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471456" y="5589241"/>
            <a:ext cx="1130438"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t>挿入：１</a:t>
            </a:r>
            <a:endParaRPr lang="en-US" altLang="ja-JP" sz="2400" dirty="0"/>
          </a:p>
        </p:txBody>
      </p:sp>
      <p:sp>
        <p:nvSpPr>
          <p:cNvPr id="12" name="テキスト ボックス 11"/>
          <p:cNvSpPr txBox="1"/>
          <p:nvPr/>
        </p:nvSpPr>
        <p:spPr>
          <a:xfrm>
            <a:off x="8544272" y="4293097"/>
            <a:ext cx="1130438"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t>削除：１</a:t>
            </a:r>
            <a:endParaRPr lang="en-US" altLang="ja-JP" sz="2400" dirty="0"/>
          </a:p>
        </p:txBody>
      </p:sp>
      <p:cxnSp>
        <p:nvCxnSpPr>
          <p:cNvPr id="13" name="直線矢印コネクタ 12"/>
          <p:cNvCxnSpPr/>
          <p:nvPr/>
        </p:nvCxnSpPr>
        <p:spPr>
          <a:xfrm>
            <a:off x="8184232" y="4195701"/>
            <a:ext cx="0" cy="8428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268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658" y="428625"/>
            <a:ext cx="6172200" cy="857250"/>
          </a:xfrm>
        </p:spPr>
        <p:txBody>
          <a:bodyPr>
            <a:normAutofit/>
          </a:bodyPr>
          <a:lstStyle/>
          <a:p>
            <a:r>
              <a:rPr lang="ja-JP" altLang="en-US" sz="3000" dirty="0"/>
              <a:t>編集距離を計算するための表</a:t>
            </a:r>
          </a:p>
        </p:txBody>
      </p:sp>
      <p:graphicFrame>
        <p:nvGraphicFramePr>
          <p:cNvPr id="4" name="コンテンツ プレースホルダー 3"/>
          <p:cNvGraphicFramePr>
            <a:graphicFrameLocks noGrp="1"/>
          </p:cNvGraphicFramePr>
          <p:nvPr>
            <p:ph idx="1"/>
            <p:extLst/>
          </p:nvPr>
        </p:nvGraphicFramePr>
        <p:xfrm>
          <a:off x="3125670" y="1744757"/>
          <a:ext cx="5786400" cy="4332590"/>
        </p:xfrm>
        <a:graphic>
          <a:graphicData uri="http://schemas.openxmlformats.org/drawingml/2006/table">
            <a:tbl>
              <a:tblPr firstRow="1" bandRow="1">
                <a:tableStyleId>{5940675A-B579-460E-94D1-54222C63F5DA}</a:tableStyleId>
              </a:tblPr>
              <a:tblGrid>
                <a:gridCol w="964400">
                  <a:extLst>
                    <a:ext uri="{9D8B030D-6E8A-4147-A177-3AD203B41FA5}">
                      <a16:colId xmlns:a16="http://schemas.microsoft.com/office/drawing/2014/main" val="20000"/>
                    </a:ext>
                  </a:extLst>
                </a:gridCol>
                <a:gridCol w="964400">
                  <a:extLst>
                    <a:ext uri="{9D8B030D-6E8A-4147-A177-3AD203B41FA5}">
                      <a16:colId xmlns:a16="http://schemas.microsoft.com/office/drawing/2014/main" val="20001"/>
                    </a:ext>
                  </a:extLst>
                </a:gridCol>
                <a:gridCol w="964400">
                  <a:extLst>
                    <a:ext uri="{9D8B030D-6E8A-4147-A177-3AD203B41FA5}">
                      <a16:colId xmlns:a16="http://schemas.microsoft.com/office/drawing/2014/main" val="20002"/>
                    </a:ext>
                  </a:extLst>
                </a:gridCol>
                <a:gridCol w="964400">
                  <a:extLst>
                    <a:ext uri="{9D8B030D-6E8A-4147-A177-3AD203B41FA5}">
                      <a16:colId xmlns:a16="http://schemas.microsoft.com/office/drawing/2014/main" val="20003"/>
                    </a:ext>
                  </a:extLst>
                </a:gridCol>
                <a:gridCol w="964400">
                  <a:extLst>
                    <a:ext uri="{9D8B030D-6E8A-4147-A177-3AD203B41FA5}">
                      <a16:colId xmlns:a16="http://schemas.microsoft.com/office/drawing/2014/main" val="20004"/>
                    </a:ext>
                  </a:extLst>
                </a:gridCol>
                <a:gridCol w="964400">
                  <a:extLst>
                    <a:ext uri="{9D8B030D-6E8A-4147-A177-3AD203B41FA5}">
                      <a16:colId xmlns:a16="http://schemas.microsoft.com/office/drawing/2014/main" val="20005"/>
                    </a:ext>
                  </a:extLst>
                </a:gridCol>
              </a:tblGrid>
              <a:tr h="434340">
                <a:tc>
                  <a:txBody>
                    <a:bodyPr/>
                    <a:lstStyle/>
                    <a:p>
                      <a:pPr algn="ctr"/>
                      <a:endParaRPr kumimoji="1" lang="ja-JP" altLang="en-US" sz="2400" dirty="0"/>
                    </a:p>
                  </a:txBody>
                  <a:tcPr marL="68580" marR="68580" marT="34290" marB="34290" anchor="ct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pPr algn="ctr"/>
                      <a:r>
                        <a:rPr kumimoji="1" lang="en-US" altLang="ja-JP" sz="2400" dirty="0"/>
                        <a:t>$</a:t>
                      </a:r>
                      <a:endParaRPr kumimoji="1" lang="ja-JP" altLang="en-US" sz="2400" dirty="0"/>
                    </a:p>
                  </a:txBody>
                  <a:tcPr marL="68580" marR="68580" marT="34290" marB="34290" anchor="ct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a:txBody>
                    <a:bodyPr/>
                    <a:lstStyle/>
                    <a:p>
                      <a:pPr algn="ctr"/>
                      <a:r>
                        <a:rPr kumimoji="1" lang="en-US" altLang="ja-JP" sz="2400" dirty="0"/>
                        <a:t>a</a:t>
                      </a:r>
                      <a:endParaRPr kumimoji="1" lang="ja-JP" altLang="en-US" sz="2400" dirty="0"/>
                    </a:p>
                  </a:txBody>
                  <a:tcPr marL="68580" marR="68580" marT="34290" marB="34290" anchor="ctr">
                    <a:lnB w="57150" cap="flat" cmpd="sng" algn="ctr">
                      <a:solidFill>
                        <a:schemeClr val="tx1"/>
                      </a:solidFill>
                      <a:prstDash val="solid"/>
                      <a:round/>
                      <a:headEnd type="none" w="med" len="med"/>
                      <a:tailEnd type="none" w="med" len="med"/>
                    </a:lnB>
                  </a:tcPr>
                </a:tc>
                <a:tc>
                  <a:txBody>
                    <a:bodyPr/>
                    <a:lstStyle/>
                    <a:p>
                      <a:pPr algn="ctr"/>
                      <a:r>
                        <a:rPr kumimoji="1" lang="en-US" altLang="ja-JP" sz="2400" dirty="0"/>
                        <a:t>e</a:t>
                      </a:r>
                      <a:endParaRPr kumimoji="1" lang="ja-JP" altLang="en-US" sz="2400" dirty="0"/>
                    </a:p>
                  </a:txBody>
                  <a:tcPr marL="68580" marR="68580" marT="34290" marB="34290" anchor="ctr">
                    <a:lnB w="57150" cap="flat" cmpd="sng" algn="ctr">
                      <a:solidFill>
                        <a:schemeClr val="tx1"/>
                      </a:solidFill>
                      <a:prstDash val="solid"/>
                      <a:round/>
                      <a:headEnd type="none" w="med" len="med"/>
                      <a:tailEnd type="none" w="med" len="med"/>
                    </a:lnB>
                  </a:tcPr>
                </a:tc>
                <a:tc>
                  <a:txBody>
                    <a:bodyPr/>
                    <a:lstStyle/>
                    <a:p>
                      <a:pPr algn="ctr"/>
                      <a:r>
                        <a:rPr kumimoji="1" lang="en-US" altLang="ja-JP" sz="2400" dirty="0"/>
                        <a:t>b</a:t>
                      </a:r>
                      <a:endParaRPr kumimoji="1" lang="ja-JP" altLang="en-US" sz="2400" dirty="0"/>
                    </a:p>
                  </a:txBody>
                  <a:tcPr marL="68580" marR="68580" marT="34290" marB="34290" anchor="ctr">
                    <a:lnB w="57150" cap="flat" cmpd="sng" algn="ctr">
                      <a:solidFill>
                        <a:schemeClr val="tx1"/>
                      </a:solidFill>
                      <a:prstDash val="solid"/>
                      <a:round/>
                      <a:headEnd type="none" w="med" len="med"/>
                      <a:tailEnd type="none" w="med" len="med"/>
                    </a:lnB>
                  </a:tcPr>
                </a:tc>
                <a:tc>
                  <a:txBody>
                    <a:bodyPr/>
                    <a:lstStyle/>
                    <a:p>
                      <a:pPr algn="ctr"/>
                      <a:r>
                        <a:rPr kumimoji="1" lang="en-US" altLang="ja-JP" sz="2400" dirty="0"/>
                        <a:t>c</a:t>
                      </a:r>
                      <a:endParaRPr kumimoji="1" lang="ja-JP" altLang="en-US" sz="2400" dirty="0"/>
                    </a:p>
                  </a:txBody>
                  <a:tcPr marL="68580" marR="68580" marT="34290" marB="34290" anchor="ct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79650">
                <a:tc>
                  <a:txBody>
                    <a:bodyPr/>
                    <a:lstStyle/>
                    <a:p>
                      <a:pPr algn="ctr"/>
                      <a:r>
                        <a:rPr kumimoji="1" lang="en-US" altLang="ja-JP" sz="2400" dirty="0"/>
                        <a:t>$</a:t>
                      </a:r>
                      <a:endParaRPr kumimoji="1" lang="ja-JP" altLang="en-US" sz="2400" dirty="0"/>
                    </a:p>
                  </a:txBody>
                  <a:tcPr marL="68580" marR="68580" marT="34290" marB="34290" anchor="ct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pPr algn="ctr"/>
                      <a:r>
                        <a:rPr kumimoji="1" lang="en-US" altLang="ja-JP" sz="2400" dirty="0"/>
                        <a:t>0</a:t>
                      </a:r>
                      <a:endParaRPr kumimoji="1" lang="ja-JP" altLang="en-US" sz="2400" dirty="0"/>
                    </a:p>
                  </a:txBody>
                  <a:tcPr marL="68580" marR="68580" marT="34290" marB="34290" anchor="ct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tc>
                  <a:txBody>
                    <a:bodyPr/>
                    <a:lstStyle/>
                    <a:p>
                      <a:pPr algn="ctr"/>
                      <a:r>
                        <a:rPr kumimoji="1" lang="en-US" altLang="ja-JP" sz="2400" dirty="0"/>
                        <a:t>1</a:t>
                      </a:r>
                      <a:endParaRPr kumimoji="1" lang="ja-JP" altLang="en-US" sz="2400" dirty="0"/>
                    </a:p>
                  </a:txBody>
                  <a:tcPr marL="68580" marR="68580" marT="34290" marB="34290" anchor="ctr">
                    <a:lnT w="57150" cap="flat" cmpd="sng" algn="ctr">
                      <a:solidFill>
                        <a:schemeClr val="tx1"/>
                      </a:solidFill>
                      <a:prstDash val="solid"/>
                      <a:round/>
                      <a:headEnd type="none" w="med" len="med"/>
                      <a:tailEnd type="none" w="med" len="med"/>
                    </a:lnT>
                  </a:tcPr>
                </a:tc>
                <a:tc>
                  <a:txBody>
                    <a:bodyPr/>
                    <a:lstStyle/>
                    <a:p>
                      <a:pPr algn="ctr"/>
                      <a:r>
                        <a:rPr kumimoji="1" lang="en-US" altLang="ja-JP" sz="2400" dirty="0"/>
                        <a:t>2</a:t>
                      </a:r>
                      <a:endParaRPr kumimoji="1" lang="ja-JP" altLang="en-US" sz="2400" dirty="0"/>
                    </a:p>
                  </a:txBody>
                  <a:tcPr marL="68580" marR="68580" marT="34290" marB="34290" anchor="ctr">
                    <a:lnT w="57150" cap="flat" cmpd="sng" algn="ctr">
                      <a:solidFill>
                        <a:schemeClr val="tx1"/>
                      </a:solidFill>
                      <a:prstDash val="solid"/>
                      <a:round/>
                      <a:headEnd type="none" w="med" len="med"/>
                      <a:tailEnd type="none" w="med" len="med"/>
                    </a:lnT>
                  </a:tcPr>
                </a:tc>
                <a:tc>
                  <a:txBody>
                    <a:bodyPr/>
                    <a:lstStyle/>
                    <a:p>
                      <a:pPr algn="ctr"/>
                      <a:r>
                        <a:rPr kumimoji="1" lang="en-US" altLang="ja-JP" sz="2400" dirty="0"/>
                        <a:t>3</a:t>
                      </a:r>
                      <a:endParaRPr kumimoji="1" lang="ja-JP" altLang="en-US" sz="2400" dirty="0"/>
                    </a:p>
                  </a:txBody>
                  <a:tcPr marL="68580" marR="68580" marT="34290" marB="34290" anchor="ctr">
                    <a:lnT w="57150" cap="flat" cmpd="sng" algn="ctr">
                      <a:solidFill>
                        <a:schemeClr val="tx1"/>
                      </a:solidFill>
                      <a:prstDash val="solid"/>
                      <a:round/>
                      <a:headEnd type="none" w="med" len="med"/>
                      <a:tailEnd type="none" w="med" len="med"/>
                    </a:lnT>
                  </a:tcPr>
                </a:tc>
                <a:tc>
                  <a:txBody>
                    <a:bodyPr/>
                    <a:lstStyle/>
                    <a:p>
                      <a:pPr algn="ctr"/>
                      <a:r>
                        <a:rPr kumimoji="1" lang="en-US" altLang="ja-JP" sz="2400" dirty="0"/>
                        <a:t>4</a:t>
                      </a:r>
                      <a:endParaRPr kumimoji="1" lang="ja-JP" altLang="en-US" sz="2400" dirty="0"/>
                    </a:p>
                  </a:txBody>
                  <a:tcPr marL="68580" marR="68580" marT="34290" marB="34290" anchor="ct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779650">
                <a:tc>
                  <a:txBody>
                    <a:bodyPr/>
                    <a:lstStyle/>
                    <a:p>
                      <a:pPr algn="ctr"/>
                      <a:r>
                        <a:rPr kumimoji="1" lang="en-US" altLang="ja-JP" sz="2400" dirty="0"/>
                        <a:t>a</a:t>
                      </a:r>
                      <a:endParaRPr kumimoji="1" lang="ja-JP" altLang="en-US" sz="2400" dirty="0"/>
                    </a:p>
                  </a:txBody>
                  <a:tcPr marL="68580" marR="68580" marT="34290" marB="34290" anchor="ctr">
                    <a:lnR w="57150" cap="flat" cmpd="sng" algn="ctr">
                      <a:solidFill>
                        <a:schemeClr val="tx1"/>
                      </a:solidFill>
                      <a:prstDash val="solid"/>
                      <a:round/>
                      <a:headEnd type="none" w="med" len="med"/>
                      <a:tailEnd type="none" w="med" len="med"/>
                    </a:lnR>
                  </a:tcPr>
                </a:tc>
                <a:tc>
                  <a:txBody>
                    <a:bodyPr/>
                    <a:lstStyle/>
                    <a:p>
                      <a:pPr algn="ctr"/>
                      <a:r>
                        <a:rPr kumimoji="1" lang="en-US" altLang="ja-JP" sz="2400" dirty="0"/>
                        <a:t>1</a:t>
                      </a:r>
                      <a:endParaRPr kumimoji="1" lang="ja-JP" altLang="en-US" sz="2400" dirty="0"/>
                    </a:p>
                  </a:txBody>
                  <a:tcPr marL="68580" marR="68580" marT="34290" marB="34290" anchor="ctr">
                    <a:lnL w="57150" cap="flat" cmpd="sng" algn="ctr">
                      <a:solidFill>
                        <a:schemeClr val="tx1"/>
                      </a:solidFill>
                      <a:prstDash val="solid"/>
                      <a:round/>
                      <a:headEnd type="none" w="med" len="med"/>
                      <a:tailEnd type="none" w="med" len="med"/>
                    </a:lnL>
                  </a:tcPr>
                </a:tc>
                <a:tc>
                  <a:txBody>
                    <a:bodyPr/>
                    <a:lstStyle/>
                    <a:p>
                      <a:pPr algn="ctr"/>
                      <a:endParaRPr kumimoji="1" lang="ja-JP" altLang="en-US" sz="2400" dirty="0"/>
                    </a:p>
                  </a:txBody>
                  <a:tcPr marL="68580" marR="68580" marT="34290" marB="34290" anchor="ctr"/>
                </a:tc>
                <a:tc>
                  <a:txBody>
                    <a:bodyPr/>
                    <a:lstStyle/>
                    <a:p>
                      <a:pPr algn="ctr"/>
                      <a:endParaRPr kumimoji="1" lang="ja-JP" altLang="en-US" sz="2400"/>
                    </a:p>
                  </a:txBody>
                  <a:tcPr marL="68580" marR="68580" marT="34290" marB="34290" anchor="ctr"/>
                </a:tc>
                <a:tc>
                  <a:txBody>
                    <a:bodyPr/>
                    <a:lstStyle/>
                    <a:p>
                      <a:pPr algn="ctr"/>
                      <a:endParaRPr kumimoji="1" lang="ja-JP" altLang="en-US" sz="2400"/>
                    </a:p>
                  </a:txBody>
                  <a:tcPr marL="68580" marR="68580" marT="34290" marB="34290" anchor="ctr"/>
                </a:tc>
                <a:tc>
                  <a:txBody>
                    <a:bodyPr/>
                    <a:lstStyle/>
                    <a:p>
                      <a:pPr algn="ctr"/>
                      <a:endParaRPr kumimoji="1" lang="ja-JP" altLang="en-US" sz="2400" dirty="0"/>
                    </a:p>
                  </a:txBody>
                  <a:tcPr marL="68580" marR="68580" marT="34290" marB="34290" anchor="ctr"/>
                </a:tc>
                <a:extLst>
                  <a:ext uri="{0D108BD9-81ED-4DB2-BD59-A6C34878D82A}">
                    <a16:rowId xmlns:a16="http://schemas.microsoft.com/office/drawing/2014/main" val="10002"/>
                  </a:ext>
                </a:extLst>
              </a:tr>
              <a:tr h="779650">
                <a:tc>
                  <a:txBody>
                    <a:bodyPr/>
                    <a:lstStyle/>
                    <a:p>
                      <a:pPr algn="ctr"/>
                      <a:r>
                        <a:rPr kumimoji="1" lang="en-US" altLang="ja-JP" sz="2400" dirty="0"/>
                        <a:t>b</a:t>
                      </a:r>
                      <a:endParaRPr kumimoji="1" lang="ja-JP" altLang="en-US" sz="2400" dirty="0"/>
                    </a:p>
                  </a:txBody>
                  <a:tcPr marL="68580" marR="68580" marT="34290" marB="34290" anchor="ctr">
                    <a:lnR w="57150" cap="flat" cmpd="sng" algn="ctr">
                      <a:solidFill>
                        <a:schemeClr val="tx1"/>
                      </a:solidFill>
                      <a:prstDash val="solid"/>
                      <a:round/>
                      <a:headEnd type="none" w="med" len="med"/>
                      <a:tailEnd type="none" w="med" len="med"/>
                    </a:lnR>
                  </a:tcPr>
                </a:tc>
                <a:tc>
                  <a:txBody>
                    <a:bodyPr/>
                    <a:lstStyle/>
                    <a:p>
                      <a:pPr algn="ctr"/>
                      <a:r>
                        <a:rPr kumimoji="1" lang="en-US" altLang="ja-JP" sz="2400" dirty="0"/>
                        <a:t>2</a:t>
                      </a:r>
                      <a:endParaRPr kumimoji="1" lang="ja-JP" altLang="en-US" sz="2400" dirty="0"/>
                    </a:p>
                  </a:txBody>
                  <a:tcPr marL="68580" marR="68580" marT="34290" marB="34290" anchor="ctr">
                    <a:lnL w="57150" cap="flat" cmpd="sng" algn="ctr">
                      <a:solidFill>
                        <a:schemeClr val="tx1"/>
                      </a:solidFill>
                      <a:prstDash val="solid"/>
                      <a:round/>
                      <a:headEnd type="none" w="med" len="med"/>
                      <a:tailEnd type="none" w="med" len="med"/>
                    </a:lnL>
                  </a:tcPr>
                </a:tc>
                <a:tc>
                  <a:txBody>
                    <a:bodyPr/>
                    <a:lstStyle/>
                    <a:p>
                      <a:pPr algn="ctr"/>
                      <a:endParaRPr kumimoji="1" lang="ja-JP" altLang="en-US" sz="2400" dirty="0"/>
                    </a:p>
                  </a:txBody>
                  <a:tcPr marL="68580" marR="68580" marT="34290" marB="34290" anchor="ctr"/>
                </a:tc>
                <a:tc>
                  <a:txBody>
                    <a:bodyPr/>
                    <a:lstStyle/>
                    <a:p>
                      <a:pPr algn="ctr"/>
                      <a:endParaRPr kumimoji="1" lang="ja-JP" altLang="en-US" sz="2400" dirty="0"/>
                    </a:p>
                  </a:txBody>
                  <a:tcPr marL="68580" marR="68580" marT="34290" marB="34290" anchor="ctr"/>
                </a:tc>
                <a:tc>
                  <a:txBody>
                    <a:bodyPr/>
                    <a:lstStyle/>
                    <a:p>
                      <a:pPr algn="ctr"/>
                      <a:endParaRPr kumimoji="1" lang="ja-JP" altLang="en-US" sz="2400"/>
                    </a:p>
                  </a:txBody>
                  <a:tcPr marL="68580" marR="68580" marT="34290" marB="34290" anchor="ctr"/>
                </a:tc>
                <a:tc>
                  <a:txBody>
                    <a:bodyPr/>
                    <a:lstStyle/>
                    <a:p>
                      <a:pPr algn="ctr"/>
                      <a:endParaRPr kumimoji="1" lang="ja-JP" altLang="en-US" sz="2400"/>
                    </a:p>
                  </a:txBody>
                  <a:tcPr marL="68580" marR="68580" marT="34290" marB="34290" anchor="ctr"/>
                </a:tc>
                <a:extLst>
                  <a:ext uri="{0D108BD9-81ED-4DB2-BD59-A6C34878D82A}">
                    <a16:rowId xmlns:a16="http://schemas.microsoft.com/office/drawing/2014/main" val="10003"/>
                  </a:ext>
                </a:extLst>
              </a:tr>
              <a:tr h="779650">
                <a:tc>
                  <a:txBody>
                    <a:bodyPr/>
                    <a:lstStyle/>
                    <a:p>
                      <a:pPr algn="ctr"/>
                      <a:r>
                        <a:rPr kumimoji="1" lang="en-US" altLang="ja-JP" sz="2400" dirty="0"/>
                        <a:t>c</a:t>
                      </a:r>
                      <a:endParaRPr kumimoji="1" lang="ja-JP" altLang="en-US" sz="2400" dirty="0"/>
                    </a:p>
                  </a:txBody>
                  <a:tcPr marL="68580" marR="68580" marT="34290" marB="34290" anchor="ctr">
                    <a:lnR w="57150" cap="flat" cmpd="sng" algn="ctr">
                      <a:solidFill>
                        <a:schemeClr val="tx1"/>
                      </a:solidFill>
                      <a:prstDash val="solid"/>
                      <a:round/>
                      <a:headEnd type="none" w="med" len="med"/>
                      <a:tailEnd type="none" w="med" len="med"/>
                    </a:lnR>
                  </a:tcPr>
                </a:tc>
                <a:tc>
                  <a:txBody>
                    <a:bodyPr/>
                    <a:lstStyle/>
                    <a:p>
                      <a:pPr algn="ctr"/>
                      <a:r>
                        <a:rPr kumimoji="1" lang="en-US" altLang="ja-JP" sz="2400" dirty="0"/>
                        <a:t>3</a:t>
                      </a:r>
                      <a:endParaRPr kumimoji="1" lang="ja-JP" altLang="en-US" sz="2400" dirty="0"/>
                    </a:p>
                  </a:txBody>
                  <a:tcPr marL="68580" marR="68580" marT="34290" marB="34290" anchor="ctr">
                    <a:lnL w="57150" cap="flat" cmpd="sng" algn="ctr">
                      <a:solidFill>
                        <a:schemeClr val="tx1"/>
                      </a:solidFill>
                      <a:prstDash val="solid"/>
                      <a:round/>
                      <a:headEnd type="none" w="med" len="med"/>
                      <a:tailEnd type="none" w="med" len="med"/>
                    </a:lnL>
                  </a:tcPr>
                </a:tc>
                <a:tc>
                  <a:txBody>
                    <a:bodyPr/>
                    <a:lstStyle/>
                    <a:p>
                      <a:pPr algn="ctr"/>
                      <a:endParaRPr kumimoji="1" lang="ja-JP" altLang="en-US" sz="2400" dirty="0"/>
                    </a:p>
                  </a:txBody>
                  <a:tcPr marL="68580" marR="68580" marT="34290" marB="34290" anchor="ctr"/>
                </a:tc>
                <a:tc>
                  <a:txBody>
                    <a:bodyPr/>
                    <a:lstStyle/>
                    <a:p>
                      <a:pPr algn="ctr"/>
                      <a:endParaRPr kumimoji="1" lang="ja-JP" altLang="en-US" sz="2400"/>
                    </a:p>
                  </a:txBody>
                  <a:tcPr marL="68580" marR="68580" marT="34290" marB="34290" anchor="ctr"/>
                </a:tc>
                <a:tc>
                  <a:txBody>
                    <a:bodyPr/>
                    <a:lstStyle/>
                    <a:p>
                      <a:pPr algn="ctr"/>
                      <a:endParaRPr kumimoji="1" lang="ja-JP" altLang="en-US" sz="2400"/>
                    </a:p>
                  </a:txBody>
                  <a:tcPr marL="68580" marR="68580" marT="34290" marB="34290" anchor="ctr"/>
                </a:tc>
                <a:tc>
                  <a:txBody>
                    <a:bodyPr/>
                    <a:lstStyle/>
                    <a:p>
                      <a:pPr algn="ctr"/>
                      <a:endParaRPr kumimoji="1" lang="ja-JP" altLang="en-US" sz="2400" dirty="0"/>
                    </a:p>
                  </a:txBody>
                  <a:tcPr marL="68580" marR="68580" marT="34290" marB="34290" anchor="ctr"/>
                </a:tc>
                <a:extLst>
                  <a:ext uri="{0D108BD9-81ED-4DB2-BD59-A6C34878D82A}">
                    <a16:rowId xmlns:a16="http://schemas.microsoft.com/office/drawing/2014/main" val="10004"/>
                  </a:ext>
                </a:extLst>
              </a:tr>
              <a:tr h="779650">
                <a:tc>
                  <a:txBody>
                    <a:bodyPr/>
                    <a:lstStyle/>
                    <a:p>
                      <a:pPr algn="ctr"/>
                      <a:r>
                        <a:rPr kumimoji="1" lang="en-US" altLang="ja-JP" sz="2400" dirty="0"/>
                        <a:t>d</a:t>
                      </a:r>
                      <a:endParaRPr kumimoji="1" lang="ja-JP" altLang="en-US" sz="2400" dirty="0"/>
                    </a:p>
                  </a:txBody>
                  <a:tcPr marL="68580" marR="68580" marT="34290" marB="34290" anchor="ctr">
                    <a:lnR w="57150" cap="flat" cmpd="sng" algn="ctr">
                      <a:solidFill>
                        <a:schemeClr val="tx1"/>
                      </a:solidFill>
                      <a:prstDash val="solid"/>
                      <a:round/>
                      <a:headEnd type="none" w="med" len="med"/>
                      <a:tailEnd type="none" w="med" len="med"/>
                    </a:lnR>
                  </a:tcPr>
                </a:tc>
                <a:tc>
                  <a:txBody>
                    <a:bodyPr/>
                    <a:lstStyle/>
                    <a:p>
                      <a:pPr algn="ctr"/>
                      <a:r>
                        <a:rPr kumimoji="1" lang="en-US" altLang="ja-JP" sz="2400" dirty="0"/>
                        <a:t>4</a:t>
                      </a:r>
                      <a:endParaRPr kumimoji="1" lang="ja-JP" altLang="en-US" sz="2400" dirty="0"/>
                    </a:p>
                  </a:txBody>
                  <a:tcPr marL="68580" marR="68580" marT="34290" marB="34290" anchor="ctr">
                    <a:lnL w="57150" cap="flat" cmpd="sng" algn="ctr">
                      <a:solidFill>
                        <a:schemeClr val="tx1"/>
                      </a:solidFill>
                      <a:prstDash val="solid"/>
                      <a:round/>
                      <a:headEnd type="none" w="med" len="med"/>
                      <a:tailEnd type="none" w="med" len="med"/>
                    </a:lnL>
                  </a:tcPr>
                </a:tc>
                <a:tc>
                  <a:txBody>
                    <a:bodyPr/>
                    <a:lstStyle/>
                    <a:p>
                      <a:pPr algn="ctr"/>
                      <a:endParaRPr kumimoji="1" lang="ja-JP" altLang="en-US" sz="2400" dirty="0"/>
                    </a:p>
                  </a:txBody>
                  <a:tcPr marL="68580" marR="68580" marT="34290" marB="34290" anchor="ctr"/>
                </a:tc>
                <a:tc>
                  <a:txBody>
                    <a:bodyPr/>
                    <a:lstStyle/>
                    <a:p>
                      <a:pPr algn="ctr"/>
                      <a:endParaRPr kumimoji="1" lang="ja-JP" altLang="en-US" sz="2400" dirty="0"/>
                    </a:p>
                  </a:txBody>
                  <a:tcPr marL="68580" marR="68580" marT="34290" marB="34290" anchor="ctr"/>
                </a:tc>
                <a:tc>
                  <a:txBody>
                    <a:bodyPr/>
                    <a:lstStyle/>
                    <a:p>
                      <a:pPr algn="ctr"/>
                      <a:endParaRPr kumimoji="1" lang="ja-JP" altLang="en-US" sz="2400" dirty="0"/>
                    </a:p>
                  </a:txBody>
                  <a:tcPr marL="68580" marR="68580" marT="34290" marB="34290" anchor="ctr"/>
                </a:tc>
                <a:tc>
                  <a:txBody>
                    <a:bodyPr/>
                    <a:lstStyle/>
                    <a:p>
                      <a:pPr algn="ctr"/>
                      <a:r>
                        <a:rPr kumimoji="1" lang="en-US" altLang="ja-JP" sz="2400" dirty="0"/>
                        <a:t>Goal</a:t>
                      </a:r>
                      <a:endParaRPr kumimoji="1" lang="ja-JP" altLang="en-US" sz="2400" dirty="0"/>
                    </a:p>
                  </a:txBody>
                  <a:tcPr marL="68580" marR="68580" marT="34290" marB="34290" anchor="ctr"/>
                </a:tc>
                <a:extLst>
                  <a:ext uri="{0D108BD9-81ED-4DB2-BD59-A6C34878D82A}">
                    <a16:rowId xmlns:a16="http://schemas.microsoft.com/office/drawing/2014/main" val="10005"/>
                  </a:ext>
                </a:extLst>
              </a:tr>
            </a:tbl>
          </a:graphicData>
        </a:graphic>
      </p:graphicFrame>
      <p:sp>
        <p:nvSpPr>
          <p:cNvPr id="5" name="テキスト ボックス 4"/>
          <p:cNvSpPr txBox="1"/>
          <p:nvPr/>
        </p:nvSpPr>
        <p:spPr>
          <a:xfrm rot="16200000">
            <a:off x="1559545" y="3771973"/>
            <a:ext cx="2428870" cy="507831"/>
          </a:xfrm>
          <a:prstGeom prst="rect">
            <a:avLst/>
          </a:prstGeom>
          <a:noFill/>
        </p:spPr>
        <p:txBody>
          <a:bodyPr wrap="none" rtlCol="0">
            <a:spAutoFit/>
          </a:bodyPr>
          <a:lstStyle/>
          <a:p>
            <a:r>
              <a:rPr lang="en-US" altLang="ja-JP" sz="2700" dirty="0"/>
              <a:t>Original String</a:t>
            </a:r>
            <a:endParaRPr lang="ja-JP" altLang="en-US" sz="2700" dirty="0"/>
          </a:p>
        </p:txBody>
      </p:sp>
      <p:sp>
        <p:nvSpPr>
          <p:cNvPr id="6" name="テキスト ボックス 5"/>
          <p:cNvSpPr txBox="1"/>
          <p:nvPr/>
        </p:nvSpPr>
        <p:spPr>
          <a:xfrm>
            <a:off x="5231907" y="1268764"/>
            <a:ext cx="2152897" cy="507831"/>
          </a:xfrm>
          <a:prstGeom prst="rect">
            <a:avLst/>
          </a:prstGeom>
          <a:noFill/>
        </p:spPr>
        <p:txBody>
          <a:bodyPr wrap="none" rtlCol="0">
            <a:spAutoFit/>
          </a:bodyPr>
          <a:lstStyle/>
          <a:p>
            <a:r>
              <a:rPr lang="en-US" altLang="ja-JP" sz="2700" dirty="0"/>
              <a:t>Edited String</a:t>
            </a:r>
            <a:endParaRPr lang="ja-JP" altLang="en-US" sz="2700" dirty="0"/>
          </a:p>
        </p:txBody>
      </p:sp>
      <p:cxnSp>
        <p:nvCxnSpPr>
          <p:cNvPr id="7" name="直線矢印コネクタ 6">
            <a:extLst>
              <a:ext uri="{FF2B5EF4-FFF2-40B4-BE49-F238E27FC236}">
                <a16:creationId xmlns:a16="http://schemas.microsoft.com/office/drawing/2014/main" id="{9385F984-DB5F-4F65-958A-D89AB0C46F59}"/>
              </a:ext>
            </a:extLst>
          </p:cNvPr>
          <p:cNvCxnSpPr/>
          <p:nvPr/>
        </p:nvCxnSpPr>
        <p:spPr>
          <a:xfrm>
            <a:off x="4583832" y="2834937"/>
            <a:ext cx="0" cy="3540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F1729F76-E6E8-4BD0-99BE-CFB3452B498C}"/>
              </a:ext>
            </a:extLst>
          </p:cNvPr>
          <p:cNvCxnSpPr/>
          <p:nvPr/>
        </p:nvCxnSpPr>
        <p:spPr>
          <a:xfrm>
            <a:off x="4571503" y="3591019"/>
            <a:ext cx="0" cy="3540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94D38C33-9741-4E7C-9DD3-2289CA67DCE9}"/>
              </a:ext>
            </a:extLst>
          </p:cNvPr>
          <p:cNvCxnSpPr/>
          <p:nvPr/>
        </p:nvCxnSpPr>
        <p:spPr>
          <a:xfrm>
            <a:off x="4563572" y="4347103"/>
            <a:ext cx="0" cy="3540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66CB8F8-2D79-404D-9245-60E1E8CEBD48}"/>
              </a:ext>
            </a:extLst>
          </p:cNvPr>
          <p:cNvCxnSpPr>
            <a:cxnSpLocks/>
          </p:cNvCxnSpPr>
          <p:nvPr/>
        </p:nvCxnSpPr>
        <p:spPr>
          <a:xfrm>
            <a:off x="4555640" y="5157193"/>
            <a:ext cx="0" cy="3540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9BAFCE8F-1FBF-4980-BCDF-EF04C570A418}"/>
              </a:ext>
            </a:extLst>
          </p:cNvPr>
          <p:cNvCxnSpPr>
            <a:cxnSpLocks/>
          </p:cNvCxnSpPr>
          <p:nvPr/>
        </p:nvCxnSpPr>
        <p:spPr>
          <a:xfrm>
            <a:off x="5717959" y="2510898"/>
            <a:ext cx="47185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A692B030-7295-44E7-B1DD-AA040C6DD13C}"/>
              </a:ext>
            </a:extLst>
          </p:cNvPr>
          <p:cNvCxnSpPr>
            <a:cxnSpLocks/>
          </p:cNvCxnSpPr>
          <p:nvPr/>
        </p:nvCxnSpPr>
        <p:spPr>
          <a:xfrm>
            <a:off x="4760052" y="2489075"/>
            <a:ext cx="47185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53169329-3063-449A-A23E-73D65ABB8D55}"/>
              </a:ext>
            </a:extLst>
          </p:cNvPr>
          <p:cNvCxnSpPr>
            <a:cxnSpLocks/>
          </p:cNvCxnSpPr>
          <p:nvPr/>
        </p:nvCxnSpPr>
        <p:spPr>
          <a:xfrm>
            <a:off x="6744073" y="2470520"/>
            <a:ext cx="47185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DC0A12A3-06AA-42A0-897B-957FBB05E9DE}"/>
              </a:ext>
            </a:extLst>
          </p:cNvPr>
          <p:cNvCxnSpPr>
            <a:cxnSpLocks/>
          </p:cNvCxnSpPr>
          <p:nvPr/>
        </p:nvCxnSpPr>
        <p:spPr>
          <a:xfrm>
            <a:off x="7716181" y="2470520"/>
            <a:ext cx="47185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264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86880" y="-171400"/>
            <a:ext cx="8229600" cy="742900"/>
          </a:xfrm>
        </p:spPr>
        <p:txBody>
          <a:bodyPr>
            <a:normAutofit/>
          </a:bodyPr>
          <a:lstStyle/>
          <a:p>
            <a:r>
              <a:rPr lang="ja-JP" altLang="en-US" sz="4400" dirty="0"/>
              <a:t>編集距離の計算結果</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861560597"/>
              </p:ext>
            </p:extLst>
          </p:nvPr>
        </p:nvGraphicFramePr>
        <p:xfrm>
          <a:off x="2330896" y="1183342"/>
          <a:ext cx="7715202" cy="5776785"/>
        </p:xfrm>
        <a:graphic>
          <a:graphicData uri="http://schemas.openxmlformats.org/drawingml/2006/table">
            <a:tbl>
              <a:tblPr firstRow="1" bandRow="1">
                <a:tableStyleId>{5940675A-B579-460E-94D1-54222C63F5DA}</a:tableStyleId>
              </a:tblPr>
              <a:tblGrid>
                <a:gridCol w="1285867">
                  <a:extLst>
                    <a:ext uri="{9D8B030D-6E8A-4147-A177-3AD203B41FA5}">
                      <a16:colId xmlns:a16="http://schemas.microsoft.com/office/drawing/2014/main" val="20000"/>
                    </a:ext>
                  </a:extLst>
                </a:gridCol>
                <a:gridCol w="1285867">
                  <a:extLst>
                    <a:ext uri="{9D8B030D-6E8A-4147-A177-3AD203B41FA5}">
                      <a16:colId xmlns:a16="http://schemas.microsoft.com/office/drawing/2014/main" val="20001"/>
                    </a:ext>
                  </a:extLst>
                </a:gridCol>
                <a:gridCol w="1285867">
                  <a:extLst>
                    <a:ext uri="{9D8B030D-6E8A-4147-A177-3AD203B41FA5}">
                      <a16:colId xmlns:a16="http://schemas.microsoft.com/office/drawing/2014/main" val="20002"/>
                    </a:ext>
                  </a:extLst>
                </a:gridCol>
                <a:gridCol w="1285867">
                  <a:extLst>
                    <a:ext uri="{9D8B030D-6E8A-4147-A177-3AD203B41FA5}">
                      <a16:colId xmlns:a16="http://schemas.microsoft.com/office/drawing/2014/main" val="20003"/>
                    </a:ext>
                  </a:extLst>
                </a:gridCol>
                <a:gridCol w="1285867">
                  <a:extLst>
                    <a:ext uri="{9D8B030D-6E8A-4147-A177-3AD203B41FA5}">
                      <a16:colId xmlns:a16="http://schemas.microsoft.com/office/drawing/2014/main" val="20004"/>
                    </a:ext>
                  </a:extLst>
                </a:gridCol>
                <a:gridCol w="1285867">
                  <a:extLst>
                    <a:ext uri="{9D8B030D-6E8A-4147-A177-3AD203B41FA5}">
                      <a16:colId xmlns:a16="http://schemas.microsoft.com/office/drawing/2014/main" val="20005"/>
                    </a:ext>
                  </a:extLst>
                </a:gridCol>
              </a:tblGrid>
              <a:tr h="0">
                <a:tc>
                  <a:txBody>
                    <a:bodyPr/>
                    <a:lstStyle/>
                    <a:p>
                      <a:pPr algn="ctr"/>
                      <a:endParaRPr kumimoji="1" lang="ja-JP" altLang="en-US" sz="3200" dirty="0"/>
                    </a:p>
                  </a:txBody>
                  <a:tcPr anchor="ct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3200" dirty="0"/>
                        <a:t>$</a:t>
                      </a:r>
                      <a:endParaRPr kumimoji="1" lang="ja-JP" altLang="en-US" sz="3200" dirty="0"/>
                    </a:p>
                  </a:txBody>
                  <a:tcPr anchor="ct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a:txBody>
                    <a:bodyPr/>
                    <a:lstStyle/>
                    <a:p>
                      <a:pPr algn="ctr"/>
                      <a:r>
                        <a:rPr kumimoji="1" lang="en-US" altLang="ja-JP" sz="3200" dirty="0"/>
                        <a:t>a</a:t>
                      </a:r>
                      <a:endParaRPr kumimoji="1" lang="ja-JP" altLang="en-US" sz="3200" dirty="0"/>
                    </a:p>
                  </a:txBody>
                  <a:tcPr anchor="ctr">
                    <a:lnB w="57150" cap="flat" cmpd="sng" algn="ctr">
                      <a:solidFill>
                        <a:schemeClr val="tx1"/>
                      </a:solidFill>
                      <a:prstDash val="solid"/>
                      <a:round/>
                      <a:headEnd type="none" w="med" len="med"/>
                      <a:tailEnd type="none" w="med" len="med"/>
                    </a:lnB>
                  </a:tcPr>
                </a:tc>
                <a:tc>
                  <a:txBody>
                    <a:bodyPr/>
                    <a:lstStyle/>
                    <a:p>
                      <a:pPr algn="ctr"/>
                      <a:r>
                        <a:rPr kumimoji="1" lang="en-US" altLang="ja-JP" sz="3200" dirty="0"/>
                        <a:t>e</a:t>
                      </a:r>
                      <a:endParaRPr kumimoji="1" lang="ja-JP" altLang="en-US" sz="3200" dirty="0"/>
                    </a:p>
                  </a:txBody>
                  <a:tcPr anchor="ctr">
                    <a:lnB w="57150" cap="flat" cmpd="sng" algn="ctr">
                      <a:solidFill>
                        <a:schemeClr val="tx1"/>
                      </a:solidFill>
                      <a:prstDash val="solid"/>
                      <a:round/>
                      <a:headEnd type="none" w="med" len="med"/>
                      <a:tailEnd type="none" w="med" len="med"/>
                    </a:lnB>
                  </a:tcPr>
                </a:tc>
                <a:tc>
                  <a:txBody>
                    <a:bodyPr/>
                    <a:lstStyle/>
                    <a:p>
                      <a:pPr algn="ctr"/>
                      <a:r>
                        <a:rPr kumimoji="1" lang="en-US" altLang="ja-JP" sz="3200" dirty="0"/>
                        <a:t>b</a:t>
                      </a:r>
                      <a:endParaRPr kumimoji="1" lang="ja-JP" altLang="en-US" sz="3200" dirty="0"/>
                    </a:p>
                  </a:txBody>
                  <a:tcPr anchor="ctr">
                    <a:lnB w="57150" cap="flat" cmpd="sng" algn="ctr">
                      <a:solidFill>
                        <a:schemeClr val="tx1"/>
                      </a:solidFill>
                      <a:prstDash val="solid"/>
                      <a:round/>
                      <a:headEnd type="none" w="med" len="med"/>
                      <a:tailEnd type="none" w="med" len="med"/>
                    </a:lnB>
                  </a:tcPr>
                </a:tc>
                <a:tc>
                  <a:txBody>
                    <a:bodyPr/>
                    <a:lstStyle/>
                    <a:p>
                      <a:pPr algn="ctr"/>
                      <a:r>
                        <a:rPr kumimoji="1" lang="en-US" altLang="ja-JP" sz="3200" dirty="0"/>
                        <a:t>c</a:t>
                      </a:r>
                      <a:endParaRPr kumimoji="1" lang="ja-JP" altLang="en-US" sz="3200" dirty="0"/>
                    </a:p>
                  </a:txBody>
                  <a:tcPr anchor="ct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39533">
                <a:tc>
                  <a:txBody>
                    <a:bodyPr/>
                    <a:lstStyle/>
                    <a:p>
                      <a:pPr algn="ctr"/>
                      <a:r>
                        <a:rPr kumimoji="1" lang="en-US" altLang="ja-JP" sz="3200" dirty="0"/>
                        <a:t>$</a:t>
                      </a:r>
                      <a:endParaRPr kumimoji="1" lang="ja-JP" altLang="en-US" sz="3200" dirty="0"/>
                    </a:p>
                  </a:txBody>
                  <a:tcPr anchor="ct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pPr algn="ctr"/>
                      <a:r>
                        <a:rPr kumimoji="1" lang="en-US" altLang="ja-JP" sz="3200" dirty="0"/>
                        <a:t>0</a:t>
                      </a:r>
                      <a:endParaRPr kumimoji="1" lang="ja-JP" altLang="en-US" sz="3200" dirty="0"/>
                    </a:p>
                  </a:txBody>
                  <a:tcPr anchor="ct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tc>
                  <a:txBody>
                    <a:bodyPr/>
                    <a:lstStyle/>
                    <a:p>
                      <a:pPr algn="ctr"/>
                      <a:r>
                        <a:rPr kumimoji="1" lang="en-US" altLang="ja-JP" sz="3200" dirty="0"/>
                        <a:t>1</a:t>
                      </a:r>
                      <a:endParaRPr kumimoji="1" lang="ja-JP" altLang="en-US" sz="3200" dirty="0"/>
                    </a:p>
                  </a:txBody>
                  <a:tcPr anchor="ctr">
                    <a:lnT w="57150" cap="flat" cmpd="sng" algn="ctr">
                      <a:solidFill>
                        <a:schemeClr val="tx1"/>
                      </a:solidFill>
                      <a:prstDash val="solid"/>
                      <a:round/>
                      <a:headEnd type="none" w="med" len="med"/>
                      <a:tailEnd type="none" w="med" len="med"/>
                    </a:lnT>
                  </a:tcPr>
                </a:tc>
                <a:tc>
                  <a:txBody>
                    <a:bodyPr/>
                    <a:lstStyle/>
                    <a:p>
                      <a:pPr algn="ctr"/>
                      <a:r>
                        <a:rPr kumimoji="1" lang="en-US" altLang="ja-JP" sz="3200" dirty="0"/>
                        <a:t>2</a:t>
                      </a:r>
                      <a:endParaRPr kumimoji="1" lang="ja-JP" altLang="en-US" sz="3200" dirty="0"/>
                    </a:p>
                  </a:txBody>
                  <a:tcPr anchor="ctr">
                    <a:lnT w="57150" cap="flat" cmpd="sng" algn="ctr">
                      <a:solidFill>
                        <a:schemeClr val="tx1"/>
                      </a:solidFill>
                      <a:prstDash val="solid"/>
                      <a:round/>
                      <a:headEnd type="none" w="med" len="med"/>
                      <a:tailEnd type="none" w="med" len="med"/>
                    </a:lnT>
                  </a:tcPr>
                </a:tc>
                <a:tc>
                  <a:txBody>
                    <a:bodyPr/>
                    <a:lstStyle/>
                    <a:p>
                      <a:pPr algn="ctr"/>
                      <a:r>
                        <a:rPr kumimoji="1" lang="en-US" altLang="ja-JP" sz="3200" dirty="0"/>
                        <a:t>3</a:t>
                      </a:r>
                      <a:endParaRPr kumimoji="1" lang="ja-JP" altLang="en-US" sz="3200" dirty="0"/>
                    </a:p>
                  </a:txBody>
                  <a:tcPr anchor="ctr">
                    <a:lnT w="57150" cap="flat" cmpd="sng" algn="ctr">
                      <a:solidFill>
                        <a:schemeClr val="tx1"/>
                      </a:solidFill>
                      <a:prstDash val="solid"/>
                      <a:round/>
                      <a:headEnd type="none" w="med" len="med"/>
                      <a:tailEnd type="none" w="med" len="med"/>
                    </a:lnT>
                  </a:tcPr>
                </a:tc>
                <a:tc>
                  <a:txBody>
                    <a:bodyPr/>
                    <a:lstStyle/>
                    <a:p>
                      <a:pPr algn="ctr"/>
                      <a:r>
                        <a:rPr kumimoji="1" lang="en-US" altLang="ja-JP" sz="3200" dirty="0"/>
                        <a:t>4</a:t>
                      </a:r>
                      <a:endParaRPr kumimoji="1" lang="ja-JP" altLang="en-US" sz="3200" dirty="0"/>
                    </a:p>
                  </a:txBody>
                  <a:tcPr anchor="ct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039533">
                <a:tc>
                  <a:txBody>
                    <a:bodyPr/>
                    <a:lstStyle/>
                    <a:p>
                      <a:pPr algn="ctr"/>
                      <a:r>
                        <a:rPr kumimoji="1" lang="en-US" altLang="ja-JP" sz="3200" dirty="0"/>
                        <a:t>a</a:t>
                      </a:r>
                      <a:endParaRPr kumimoji="1" lang="ja-JP" altLang="en-US" sz="3200" dirty="0"/>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3200" dirty="0"/>
                        <a:t>1</a:t>
                      </a:r>
                      <a:endParaRPr kumimoji="1" lang="ja-JP" altLang="en-US" sz="3200" dirty="0"/>
                    </a:p>
                  </a:txBody>
                  <a:tcPr anchor="ctr">
                    <a:lnL w="57150" cap="flat" cmpd="sng" algn="ctr">
                      <a:solidFill>
                        <a:schemeClr val="tx1"/>
                      </a:solidFill>
                      <a:prstDash val="solid"/>
                      <a:round/>
                      <a:headEnd type="none" w="med" len="med"/>
                      <a:tailEnd type="none" w="med" len="med"/>
                    </a:lnL>
                  </a:tcPr>
                </a:tc>
                <a:tc>
                  <a:txBody>
                    <a:bodyPr/>
                    <a:lstStyle/>
                    <a:p>
                      <a:pPr algn="ctr"/>
                      <a:r>
                        <a:rPr kumimoji="1" lang="en-US" altLang="ja-JP" sz="3200" dirty="0"/>
                        <a:t>0</a:t>
                      </a:r>
                      <a:endParaRPr kumimoji="1" lang="ja-JP" altLang="en-US" sz="3200" dirty="0"/>
                    </a:p>
                  </a:txBody>
                  <a:tcPr anchor="ctr"/>
                </a:tc>
                <a:tc>
                  <a:txBody>
                    <a:bodyPr/>
                    <a:lstStyle/>
                    <a:p>
                      <a:pPr algn="ctr"/>
                      <a:r>
                        <a:rPr kumimoji="1" lang="en-US" altLang="ja-JP" sz="3200" dirty="0"/>
                        <a:t>1</a:t>
                      </a:r>
                      <a:endParaRPr kumimoji="1" lang="ja-JP" altLang="en-US" sz="3200" dirty="0"/>
                    </a:p>
                  </a:txBody>
                  <a:tcPr anchor="ctr"/>
                </a:tc>
                <a:tc>
                  <a:txBody>
                    <a:bodyPr/>
                    <a:lstStyle/>
                    <a:p>
                      <a:pPr algn="ctr"/>
                      <a:r>
                        <a:rPr kumimoji="1" lang="en-US" altLang="ja-JP" sz="3200" dirty="0"/>
                        <a:t>2</a:t>
                      </a:r>
                      <a:endParaRPr kumimoji="1" lang="ja-JP" altLang="en-US" sz="3200" dirty="0"/>
                    </a:p>
                  </a:txBody>
                  <a:tcPr anchor="ctr"/>
                </a:tc>
                <a:tc>
                  <a:txBody>
                    <a:bodyPr/>
                    <a:lstStyle/>
                    <a:p>
                      <a:pPr algn="ctr"/>
                      <a:r>
                        <a:rPr kumimoji="1" lang="en-US" altLang="ja-JP" sz="3200" dirty="0"/>
                        <a:t>3</a:t>
                      </a:r>
                      <a:endParaRPr kumimoji="1" lang="ja-JP" altLang="en-US" sz="3200" dirty="0"/>
                    </a:p>
                  </a:txBody>
                  <a:tcPr anchor="ctr"/>
                </a:tc>
                <a:extLst>
                  <a:ext uri="{0D108BD9-81ED-4DB2-BD59-A6C34878D82A}">
                    <a16:rowId xmlns:a16="http://schemas.microsoft.com/office/drawing/2014/main" val="10002"/>
                  </a:ext>
                </a:extLst>
              </a:tr>
              <a:tr h="1039533">
                <a:tc>
                  <a:txBody>
                    <a:bodyPr/>
                    <a:lstStyle/>
                    <a:p>
                      <a:pPr algn="ctr"/>
                      <a:r>
                        <a:rPr kumimoji="1" lang="en-US" altLang="ja-JP" sz="3200" dirty="0"/>
                        <a:t>b</a:t>
                      </a:r>
                      <a:endParaRPr kumimoji="1" lang="ja-JP" altLang="en-US" sz="3200" dirty="0"/>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3200" dirty="0"/>
                        <a:t>2</a:t>
                      </a:r>
                      <a:endParaRPr kumimoji="1" lang="ja-JP" altLang="en-US" sz="3200" dirty="0"/>
                    </a:p>
                  </a:txBody>
                  <a:tcPr anchor="ctr">
                    <a:lnL w="57150" cap="flat" cmpd="sng" algn="ctr">
                      <a:solidFill>
                        <a:schemeClr val="tx1"/>
                      </a:solidFill>
                      <a:prstDash val="solid"/>
                      <a:round/>
                      <a:headEnd type="none" w="med" len="med"/>
                      <a:tailEnd type="none" w="med" len="med"/>
                    </a:lnL>
                  </a:tcPr>
                </a:tc>
                <a:tc>
                  <a:txBody>
                    <a:bodyPr/>
                    <a:lstStyle/>
                    <a:p>
                      <a:pPr algn="ctr"/>
                      <a:r>
                        <a:rPr kumimoji="1" lang="en-US" altLang="ja-JP" sz="3200" dirty="0"/>
                        <a:t>1</a:t>
                      </a:r>
                      <a:endParaRPr kumimoji="1" lang="ja-JP" altLang="en-US" sz="3200" dirty="0"/>
                    </a:p>
                  </a:txBody>
                  <a:tcPr anchor="ctr"/>
                </a:tc>
                <a:tc>
                  <a:txBody>
                    <a:bodyPr/>
                    <a:lstStyle/>
                    <a:p>
                      <a:pPr algn="ctr"/>
                      <a:r>
                        <a:rPr kumimoji="1" lang="en-US" altLang="ja-JP" sz="3200" dirty="0"/>
                        <a:t>1</a:t>
                      </a:r>
                      <a:endParaRPr kumimoji="1" lang="ja-JP" altLang="en-US" sz="3200" dirty="0"/>
                    </a:p>
                  </a:txBody>
                  <a:tcPr anchor="ctr"/>
                </a:tc>
                <a:tc>
                  <a:txBody>
                    <a:bodyPr/>
                    <a:lstStyle/>
                    <a:p>
                      <a:pPr algn="ctr"/>
                      <a:r>
                        <a:rPr kumimoji="1" lang="en-US" altLang="ja-JP" sz="3200" dirty="0"/>
                        <a:t>1</a:t>
                      </a:r>
                      <a:endParaRPr kumimoji="1" lang="ja-JP" altLang="en-US" sz="3200" dirty="0"/>
                    </a:p>
                  </a:txBody>
                  <a:tcPr anchor="ctr"/>
                </a:tc>
                <a:tc>
                  <a:txBody>
                    <a:bodyPr/>
                    <a:lstStyle/>
                    <a:p>
                      <a:pPr algn="ctr"/>
                      <a:r>
                        <a:rPr kumimoji="1" lang="en-US" altLang="ja-JP" sz="3200" dirty="0"/>
                        <a:t>2</a:t>
                      </a:r>
                      <a:endParaRPr kumimoji="1" lang="ja-JP" altLang="en-US" sz="3200" dirty="0"/>
                    </a:p>
                  </a:txBody>
                  <a:tcPr anchor="ctr"/>
                </a:tc>
                <a:extLst>
                  <a:ext uri="{0D108BD9-81ED-4DB2-BD59-A6C34878D82A}">
                    <a16:rowId xmlns:a16="http://schemas.microsoft.com/office/drawing/2014/main" val="10003"/>
                  </a:ext>
                </a:extLst>
              </a:tr>
              <a:tr h="1039533">
                <a:tc>
                  <a:txBody>
                    <a:bodyPr/>
                    <a:lstStyle/>
                    <a:p>
                      <a:pPr algn="ctr"/>
                      <a:r>
                        <a:rPr kumimoji="1" lang="en-US" altLang="ja-JP" sz="3200" dirty="0"/>
                        <a:t>c</a:t>
                      </a:r>
                      <a:endParaRPr kumimoji="1" lang="ja-JP" altLang="en-US" sz="3200" dirty="0"/>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3200" dirty="0"/>
                        <a:t>3</a:t>
                      </a:r>
                      <a:endParaRPr kumimoji="1" lang="ja-JP" altLang="en-US" sz="3200" dirty="0"/>
                    </a:p>
                  </a:txBody>
                  <a:tcPr anchor="ctr">
                    <a:lnL w="57150" cap="flat" cmpd="sng" algn="ctr">
                      <a:solidFill>
                        <a:schemeClr val="tx1"/>
                      </a:solidFill>
                      <a:prstDash val="solid"/>
                      <a:round/>
                      <a:headEnd type="none" w="med" len="med"/>
                      <a:tailEnd type="none" w="med" len="med"/>
                    </a:lnL>
                  </a:tcPr>
                </a:tc>
                <a:tc>
                  <a:txBody>
                    <a:bodyPr/>
                    <a:lstStyle/>
                    <a:p>
                      <a:pPr algn="ctr"/>
                      <a:r>
                        <a:rPr kumimoji="1" lang="en-US" altLang="ja-JP" sz="3200" dirty="0"/>
                        <a:t>2</a:t>
                      </a:r>
                      <a:endParaRPr kumimoji="1" lang="ja-JP" altLang="en-US" sz="3200" dirty="0"/>
                    </a:p>
                  </a:txBody>
                  <a:tcPr anchor="ctr"/>
                </a:tc>
                <a:tc>
                  <a:txBody>
                    <a:bodyPr/>
                    <a:lstStyle/>
                    <a:p>
                      <a:pPr algn="ctr"/>
                      <a:r>
                        <a:rPr kumimoji="1" lang="en-US" altLang="ja-JP" sz="3200" dirty="0"/>
                        <a:t>2</a:t>
                      </a:r>
                      <a:endParaRPr kumimoji="1" lang="ja-JP" altLang="en-US" sz="3200" dirty="0"/>
                    </a:p>
                  </a:txBody>
                  <a:tcPr anchor="ctr"/>
                </a:tc>
                <a:tc>
                  <a:txBody>
                    <a:bodyPr/>
                    <a:lstStyle/>
                    <a:p>
                      <a:pPr algn="ctr"/>
                      <a:r>
                        <a:rPr kumimoji="1" lang="en-US" altLang="ja-JP" sz="3200" dirty="0"/>
                        <a:t>2</a:t>
                      </a:r>
                      <a:endParaRPr kumimoji="1" lang="ja-JP" altLang="en-US" sz="3200" dirty="0"/>
                    </a:p>
                  </a:txBody>
                  <a:tcPr anchor="ctr"/>
                </a:tc>
                <a:tc>
                  <a:txBody>
                    <a:bodyPr/>
                    <a:lstStyle/>
                    <a:p>
                      <a:pPr algn="ctr"/>
                      <a:r>
                        <a:rPr kumimoji="1" lang="en-US" altLang="ja-JP" sz="3200" dirty="0"/>
                        <a:t>1</a:t>
                      </a:r>
                      <a:endParaRPr kumimoji="1" lang="ja-JP" altLang="en-US" sz="3200" dirty="0"/>
                    </a:p>
                  </a:txBody>
                  <a:tcPr anchor="ctr"/>
                </a:tc>
                <a:extLst>
                  <a:ext uri="{0D108BD9-81ED-4DB2-BD59-A6C34878D82A}">
                    <a16:rowId xmlns:a16="http://schemas.microsoft.com/office/drawing/2014/main" val="10004"/>
                  </a:ext>
                </a:extLst>
              </a:tr>
              <a:tr h="1039533">
                <a:tc>
                  <a:txBody>
                    <a:bodyPr/>
                    <a:lstStyle/>
                    <a:p>
                      <a:pPr algn="ctr"/>
                      <a:r>
                        <a:rPr kumimoji="1" lang="en-US" altLang="ja-JP" sz="3200" dirty="0"/>
                        <a:t>d</a:t>
                      </a:r>
                      <a:endParaRPr kumimoji="1" lang="ja-JP" altLang="en-US" sz="3200" dirty="0"/>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3200" dirty="0"/>
                        <a:t>4</a:t>
                      </a:r>
                      <a:endParaRPr kumimoji="1" lang="ja-JP" altLang="en-US" sz="3200" dirty="0"/>
                    </a:p>
                  </a:txBody>
                  <a:tcPr anchor="ctr">
                    <a:lnL w="57150" cap="flat" cmpd="sng" algn="ctr">
                      <a:solidFill>
                        <a:schemeClr val="tx1"/>
                      </a:solidFill>
                      <a:prstDash val="solid"/>
                      <a:round/>
                      <a:headEnd type="none" w="med" len="med"/>
                      <a:tailEnd type="none" w="med" len="med"/>
                    </a:lnL>
                  </a:tcPr>
                </a:tc>
                <a:tc>
                  <a:txBody>
                    <a:bodyPr/>
                    <a:lstStyle/>
                    <a:p>
                      <a:pPr algn="ctr"/>
                      <a:r>
                        <a:rPr kumimoji="1" lang="en-US" altLang="ja-JP" sz="3200" dirty="0"/>
                        <a:t>3</a:t>
                      </a:r>
                      <a:endParaRPr kumimoji="1" lang="ja-JP" altLang="en-US" sz="3200" dirty="0"/>
                    </a:p>
                  </a:txBody>
                  <a:tcPr anchor="ctr"/>
                </a:tc>
                <a:tc>
                  <a:txBody>
                    <a:bodyPr/>
                    <a:lstStyle/>
                    <a:p>
                      <a:pPr algn="ctr"/>
                      <a:r>
                        <a:rPr kumimoji="1" lang="en-US" altLang="ja-JP" sz="3200" dirty="0"/>
                        <a:t>3</a:t>
                      </a:r>
                      <a:endParaRPr kumimoji="1" lang="ja-JP" altLang="en-US" sz="3200" dirty="0"/>
                    </a:p>
                  </a:txBody>
                  <a:tcPr anchor="ctr"/>
                </a:tc>
                <a:tc>
                  <a:txBody>
                    <a:bodyPr/>
                    <a:lstStyle/>
                    <a:p>
                      <a:pPr algn="ctr"/>
                      <a:r>
                        <a:rPr kumimoji="1" lang="en-US" altLang="ja-JP" sz="3200" dirty="0"/>
                        <a:t>3</a:t>
                      </a:r>
                      <a:endParaRPr kumimoji="1" lang="ja-JP" altLang="en-US" sz="3200" dirty="0"/>
                    </a:p>
                  </a:txBody>
                  <a:tcPr anchor="ctr"/>
                </a:tc>
                <a:tc>
                  <a:txBody>
                    <a:bodyPr/>
                    <a:lstStyle/>
                    <a:p>
                      <a:pPr algn="ctr"/>
                      <a:r>
                        <a:rPr kumimoji="1" lang="en-US" altLang="ja-JP" sz="3200" dirty="0"/>
                        <a:t>2</a:t>
                      </a:r>
                      <a:endParaRPr kumimoji="1" lang="ja-JP" altLang="en-US" sz="3200" dirty="0"/>
                    </a:p>
                  </a:txBody>
                  <a:tcPr anchor="ctr"/>
                </a:tc>
                <a:extLst>
                  <a:ext uri="{0D108BD9-81ED-4DB2-BD59-A6C34878D82A}">
                    <a16:rowId xmlns:a16="http://schemas.microsoft.com/office/drawing/2014/main" val="10005"/>
                  </a:ext>
                </a:extLst>
              </a:tr>
            </a:tbl>
          </a:graphicData>
        </a:graphic>
      </p:graphicFrame>
      <p:sp>
        <p:nvSpPr>
          <p:cNvPr id="5" name="テキスト ボックス 4"/>
          <p:cNvSpPr txBox="1"/>
          <p:nvPr/>
        </p:nvSpPr>
        <p:spPr>
          <a:xfrm rot="16200000">
            <a:off x="274040" y="3901682"/>
            <a:ext cx="3175869" cy="646331"/>
          </a:xfrm>
          <a:prstGeom prst="rect">
            <a:avLst/>
          </a:prstGeom>
          <a:noFill/>
        </p:spPr>
        <p:txBody>
          <a:bodyPr wrap="none" rtlCol="0">
            <a:spAutoFit/>
          </a:bodyPr>
          <a:lstStyle/>
          <a:p>
            <a:r>
              <a:rPr lang="en-US" altLang="ja-JP" sz="3600" dirty="0"/>
              <a:t>Original String</a:t>
            </a:r>
            <a:endParaRPr lang="ja-JP" altLang="en-US" sz="3600" dirty="0"/>
          </a:p>
        </p:txBody>
      </p:sp>
      <p:sp>
        <p:nvSpPr>
          <p:cNvPr id="6" name="テキスト ボックス 5"/>
          <p:cNvSpPr txBox="1"/>
          <p:nvPr/>
        </p:nvSpPr>
        <p:spPr>
          <a:xfrm>
            <a:off x="5139209" y="548681"/>
            <a:ext cx="2810065" cy="646331"/>
          </a:xfrm>
          <a:prstGeom prst="rect">
            <a:avLst/>
          </a:prstGeom>
          <a:noFill/>
        </p:spPr>
        <p:txBody>
          <a:bodyPr wrap="none" rtlCol="0">
            <a:spAutoFit/>
          </a:bodyPr>
          <a:lstStyle/>
          <a:p>
            <a:r>
              <a:rPr lang="en-US" altLang="ja-JP" sz="3600" dirty="0"/>
              <a:t>Edited String</a:t>
            </a:r>
            <a:endParaRPr lang="ja-JP" altLang="en-US" sz="3600" dirty="0"/>
          </a:p>
        </p:txBody>
      </p:sp>
      <p:cxnSp>
        <p:nvCxnSpPr>
          <p:cNvPr id="9" name="直線矢印コネクタ 8"/>
          <p:cNvCxnSpPr/>
          <p:nvPr/>
        </p:nvCxnSpPr>
        <p:spPr>
          <a:xfrm>
            <a:off x="9747720" y="5445224"/>
            <a:ext cx="0" cy="864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896168" y="3284984"/>
            <a:ext cx="75520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563144" y="2420888"/>
            <a:ext cx="648072"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751531" y="2790116"/>
            <a:ext cx="1654431" cy="3751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2400" dirty="0"/>
              <a:t>“e”</a:t>
            </a:r>
            <a:r>
              <a:rPr lang="ja-JP" altLang="en-US" sz="2400" dirty="0"/>
              <a:t>の挿入</a:t>
            </a:r>
          </a:p>
        </p:txBody>
      </p:sp>
      <p:sp>
        <p:nvSpPr>
          <p:cNvPr id="17" name="正方形/長方形 16"/>
          <p:cNvSpPr/>
          <p:nvPr/>
        </p:nvSpPr>
        <p:spPr>
          <a:xfrm>
            <a:off x="7949274" y="5689679"/>
            <a:ext cx="1654431" cy="3751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2400" dirty="0"/>
              <a:t>“d”</a:t>
            </a:r>
            <a:r>
              <a:rPr lang="ja-JP" altLang="en-US" sz="2400" dirty="0"/>
              <a:t>の削除</a:t>
            </a:r>
          </a:p>
        </p:txBody>
      </p:sp>
      <p:cxnSp>
        <p:nvCxnSpPr>
          <p:cNvPr id="14" name="直線矢印コネクタ 13">
            <a:extLst>
              <a:ext uri="{FF2B5EF4-FFF2-40B4-BE49-F238E27FC236}">
                <a16:creationId xmlns:a16="http://schemas.microsoft.com/office/drawing/2014/main" id="{63EB192D-0C3F-41F0-9ED7-3B4EBEEACF74}"/>
              </a:ext>
            </a:extLst>
          </p:cNvPr>
          <p:cNvCxnSpPr>
            <a:cxnSpLocks/>
          </p:cNvCxnSpPr>
          <p:nvPr/>
        </p:nvCxnSpPr>
        <p:spPr>
          <a:xfrm>
            <a:off x="5896168" y="3645024"/>
            <a:ext cx="559872" cy="57982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7086AEE8-868E-4541-B67C-38898FF327A9}"/>
              </a:ext>
            </a:extLst>
          </p:cNvPr>
          <p:cNvSpPr/>
          <p:nvPr/>
        </p:nvSpPr>
        <p:spPr>
          <a:xfrm>
            <a:off x="5760249" y="3747352"/>
            <a:ext cx="847904" cy="375165"/>
          </a:xfrm>
          <a:prstGeom prst="rect">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t>置換</a:t>
            </a:r>
          </a:p>
        </p:txBody>
      </p:sp>
      <p:cxnSp>
        <p:nvCxnSpPr>
          <p:cNvPr id="20" name="直線矢印コネクタ 19">
            <a:extLst>
              <a:ext uri="{FF2B5EF4-FFF2-40B4-BE49-F238E27FC236}">
                <a16:creationId xmlns:a16="http://schemas.microsoft.com/office/drawing/2014/main" id="{9C69DF97-A203-4F87-A180-A4385415CC2D}"/>
              </a:ext>
            </a:extLst>
          </p:cNvPr>
          <p:cNvCxnSpPr>
            <a:cxnSpLocks/>
          </p:cNvCxnSpPr>
          <p:nvPr/>
        </p:nvCxnSpPr>
        <p:spPr>
          <a:xfrm>
            <a:off x="4007768" y="2561146"/>
            <a:ext cx="0" cy="57982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DE63D6F3-D947-47CD-B96E-FE91DBFACB4C}"/>
              </a:ext>
            </a:extLst>
          </p:cNvPr>
          <p:cNvSpPr/>
          <p:nvPr/>
        </p:nvSpPr>
        <p:spPr>
          <a:xfrm>
            <a:off x="4066310" y="2816706"/>
            <a:ext cx="847899" cy="375165"/>
          </a:xfrm>
          <a:prstGeom prst="rect">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t>削除</a:t>
            </a:r>
          </a:p>
        </p:txBody>
      </p:sp>
      <p:cxnSp>
        <p:nvCxnSpPr>
          <p:cNvPr id="24" name="直線矢印コネクタ 23">
            <a:extLst>
              <a:ext uri="{FF2B5EF4-FFF2-40B4-BE49-F238E27FC236}">
                <a16:creationId xmlns:a16="http://schemas.microsoft.com/office/drawing/2014/main" id="{46908AE0-2037-4BA1-BD24-EFDB2D441735}"/>
              </a:ext>
            </a:extLst>
          </p:cNvPr>
          <p:cNvCxnSpPr>
            <a:cxnSpLocks/>
          </p:cNvCxnSpPr>
          <p:nvPr/>
        </p:nvCxnSpPr>
        <p:spPr>
          <a:xfrm>
            <a:off x="4727848" y="2307193"/>
            <a:ext cx="531087"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E803F62A-7CD3-4967-BEB2-9FAC195FE77B}"/>
              </a:ext>
            </a:extLst>
          </p:cNvPr>
          <p:cNvSpPr/>
          <p:nvPr/>
        </p:nvSpPr>
        <p:spPr>
          <a:xfrm>
            <a:off x="4563144" y="1829699"/>
            <a:ext cx="847904" cy="375165"/>
          </a:xfrm>
          <a:prstGeom prst="rect">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t>挿入</a:t>
            </a:r>
          </a:p>
        </p:txBody>
      </p:sp>
      <p:sp>
        <p:nvSpPr>
          <p:cNvPr id="27" name="テキスト ボックス 26">
            <a:extLst>
              <a:ext uri="{FF2B5EF4-FFF2-40B4-BE49-F238E27FC236}">
                <a16:creationId xmlns:a16="http://schemas.microsoft.com/office/drawing/2014/main" id="{60FCAC2F-BB90-456F-8216-769553071B27}"/>
              </a:ext>
            </a:extLst>
          </p:cNvPr>
          <p:cNvSpPr txBox="1"/>
          <p:nvPr/>
        </p:nvSpPr>
        <p:spPr>
          <a:xfrm>
            <a:off x="4993391" y="2523911"/>
            <a:ext cx="700284" cy="375166"/>
          </a:xfrm>
          <a:prstGeom prst="rect">
            <a:avLst/>
          </a:prstGeom>
          <a:noFill/>
          <a:ln w="28575">
            <a:solidFill>
              <a:srgbClr val="0070C0"/>
            </a:solidFill>
          </a:ln>
        </p:spPr>
        <p:txBody>
          <a:bodyPr wrap="square" rtlCol="0">
            <a:spAutoFit/>
          </a:bodyPr>
          <a:lstStyle/>
          <a:p>
            <a:r>
              <a:rPr kumimoji="1" lang="ja-JP" altLang="en-US" dirty="0"/>
              <a:t>一致</a:t>
            </a:r>
          </a:p>
        </p:txBody>
      </p:sp>
      <p:cxnSp>
        <p:nvCxnSpPr>
          <p:cNvPr id="28" name="直線矢印コネクタ 27">
            <a:extLst>
              <a:ext uri="{FF2B5EF4-FFF2-40B4-BE49-F238E27FC236}">
                <a16:creationId xmlns:a16="http://schemas.microsoft.com/office/drawing/2014/main" id="{B0E676F2-610F-47A9-99DA-74ED7945634E}"/>
              </a:ext>
            </a:extLst>
          </p:cNvPr>
          <p:cNvCxnSpPr/>
          <p:nvPr/>
        </p:nvCxnSpPr>
        <p:spPr>
          <a:xfrm>
            <a:off x="7161305" y="3504766"/>
            <a:ext cx="648072"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E35DDA58-D5DB-46CA-82BC-F30C84080E51}"/>
              </a:ext>
            </a:extLst>
          </p:cNvPr>
          <p:cNvSpPr txBox="1"/>
          <p:nvPr/>
        </p:nvSpPr>
        <p:spPr>
          <a:xfrm>
            <a:off x="7599132" y="3514820"/>
            <a:ext cx="700284" cy="375166"/>
          </a:xfrm>
          <a:prstGeom prst="rect">
            <a:avLst/>
          </a:prstGeom>
          <a:noFill/>
          <a:ln w="28575">
            <a:solidFill>
              <a:srgbClr val="0070C0"/>
            </a:solidFill>
          </a:ln>
        </p:spPr>
        <p:txBody>
          <a:bodyPr wrap="square" rtlCol="0">
            <a:spAutoFit/>
          </a:bodyPr>
          <a:lstStyle/>
          <a:p>
            <a:r>
              <a:rPr kumimoji="1" lang="ja-JP" altLang="en-US" dirty="0"/>
              <a:t>一致</a:t>
            </a:r>
          </a:p>
        </p:txBody>
      </p:sp>
      <p:cxnSp>
        <p:nvCxnSpPr>
          <p:cNvPr id="30" name="直線矢印コネクタ 29">
            <a:extLst>
              <a:ext uri="{FF2B5EF4-FFF2-40B4-BE49-F238E27FC236}">
                <a16:creationId xmlns:a16="http://schemas.microsoft.com/office/drawing/2014/main" id="{2E5715EE-CC70-4018-817D-26A3C33DC21E}"/>
              </a:ext>
            </a:extLst>
          </p:cNvPr>
          <p:cNvCxnSpPr/>
          <p:nvPr/>
        </p:nvCxnSpPr>
        <p:spPr>
          <a:xfrm>
            <a:off x="8453999" y="4596781"/>
            <a:ext cx="648072"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A3B9E21E-986D-4ADE-89D6-83255DBE44F5}"/>
              </a:ext>
            </a:extLst>
          </p:cNvPr>
          <p:cNvSpPr txBox="1"/>
          <p:nvPr/>
        </p:nvSpPr>
        <p:spPr>
          <a:xfrm>
            <a:off x="8891826" y="4606835"/>
            <a:ext cx="700284" cy="375166"/>
          </a:xfrm>
          <a:prstGeom prst="rect">
            <a:avLst/>
          </a:prstGeom>
          <a:noFill/>
          <a:ln w="28575">
            <a:solidFill>
              <a:srgbClr val="0070C0"/>
            </a:solidFill>
          </a:ln>
        </p:spPr>
        <p:txBody>
          <a:bodyPr wrap="square" rtlCol="0">
            <a:spAutoFit/>
          </a:bodyPr>
          <a:lstStyle/>
          <a:p>
            <a:r>
              <a:rPr kumimoji="1" lang="ja-JP" altLang="en-US" dirty="0"/>
              <a:t>一致</a:t>
            </a:r>
          </a:p>
        </p:txBody>
      </p:sp>
    </p:spTree>
    <p:extLst>
      <p:ext uri="{BB962C8B-B14F-4D97-AF65-F5344CB8AC3E}">
        <p14:creationId xmlns:p14="http://schemas.microsoft.com/office/powerpoint/2010/main" val="1665356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64160" y="728702"/>
            <a:ext cx="6172200" cy="557175"/>
          </a:xfrm>
        </p:spPr>
        <p:txBody>
          <a:bodyPr>
            <a:normAutofit/>
          </a:bodyPr>
          <a:lstStyle/>
          <a:p>
            <a:r>
              <a:rPr lang="ja-JP" altLang="en-US" sz="3300" dirty="0"/>
              <a:t>編集距離の計算結果</a:t>
            </a:r>
          </a:p>
        </p:txBody>
      </p:sp>
      <p:graphicFrame>
        <p:nvGraphicFramePr>
          <p:cNvPr id="4" name="コンテンツ プレースホルダー 3"/>
          <p:cNvGraphicFramePr>
            <a:graphicFrameLocks noGrp="1"/>
          </p:cNvGraphicFramePr>
          <p:nvPr>
            <p:ph idx="1"/>
            <p:extLst/>
          </p:nvPr>
        </p:nvGraphicFramePr>
        <p:xfrm>
          <a:off x="3272172" y="1744757"/>
          <a:ext cx="5786400" cy="4332590"/>
        </p:xfrm>
        <a:graphic>
          <a:graphicData uri="http://schemas.openxmlformats.org/drawingml/2006/table">
            <a:tbl>
              <a:tblPr firstRow="1" bandRow="1">
                <a:tableStyleId>{5940675A-B579-460E-94D1-54222C63F5DA}</a:tableStyleId>
              </a:tblPr>
              <a:tblGrid>
                <a:gridCol w="964400">
                  <a:extLst>
                    <a:ext uri="{9D8B030D-6E8A-4147-A177-3AD203B41FA5}">
                      <a16:colId xmlns:a16="http://schemas.microsoft.com/office/drawing/2014/main" val="20000"/>
                    </a:ext>
                  </a:extLst>
                </a:gridCol>
                <a:gridCol w="964400">
                  <a:extLst>
                    <a:ext uri="{9D8B030D-6E8A-4147-A177-3AD203B41FA5}">
                      <a16:colId xmlns:a16="http://schemas.microsoft.com/office/drawing/2014/main" val="20001"/>
                    </a:ext>
                  </a:extLst>
                </a:gridCol>
                <a:gridCol w="964400">
                  <a:extLst>
                    <a:ext uri="{9D8B030D-6E8A-4147-A177-3AD203B41FA5}">
                      <a16:colId xmlns:a16="http://schemas.microsoft.com/office/drawing/2014/main" val="20002"/>
                    </a:ext>
                  </a:extLst>
                </a:gridCol>
                <a:gridCol w="964400">
                  <a:extLst>
                    <a:ext uri="{9D8B030D-6E8A-4147-A177-3AD203B41FA5}">
                      <a16:colId xmlns:a16="http://schemas.microsoft.com/office/drawing/2014/main" val="20003"/>
                    </a:ext>
                  </a:extLst>
                </a:gridCol>
                <a:gridCol w="964400">
                  <a:extLst>
                    <a:ext uri="{9D8B030D-6E8A-4147-A177-3AD203B41FA5}">
                      <a16:colId xmlns:a16="http://schemas.microsoft.com/office/drawing/2014/main" val="20004"/>
                    </a:ext>
                  </a:extLst>
                </a:gridCol>
                <a:gridCol w="964400">
                  <a:extLst>
                    <a:ext uri="{9D8B030D-6E8A-4147-A177-3AD203B41FA5}">
                      <a16:colId xmlns:a16="http://schemas.microsoft.com/office/drawing/2014/main" val="20005"/>
                    </a:ext>
                  </a:extLst>
                </a:gridCol>
              </a:tblGrid>
              <a:tr h="434340">
                <a:tc>
                  <a:txBody>
                    <a:bodyPr/>
                    <a:lstStyle/>
                    <a:p>
                      <a:pPr algn="ctr"/>
                      <a:endParaRPr kumimoji="1" lang="ja-JP" altLang="en-US" sz="2400" dirty="0"/>
                    </a:p>
                  </a:txBody>
                  <a:tcPr marL="68580" marR="68580" marT="34290" marB="34290" anchor="ct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a:t>
                      </a:r>
                      <a:endParaRPr kumimoji="1" lang="ja-JP" altLang="en-US" sz="2400" dirty="0"/>
                    </a:p>
                  </a:txBody>
                  <a:tcPr marL="68580" marR="68580" marT="34290" marB="34290" anchor="ct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a:txBody>
                    <a:bodyPr/>
                    <a:lstStyle/>
                    <a:p>
                      <a:pPr algn="ctr"/>
                      <a:r>
                        <a:rPr kumimoji="1" lang="en-US" altLang="ja-JP" sz="2400" dirty="0"/>
                        <a:t>a</a:t>
                      </a:r>
                      <a:endParaRPr kumimoji="1" lang="ja-JP" altLang="en-US" sz="2400" dirty="0"/>
                    </a:p>
                  </a:txBody>
                  <a:tcPr marL="68580" marR="68580" marT="34290" marB="34290" anchor="ctr">
                    <a:lnB w="57150" cap="flat" cmpd="sng" algn="ctr">
                      <a:solidFill>
                        <a:schemeClr val="tx1"/>
                      </a:solidFill>
                      <a:prstDash val="solid"/>
                      <a:round/>
                      <a:headEnd type="none" w="med" len="med"/>
                      <a:tailEnd type="none" w="med" len="med"/>
                    </a:lnB>
                  </a:tcPr>
                </a:tc>
                <a:tc>
                  <a:txBody>
                    <a:bodyPr/>
                    <a:lstStyle/>
                    <a:p>
                      <a:pPr algn="ctr"/>
                      <a:r>
                        <a:rPr kumimoji="1" lang="en-US" altLang="ja-JP" sz="2400" dirty="0"/>
                        <a:t>e</a:t>
                      </a:r>
                      <a:endParaRPr kumimoji="1" lang="ja-JP" altLang="en-US" sz="2400" dirty="0"/>
                    </a:p>
                  </a:txBody>
                  <a:tcPr marL="68580" marR="68580" marT="34290" marB="34290" anchor="ctr">
                    <a:lnB w="57150" cap="flat" cmpd="sng" algn="ctr">
                      <a:solidFill>
                        <a:schemeClr val="tx1"/>
                      </a:solidFill>
                      <a:prstDash val="solid"/>
                      <a:round/>
                      <a:headEnd type="none" w="med" len="med"/>
                      <a:tailEnd type="none" w="med" len="med"/>
                    </a:lnB>
                  </a:tcPr>
                </a:tc>
                <a:tc>
                  <a:txBody>
                    <a:bodyPr/>
                    <a:lstStyle/>
                    <a:p>
                      <a:pPr algn="ctr"/>
                      <a:r>
                        <a:rPr kumimoji="1" lang="en-US" altLang="ja-JP" sz="2400" dirty="0"/>
                        <a:t>b</a:t>
                      </a:r>
                      <a:endParaRPr kumimoji="1" lang="ja-JP" altLang="en-US" sz="2400" dirty="0"/>
                    </a:p>
                  </a:txBody>
                  <a:tcPr marL="68580" marR="68580" marT="34290" marB="34290" anchor="ctr">
                    <a:lnB w="57150" cap="flat" cmpd="sng" algn="ctr">
                      <a:solidFill>
                        <a:schemeClr val="tx1"/>
                      </a:solidFill>
                      <a:prstDash val="solid"/>
                      <a:round/>
                      <a:headEnd type="none" w="med" len="med"/>
                      <a:tailEnd type="none" w="med" len="med"/>
                    </a:lnB>
                  </a:tcPr>
                </a:tc>
                <a:tc>
                  <a:txBody>
                    <a:bodyPr/>
                    <a:lstStyle/>
                    <a:p>
                      <a:pPr algn="ctr"/>
                      <a:r>
                        <a:rPr kumimoji="1" lang="en-US" altLang="ja-JP" sz="2400" dirty="0"/>
                        <a:t>c</a:t>
                      </a:r>
                      <a:endParaRPr kumimoji="1" lang="ja-JP" altLang="en-US" sz="2400" dirty="0"/>
                    </a:p>
                  </a:txBody>
                  <a:tcPr marL="68580" marR="68580" marT="34290" marB="34290" anchor="ct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79650">
                <a:tc>
                  <a:txBody>
                    <a:bodyPr/>
                    <a:lstStyle/>
                    <a:p>
                      <a:pPr algn="ctr"/>
                      <a:r>
                        <a:rPr kumimoji="1" lang="en-US" altLang="ja-JP" sz="2400" dirty="0"/>
                        <a:t>$</a:t>
                      </a:r>
                      <a:endParaRPr kumimoji="1" lang="ja-JP" altLang="en-US" sz="2400" dirty="0"/>
                    </a:p>
                  </a:txBody>
                  <a:tcPr marL="68580" marR="68580" marT="34290" marB="34290" anchor="ct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pPr algn="ctr"/>
                      <a:r>
                        <a:rPr kumimoji="1" lang="en-US" altLang="ja-JP" sz="2400" dirty="0"/>
                        <a:t>0</a:t>
                      </a:r>
                      <a:endParaRPr kumimoji="1" lang="ja-JP" altLang="en-US" sz="2400" dirty="0"/>
                    </a:p>
                  </a:txBody>
                  <a:tcPr marL="68580" marR="68580" marT="34290" marB="34290" anchor="ct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tc>
                  <a:txBody>
                    <a:bodyPr/>
                    <a:lstStyle/>
                    <a:p>
                      <a:pPr algn="ctr"/>
                      <a:r>
                        <a:rPr kumimoji="1" lang="en-US" altLang="ja-JP" sz="2400" dirty="0"/>
                        <a:t>1</a:t>
                      </a:r>
                      <a:endParaRPr kumimoji="1" lang="ja-JP" altLang="en-US" sz="2400" dirty="0"/>
                    </a:p>
                  </a:txBody>
                  <a:tcPr marL="68580" marR="68580" marT="34290" marB="34290" anchor="ctr">
                    <a:lnT w="57150" cap="flat" cmpd="sng" algn="ctr">
                      <a:solidFill>
                        <a:schemeClr val="tx1"/>
                      </a:solidFill>
                      <a:prstDash val="solid"/>
                      <a:round/>
                      <a:headEnd type="none" w="med" len="med"/>
                      <a:tailEnd type="none" w="med" len="med"/>
                    </a:lnT>
                  </a:tcPr>
                </a:tc>
                <a:tc>
                  <a:txBody>
                    <a:bodyPr/>
                    <a:lstStyle/>
                    <a:p>
                      <a:pPr algn="ctr"/>
                      <a:r>
                        <a:rPr kumimoji="1" lang="en-US" altLang="ja-JP" sz="2400" dirty="0"/>
                        <a:t>2</a:t>
                      </a:r>
                      <a:endParaRPr kumimoji="1" lang="ja-JP" altLang="en-US" sz="2400" dirty="0"/>
                    </a:p>
                  </a:txBody>
                  <a:tcPr marL="68580" marR="68580" marT="34290" marB="34290" anchor="ctr">
                    <a:lnT w="57150" cap="flat" cmpd="sng" algn="ctr">
                      <a:solidFill>
                        <a:schemeClr val="tx1"/>
                      </a:solidFill>
                      <a:prstDash val="solid"/>
                      <a:round/>
                      <a:headEnd type="none" w="med" len="med"/>
                      <a:tailEnd type="none" w="med" len="med"/>
                    </a:lnT>
                  </a:tcPr>
                </a:tc>
                <a:tc>
                  <a:txBody>
                    <a:bodyPr/>
                    <a:lstStyle/>
                    <a:p>
                      <a:pPr algn="ctr"/>
                      <a:r>
                        <a:rPr kumimoji="1" lang="en-US" altLang="ja-JP" sz="2400" dirty="0"/>
                        <a:t>3</a:t>
                      </a:r>
                      <a:endParaRPr kumimoji="1" lang="ja-JP" altLang="en-US" sz="2400" dirty="0"/>
                    </a:p>
                  </a:txBody>
                  <a:tcPr marL="68580" marR="68580" marT="34290" marB="34290" anchor="ctr">
                    <a:lnT w="57150" cap="flat" cmpd="sng" algn="ctr">
                      <a:solidFill>
                        <a:schemeClr val="tx1"/>
                      </a:solidFill>
                      <a:prstDash val="solid"/>
                      <a:round/>
                      <a:headEnd type="none" w="med" len="med"/>
                      <a:tailEnd type="none" w="med" len="med"/>
                    </a:lnT>
                  </a:tcPr>
                </a:tc>
                <a:tc>
                  <a:txBody>
                    <a:bodyPr/>
                    <a:lstStyle/>
                    <a:p>
                      <a:pPr algn="ctr"/>
                      <a:r>
                        <a:rPr kumimoji="1" lang="en-US" altLang="ja-JP" sz="2400" dirty="0"/>
                        <a:t>4</a:t>
                      </a:r>
                      <a:endParaRPr kumimoji="1" lang="ja-JP" altLang="en-US" sz="2400" dirty="0"/>
                    </a:p>
                  </a:txBody>
                  <a:tcPr marL="68580" marR="68580" marT="34290" marB="34290" anchor="ct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779650">
                <a:tc>
                  <a:txBody>
                    <a:bodyPr/>
                    <a:lstStyle/>
                    <a:p>
                      <a:pPr algn="ctr"/>
                      <a:r>
                        <a:rPr kumimoji="1" lang="en-US" altLang="ja-JP" sz="2400" dirty="0"/>
                        <a:t>a</a:t>
                      </a:r>
                      <a:endParaRPr kumimoji="1" lang="ja-JP" altLang="en-US" sz="2400" dirty="0"/>
                    </a:p>
                  </a:txBody>
                  <a:tcPr marL="68580" marR="68580" marT="34290" marB="34290" anchor="ctr">
                    <a:lnR w="57150" cap="flat" cmpd="sng" algn="ctr">
                      <a:solidFill>
                        <a:schemeClr val="tx1"/>
                      </a:solidFill>
                      <a:prstDash val="solid"/>
                      <a:round/>
                      <a:headEnd type="none" w="med" len="med"/>
                      <a:tailEnd type="none" w="med" len="med"/>
                    </a:lnR>
                  </a:tcPr>
                </a:tc>
                <a:tc>
                  <a:txBody>
                    <a:bodyPr/>
                    <a:lstStyle/>
                    <a:p>
                      <a:pPr algn="ctr"/>
                      <a:r>
                        <a:rPr kumimoji="1" lang="en-US" altLang="ja-JP" sz="2400" dirty="0"/>
                        <a:t>1</a:t>
                      </a:r>
                      <a:endParaRPr kumimoji="1" lang="ja-JP" altLang="en-US" sz="2400" dirty="0"/>
                    </a:p>
                  </a:txBody>
                  <a:tcPr marL="68580" marR="68580" marT="34290" marB="34290" anchor="ctr">
                    <a:lnL w="57150" cap="flat" cmpd="sng" algn="ctr">
                      <a:solidFill>
                        <a:schemeClr val="tx1"/>
                      </a:solidFill>
                      <a:prstDash val="solid"/>
                      <a:round/>
                      <a:headEnd type="none" w="med" len="med"/>
                      <a:tailEnd type="none" w="med" len="med"/>
                    </a:lnL>
                  </a:tcPr>
                </a:tc>
                <a:tc>
                  <a:txBody>
                    <a:bodyPr/>
                    <a:lstStyle/>
                    <a:p>
                      <a:pPr algn="ctr"/>
                      <a:r>
                        <a:rPr kumimoji="1" lang="en-US" altLang="ja-JP" sz="2400" dirty="0"/>
                        <a:t>0</a:t>
                      </a:r>
                      <a:endParaRPr kumimoji="1" lang="ja-JP" altLang="en-US" sz="2400" dirty="0"/>
                    </a:p>
                  </a:txBody>
                  <a:tcPr marL="68580" marR="68580" marT="34290" marB="34290" anchor="ctr"/>
                </a:tc>
                <a:tc>
                  <a:txBody>
                    <a:bodyPr/>
                    <a:lstStyle/>
                    <a:p>
                      <a:pPr algn="ctr"/>
                      <a:r>
                        <a:rPr kumimoji="1" lang="en-US" altLang="ja-JP" sz="2400" dirty="0"/>
                        <a:t>1</a:t>
                      </a:r>
                      <a:endParaRPr kumimoji="1" lang="ja-JP" altLang="en-US" sz="2400" dirty="0"/>
                    </a:p>
                  </a:txBody>
                  <a:tcPr marL="68580" marR="68580" marT="34290" marB="34290" anchor="ctr"/>
                </a:tc>
                <a:tc>
                  <a:txBody>
                    <a:bodyPr/>
                    <a:lstStyle/>
                    <a:p>
                      <a:pPr algn="ctr"/>
                      <a:r>
                        <a:rPr kumimoji="1" lang="en-US" altLang="ja-JP" sz="2400" dirty="0"/>
                        <a:t>2</a:t>
                      </a:r>
                      <a:endParaRPr kumimoji="1" lang="ja-JP" altLang="en-US" sz="2400" dirty="0"/>
                    </a:p>
                  </a:txBody>
                  <a:tcPr marL="68580" marR="68580" marT="34290" marB="34290" anchor="ctr"/>
                </a:tc>
                <a:tc>
                  <a:txBody>
                    <a:bodyPr/>
                    <a:lstStyle/>
                    <a:p>
                      <a:pPr algn="ctr"/>
                      <a:r>
                        <a:rPr kumimoji="1" lang="en-US" altLang="ja-JP" sz="2400" dirty="0"/>
                        <a:t>3</a:t>
                      </a:r>
                      <a:endParaRPr kumimoji="1" lang="ja-JP" altLang="en-US" sz="2400" dirty="0"/>
                    </a:p>
                  </a:txBody>
                  <a:tcPr marL="68580" marR="68580" marT="34290" marB="34290" anchor="ctr"/>
                </a:tc>
                <a:extLst>
                  <a:ext uri="{0D108BD9-81ED-4DB2-BD59-A6C34878D82A}">
                    <a16:rowId xmlns:a16="http://schemas.microsoft.com/office/drawing/2014/main" val="10002"/>
                  </a:ext>
                </a:extLst>
              </a:tr>
              <a:tr h="779650">
                <a:tc>
                  <a:txBody>
                    <a:bodyPr/>
                    <a:lstStyle/>
                    <a:p>
                      <a:pPr algn="ctr"/>
                      <a:r>
                        <a:rPr kumimoji="1" lang="en-US" altLang="ja-JP" sz="2400" dirty="0"/>
                        <a:t>b</a:t>
                      </a:r>
                      <a:endParaRPr kumimoji="1" lang="ja-JP" altLang="en-US" sz="2400" dirty="0"/>
                    </a:p>
                  </a:txBody>
                  <a:tcPr marL="68580" marR="68580" marT="34290" marB="34290" anchor="ctr">
                    <a:lnR w="57150" cap="flat" cmpd="sng" algn="ctr">
                      <a:solidFill>
                        <a:schemeClr val="tx1"/>
                      </a:solidFill>
                      <a:prstDash val="solid"/>
                      <a:round/>
                      <a:headEnd type="none" w="med" len="med"/>
                      <a:tailEnd type="none" w="med" len="med"/>
                    </a:lnR>
                  </a:tcPr>
                </a:tc>
                <a:tc>
                  <a:txBody>
                    <a:bodyPr/>
                    <a:lstStyle/>
                    <a:p>
                      <a:pPr algn="ctr"/>
                      <a:r>
                        <a:rPr kumimoji="1" lang="en-US" altLang="ja-JP" sz="2400" dirty="0"/>
                        <a:t>2</a:t>
                      </a:r>
                      <a:endParaRPr kumimoji="1" lang="ja-JP" altLang="en-US" sz="2400" dirty="0"/>
                    </a:p>
                  </a:txBody>
                  <a:tcPr marL="68580" marR="68580" marT="34290" marB="34290" anchor="ctr">
                    <a:lnL w="57150" cap="flat" cmpd="sng" algn="ctr">
                      <a:solidFill>
                        <a:schemeClr val="tx1"/>
                      </a:solidFill>
                      <a:prstDash val="solid"/>
                      <a:round/>
                      <a:headEnd type="none" w="med" len="med"/>
                      <a:tailEnd type="none" w="med" len="med"/>
                    </a:lnL>
                  </a:tcPr>
                </a:tc>
                <a:tc>
                  <a:txBody>
                    <a:bodyPr/>
                    <a:lstStyle/>
                    <a:p>
                      <a:pPr algn="ctr"/>
                      <a:r>
                        <a:rPr kumimoji="1" lang="en-US" altLang="ja-JP" sz="2400" dirty="0"/>
                        <a:t>1</a:t>
                      </a:r>
                      <a:endParaRPr kumimoji="1" lang="ja-JP" altLang="en-US" sz="2400" dirty="0"/>
                    </a:p>
                  </a:txBody>
                  <a:tcPr marL="68580" marR="68580" marT="34290" marB="34290" anchor="ctr"/>
                </a:tc>
                <a:tc>
                  <a:txBody>
                    <a:bodyPr/>
                    <a:lstStyle/>
                    <a:p>
                      <a:pPr algn="ctr"/>
                      <a:r>
                        <a:rPr kumimoji="1" lang="en-US" altLang="ja-JP" sz="2400" dirty="0"/>
                        <a:t>1</a:t>
                      </a:r>
                      <a:endParaRPr kumimoji="1" lang="ja-JP" altLang="en-US" sz="2400" dirty="0"/>
                    </a:p>
                  </a:txBody>
                  <a:tcPr marL="68580" marR="68580" marT="34290" marB="34290" anchor="ctr"/>
                </a:tc>
                <a:tc>
                  <a:txBody>
                    <a:bodyPr/>
                    <a:lstStyle/>
                    <a:p>
                      <a:pPr algn="ctr"/>
                      <a:r>
                        <a:rPr kumimoji="1" lang="en-US" altLang="ja-JP" sz="2400" dirty="0"/>
                        <a:t>1</a:t>
                      </a:r>
                      <a:endParaRPr kumimoji="1" lang="ja-JP" altLang="en-US" sz="2400" dirty="0"/>
                    </a:p>
                  </a:txBody>
                  <a:tcPr marL="68580" marR="68580" marT="34290" marB="34290" anchor="ctr"/>
                </a:tc>
                <a:tc>
                  <a:txBody>
                    <a:bodyPr/>
                    <a:lstStyle/>
                    <a:p>
                      <a:pPr algn="ctr"/>
                      <a:r>
                        <a:rPr kumimoji="1" lang="en-US" altLang="ja-JP" sz="2400" dirty="0"/>
                        <a:t>2</a:t>
                      </a:r>
                      <a:endParaRPr kumimoji="1" lang="ja-JP" altLang="en-US" sz="2400" dirty="0"/>
                    </a:p>
                  </a:txBody>
                  <a:tcPr marL="68580" marR="68580" marT="34290" marB="34290" anchor="ctr"/>
                </a:tc>
                <a:extLst>
                  <a:ext uri="{0D108BD9-81ED-4DB2-BD59-A6C34878D82A}">
                    <a16:rowId xmlns:a16="http://schemas.microsoft.com/office/drawing/2014/main" val="10003"/>
                  </a:ext>
                </a:extLst>
              </a:tr>
              <a:tr h="779650">
                <a:tc>
                  <a:txBody>
                    <a:bodyPr/>
                    <a:lstStyle/>
                    <a:p>
                      <a:pPr algn="ctr"/>
                      <a:r>
                        <a:rPr kumimoji="1" lang="en-US" altLang="ja-JP" sz="2400" dirty="0"/>
                        <a:t>c</a:t>
                      </a:r>
                      <a:endParaRPr kumimoji="1" lang="ja-JP" altLang="en-US" sz="2400" dirty="0"/>
                    </a:p>
                  </a:txBody>
                  <a:tcPr marL="68580" marR="68580" marT="34290" marB="34290" anchor="ctr">
                    <a:lnR w="57150" cap="flat" cmpd="sng" algn="ctr">
                      <a:solidFill>
                        <a:schemeClr val="tx1"/>
                      </a:solidFill>
                      <a:prstDash val="solid"/>
                      <a:round/>
                      <a:headEnd type="none" w="med" len="med"/>
                      <a:tailEnd type="none" w="med" len="med"/>
                    </a:lnR>
                  </a:tcPr>
                </a:tc>
                <a:tc>
                  <a:txBody>
                    <a:bodyPr/>
                    <a:lstStyle/>
                    <a:p>
                      <a:pPr algn="ctr"/>
                      <a:r>
                        <a:rPr kumimoji="1" lang="en-US" altLang="ja-JP" sz="2400" dirty="0"/>
                        <a:t>3</a:t>
                      </a:r>
                      <a:endParaRPr kumimoji="1" lang="ja-JP" altLang="en-US" sz="2400" dirty="0"/>
                    </a:p>
                  </a:txBody>
                  <a:tcPr marL="68580" marR="68580" marT="34290" marB="34290" anchor="ctr">
                    <a:lnL w="57150" cap="flat" cmpd="sng" algn="ctr">
                      <a:solidFill>
                        <a:schemeClr val="tx1"/>
                      </a:solidFill>
                      <a:prstDash val="solid"/>
                      <a:round/>
                      <a:headEnd type="none" w="med" len="med"/>
                      <a:tailEnd type="none" w="med" len="med"/>
                    </a:lnL>
                  </a:tcPr>
                </a:tc>
                <a:tc>
                  <a:txBody>
                    <a:bodyPr/>
                    <a:lstStyle/>
                    <a:p>
                      <a:pPr algn="ctr"/>
                      <a:r>
                        <a:rPr kumimoji="1" lang="en-US" altLang="ja-JP" sz="2400" dirty="0"/>
                        <a:t>2</a:t>
                      </a:r>
                      <a:endParaRPr kumimoji="1" lang="ja-JP" altLang="en-US" sz="2400" dirty="0"/>
                    </a:p>
                  </a:txBody>
                  <a:tcPr marL="68580" marR="68580" marT="34290" marB="34290" anchor="ctr"/>
                </a:tc>
                <a:tc>
                  <a:txBody>
                    <a:bodyPr/>
                    <a:lstStyle/>
                    <a:p>
                      <a:pPr algn="ctr"/>
                      <a:r>
                        <a:rPr kumimoji="1" lang="en-US" altLang="ja-JP" sz="2400" dirty="0"/>
                        <a:t>2</a:t>
                      </a:r>
                      <a:endParaRPr kumimoji="1" lang="ja-JP" altLang="en-US" sz="2400" dirty="0"/>
                    </a:p>
                  </a:txBody>
                  <a:tcPr marL="68580" marR="68580" marT="34290" marB="34290" anchor="ctr"/>
                </a:tc>
                <a:tc>
                  <a:txBody>
                    <a:bodyPr/>
                    <a:lstStyle/>
                    <a:p>
                      <a:pPr algn="ctr"/>
                      <a:r>
                        <a:rPr kumimoji="1" lang="en-US" altLang="ja-JP" sz="2400" dirty="0"/>
                        <a:t>2</a:t>
                      </a:r>
                      <a:endParaRPr kumimoji="1" lang="ja-JP" altLang="en-US" sz="2400" dirty="0"/>
                    </a:p>
                  </a:txBody>
                  <a:tcPr marL="68580" marR="68580" marT="34290" marB="34290" anchor="ctr"/>
                </a:tc>
                <a:tc>
                  <a:txBody>
                    <a:bodyPr/>
                    <a:lstStyle/>
                    <a:p>
                      <a:pPr algn="ctr"/>
                      <a:r>
                        <a:rPr kumimoji="1" lang="en-US" altLang="ja-JP" sz="2400" dirty="0"/>
                        <a:t>1</a:t>
                      </a:r>
                      <a:endParaRPr kumimoji="1" lang="ja-JP" altLang="en-US" sz="2400" dirty="0"/>
                    </a:p>
                  </a:txBody>
                  <a:tcPr marL="68580" marR="68580" marT="34290" marB="34290" anchor="ctr"/>
                </a:tc>
                <a:extLst>
                  <a:ext uri="{0D108BD9-81ED-4DB2-BD59-A6C34878D82A}">
                    <a16:rowId xmlns:a16="http://schemas.microsoft.com/office/drawing/2014/main" val="10004"/>
                  </a:ext>
                </a:extLst>
              </a:tr>
              <a:tr h="779650">
                <a:tc>
                  <a:txBody>
                    <a:bodyPr/>
                    <a:lstStyle/>
                    <a:p>
                      <a:pPr algn="ctr"/>
                      <a:r>
                        <a:rPr kumimoji="1" lang="en-US" altLang="ja-JP" sz="2400" dirty="0"/>
                        <a:t>d</a:t>
                      </a:r>
                      <a:endParaRPr kumimoji="1" lang="ja-JP" altLang="en-US" sz="2400" dirty="0"/>
                    </a:p>
                  </a:txBody>
                  <a:tcPr marL="68580" marR="68580" marT="34290" marB="34290" anchor="ctr">
                    <a:lnR w="57150" cap="flat" cmpd="sng" algn="ctr">
                      <a:solidFill>
                        <a:schemeClr val="tx1"/>
                      </a:solidFill>
                      <a:prstDash val="solid"/>
                      <a:round/>
                      <a:headEnd type="none" w="med" len="med"/>
                      <a:tailEnd type="none" w="med" len="med"/>
                    </a:lnR>
                  </a:tcPr>
                </a:tc>
                <a:tc>
                  <a:txBody>
                    <a:bodyPr/>
                    <a:lstStyle/>
                    <a:p>
                      <a:pPr algn="ctr"/>
                      <a:r>
                        <a:rPr kumimoji="1" lang="en-US" altLang="ja-JP" sz="2400" dirty="0"/>
                        <a:t>4</a:t>
                      </a:r>
                      <a:endParaRPr kumimoji="1" lang="ja-JP" altLang="en-US" sz="2400" dirty="0"/>
                    </a:p>
                  </a:txBody>
                  <a:tcPr marL="68580" marR="68580" marT="34290" marB="34290" anchor="ctr">
                    <a:lnL w="57150" cap="flat" cmpd="sng" algn="ctr">
                      <a:solidFill>
                        <a:schemeClr val="tx1"/>
                      </a:solidFill>
                      <a:prstDash val="solid"/>
                      <a:round/>
                      <a:headEnd type="none" w="med" len="med"/>
                      <a:tailEnd type="none" w="med" len="med"/>
                    </a:lnL>
                  </a:tcPr>
                </a:tc>
                <a:tc>
                  <a:txBody>
                    <a:bodyPr/>
                    <a:lstStyle/>
                    <a:p>
                      <a:pPr algn="ctr"/>
                      <a:r>
                        <a:rPr kumimoji="1" lang="en-US" altLang="ja-JP" sz="2400" dirty="0"/>
                        <a:t>3</a:t>
                      </a:r>
                      <a:endParaRPr kumimoji="1" lang="ja-JP" altLang="en-US" sz="2400" dirty="0"/>
                    </a:p>
                  </a:txBody>
                  <a:tcPr marL="68580" marR="68580" marT="34290" marB="34290" anchor="ctr"/>
                </a:tc>
                <a:tc>
                  <a:txBody>
                    <a:bodyPr/>
                    <a:lstStyle/>
                    <a:p>
                      <a:pPr algn="ctr"/>
                      <a:r>
                        <a:rPr kumimoji="1" lang="en-US" altLang="ja-JP" sz="2400" dirty="0"/>
                        <a:t>3</a:t>
                      </a:r>
                      <a:endParaRPr kumimoji="1" lang="ja-JP" altLang="en-US" sz="2400" dirty="0"/>
                    </a:p>
                  </a:txBody>
                  <a:tcPr marL="68580" marR="68580" marT="34290" marB="34290" anchor="ctr"/>
                </a:tc>
                <a:tc>
                  <a:txBody>
                    <a:bodyPr/>
                    <a:lstStyle/>
                    <a:p>
                      <a:pPr algn="ctr"/>
                      <a:r>
                        <a:rPr kumimoji="1" lang="en-US" altLang="ja-JP" sz="2400" dirty="0"/>
                        <a:t>3</a:t>
                      </a:r>
                      <a:endParaRPr kumimoji="1" lang="ja-JP" altLang="en-US" sz="2400" dirty="0"/>
                    </a:p>
                  </a:txBody>
                  <a:tcPr marL="68580" marR="68580" marT="34290" marB="34290" anchor="ctr"/>
                </a:tc>
                <a:tc>
                  <a:txBody>
                    <a:bodyPr/>
                    <a:lstStyle/>
                    <a:p>
                      <a:pPr algn="ctr"/>
                      <a:r>
                        <a:rPr kumimoji="1" lang="en-US" altLang="ja-JP" sz="2400" dirty="0"/>
                        <a:t>2</a:t>
                      </a:r>
                      <a:endParaRPr kumimoji="1" lang="ja-JP" altLang="en-US" sz="2400" dirty="0"/>
                    </a:p>
                  </a:txBody>
                  <a:tcPr marL="68580" marR="68580" marT="34290" marB="34290" anchor="ctr"/>
                </a:tc>
                <a:extLst>
                  <a:ext uri="{0D108BD9-81ED-4DB2-BD59-A6C34878D82A}">
                    <a16:rowId xmlns:a16="http://schemas.microsoft.com/office/drawing/2014/main" val="10005"/>
                  </a:ext>
                </a:extLst>
              </a:tr>
            </a:tbl>
          </a:graphicData>
        </a:graphic>
      </p:graphicFrame>
      <p:sp>
        <p:nvSpPr>
          <p:cNvPr id="5" name="テキスト ボックス 4"/>
          <p:cNvSpPr txBox="1"/>
          <p:nvPr/>
        </p:nvSpPr>
        <p:spPr>
          <a:xfrm rot="16200000">
            <a:off x="1706047" y="3771973"/>
            <a:ext cx="2428870" cy="507831"/>
          </a:xfrm>
          <a:prstGeom prst="rect">
            <a:avLst/>
          </a:prstGeom>
          <a:noFill/>
        </p:spPr>
        <p:txBody>
          <a:bodyPr wrap="none" rtlCol="0">
            <a:spAutoFit/>
          </a:bodyPr>
          <a:lstStyle/>
          <a:p>
            <a:r>
              <a:rPr lang="en-US" altLang="ja-JP" sz="2700" dirty="0"/>
              <a:t>Original String</a:t>
            </a:r>
            <a:endParaRPr lang="ja-JP" altLang="en-US" sz="2700" dirty="0"/>
          </a:p>
        </p:txBody>
      </p:sp>
      <p:sp>
        <p:nvSpPr>
          <p:cNvPr id="6" name="テキスト ボックス 5"/>
          <p:cNvSpPr txBox="1"/>
          <p:nvPr/>
        </p:nvSpPr>
        <p:spPr>
          <a:xfrm>
            <a:off x="5378410" y="1268764"/>
            <a:ext cx="2152897" cy="507831"/>
          </a:xfrm>
          <a:prstGeom prst="rect">
            <a:avLst/>
          </a:prstGeom>
          <a:noFill/>
        </p:spPr>
        <p:txBody>
          <a:bodyPr wrap="none" rtlCol="0">
            <a:spAutoFit/>
          </a:bodyPr>
          <a:lstStyle/>
          <a:p>
            <a:r>
              <a:rPr lang="en-US" altLang="ja-JP" sz="2700" dirty="0"/>
              <a:t>Edited String</a:t>
            </a:r>
            <a:endParaRPr lang="ja-JP" altLang="en-US" sz="2700" dirty="0"/>
          </a:p>
        </p:txBody>
      </p:sp>
      <p:cxnSp>
        <p:nvCxnSpPr>
          <p:cNvPr id="9" name="直線矢印コネクタ 8"/>
          <p:cNvCxnSpPr>
            <a:cxnSpLocks/>
          </p:cNvCxnSpPr>
          <p:nvPr/>
        </p:nvCxnSpPr>
        <p:spPr>
          <a:xfrm>
            <a:off x="8580276" y="5136422"/>
            <a:ext cx="0" cy="4691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7868377" y="4293096"/>
            <a:ext cx="486054" cy="54006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6890574" y="3485825"/>
            <a:ext cx="486054" cy="54006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946126" y="3320988"/>
            <a:ext cx="566406"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946358" y="2672916"/>
            <a:ext cx="486054" cy="54006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869656" y="2985587"/>
            <a:ext cx="743282" cy="281390"/>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挿入</a:t>
            </a:r>
          </a:p>
        </p:txBody>
      </p:sp>
      <p:sp>
        <p:nvSpPr>
          <p:cNvPr id="17" name="正方形/長方形 16"/>
          <p:cNvSpPr/>
          <p:nvPr/>
        </p:nvSpPr>
        <p:spPr>
          <a:xfrm>
            <a:off x="8775797" y="5170147"/>
            <a:ext cx="1240823" cy="2813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“d”</a:t>
            </a:r>
            <a:r>
              <a:rPr lang="ja-JP" altLang="en-US" dirty="0"/>
              <a:t>の削除</a:t>
            </a:r>
          </a:p>
        </p:txBody>
      </p:sp>
      <p:sp>
        <p:nvSpPr>
          <p:cNvPr id="3" name="テキスト ボックス 2">
            <a:extLst>
              <a:ext uri="{FF2B5EF4-FFF2-40B4-BE49-F238E27FC236}">
                <a16:creationId xmlns:a16="http://schemas.microsoft.com/office/drawing/2014/main" id="{FEC6177F-8307-430C-82EA-4DAB664ABA5F}"/>
              </a:ext>
            </a:extLst>
          </p:cNvPr>
          <p:cNvSpPr txBox="1"/>
          <p:nvPr/>
        </p:nvSpPr>
        <p:spPr>
          <a:xfrm>
            <a:off x="5973131" y="3513482"/>
            <a:ext cx="378042" cy="507831"/>
          </a:xfrm>
          <a:prstGeom prst="rect">
            <a:avLst/>
          </a:prstGeom>
          <a:noFill/>
          <a:ln>
            <a:solidFill>
              <a:srgbClr val="00B050"/>
            </a:solidFill>
          </a:ln>
        </p:spPr>
        <p:txBody>
          <a:bodyPr wrap="square" rtlCol="0">
            <a:spAutoFit/>
          </a:bodyPr>
          <a:lstStyle/>
          <a:p>
            <a:r>
              <a:rPr lang="ja-JP" altLang="en-US" sz="1350" dirty="0"/>
              <a:t>置換</a:t>
            </a:r>
          </a:p>
        </p:txBody>
      </p:sp>
      <p:cxnSp>
        <p:nvCxnSpPr>
          <p:cNvPr id="8" name="直線矢印コネクタ 7">
            <a:extLst>
              <a:ext uri="{FF2B5EF4-FFF2-40B4-BE49-F238E27FC236}">
                <a16:creationId xmlns:a16="http://schemas.microsoft.com/office/drawing/2014/main" id="{5F13DE9E-2E4E-4D3F-92F6-0DBA107C3AA7}"/>
              </a:ext>
            </a:extLst>
          </p:cNvPr>
          <p:cNvCxnSpPr/>
          <p:nvPr/>
        </p:nvCxnSpPr>
        <p:spPr>
          <a:xfrm>
            <a:off x="5879977" y="3537012"/>
            <a:ext cx="552206" cy="594066"/>
          </a:xfrm>
          <a:prstGeom prst="straightConnector1">
            <a:avLst/>
          </a:prstGeom>
          <a:ln w="28575">
            <a:solidFill>
              <a:srgbClr val="00B05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C7138DFB-9445-4DA2-AE39-E0433D2FCADA}"/>
              </a:ext>
            </a:extLst>
          </p:cNvPr>
          <p:cNvCxnSpPr/>
          <p:nvPr/>
        </p:nvCxnSpPr>
        <p:spPr>
          <a:xfrm>
            <a:off x="5663952" y="3595202"/>
            <a:ext cx="0" cy="3540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A88F09A1-CDCE-44E5-89B2-283B39EED6AA}"/>
              </a:ext>
            </a:extLst>
          </p:cNvPr>
          <p:cNvCxnSpPr>
            <a:cxnSpLocks/>
          </p:cNvCxnSpPr>
          <p:nvPr/>
        </p:nvCxnSpPr>
        <p:spPr>
          <a:xfrm>
            <a:off x="4799856" y="2834937"/>
            <a:ext cx="0" cy="3540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EA1619D5-6B58-430B-AEE3-175FBE9F7852}"/>
              </a:ext>
            </a:extLst>
          </p:cNvPr>
          <p:cNvCxnSpPr>
            <a:cxnSpLocks/>
          </p:cNvCxnSpPr>
          <p:nvPr/>
        </p:nvCxnSpPr>
        <p:spPr>
          <a:xfrm>
            <a:off x="4761012" y="3578841"/>
            <a:ext cx="0" cy="3540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B3060E55-B020-425E-8D3C-1529557D12C7}"/>
              </a:ext>
            </a:extLst>
          </p:cNvPr>
          <p:cNvCxnSpPr>
            <a:cxnSpLocks/>
          </p:cNvCxnSpPr>
          <p:nvPr/>
        </p:nvCxnSpPr>
        <p:spPr>
          <a:xfrm>
            <a:off x="4775321" y="4386113"/>
            <a:ext cx="0" cy="3540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AAFBC7B-F34E-4105-A5FF-8D8777002EE0}"/>
              </a:ext>
            </a:extLst>
          </p:cNvPr>
          <p:cNvCxnSpPr>
            <a:cxnSpLocks/>
          </p:cNvCxnSpPr>
          <p:nvPr/>
        </p:nvCxnSpPr>
        <p:spPr>
          <a:xfrm>
            <a:off x="4799856" y="5124511"/>
            <a:ext cx="0" cy="3540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B6A84F27-8FCC-4786-A391-8BD0916B37A3}"/>
              </a:ext>
            </a:extLst>
          </p:cNvPr>
          <p:cNvCxnSpPr>
            <a:cxnSpLocks/>
          </p:cNvCxnSpPr>
          <p:nvPr/>
        </p:nvCxnSpPr>
        <p:spPr>
          <a:xfrm>
            <a:off x="4960558" y="2456892"/>
            <a:ext cx="47185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DF127077-0F21-4D9C-BA51-56399E90F9C8}"/>
              </a:ext>
            </a:extLst>
          </p:cNvPr>
          <p:cNvCxnSpPr>
            <a:cxnSpLocks/>
          </p:cNvCxnSpPr>
          <p:nvPr/>
        </p:nvCxnSpPr>
        <p:spPr>
          <a:xfrm>
            <a:off x="5973132" y="2447971"/>
            <a:ext cx="47185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7EFDE2E1-FEA5-411F-B24B-4C58CF0BD9E1}"/>
              </a:ext>
            </a:extLst>
          </p:cNvPr>
          <p:cNvCxnSpPr>
            <a:cxnSpLocks/>
          </p:cNvCxnSpPr>
          <p:nvPr/>
        </p:nvCxnSpPr>
        <p:spPr>
          <a:xfrm>
            <a:off x="6904774" y="2447971"/>
            <a:ext cx="47185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FA3570B6-9EC5-409C-8A68-5FCA6AAFE7D1}"/>
              </a:ext>
            </a:extLst>
          </p:cNvPr>
          <p:cNvCxnSpPr>
            <a:cxnSpLocks/>
          </p:cNvCxnSpPr>
          <p:nvPr/>
        </p:nvCxnSpPr>
        <p:spPr>
          <a:xfrm>
            <a:off x="7855776" y="2446855"/>
            <a:ext cx="47185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58F93AED-1510-44A2-951F-74B5F54FE1BF}"/>
              </a:ext>
            </a:extLst>
          </p:cNvPr>
          <p:cNvCxnSpPr/>
          <p:nvPr/>
        </p:nvCxnSpPr>
        <p:spPr>
          <a:xfrm>
            <a:off x="5663952" y="4337642"/>
            <a:ext cx="0" cy="3540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97882863-CE93-4680-AC0F-3A10AF7BBE8E}"/>
              </a:ext>
            </a:extLst>
          </p:cNvPr>
          <p:cNvCxnSpPr/>
          <p:nvPr/>
        </p:nvCxnSpPr>
        <p:spPr>
          <a:xfrm>
            <a:off x="5663952" y="5170148"/>
            <a:ext cx="0" cy="3540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AACC65AE-D9D3-469E-B7FC-B45187FBA25F}"/>
              </a:ext>
            </a:extLst>
          </p:cNvPr>
          <p:cNvCxnSpPr>
            <a:cxnSpLocks/>
          </p:cNvCxnSpPr>
          <p:nvPr/>
        </p:nvCxnSpPr>
        <p:spPr>
          <a:xfrm>
            <a:off x="6904774" y="3320988"/>
            <a:ext cx="47185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F533E8B4-5E51-49C1-B47A-C080EDB8760C}"/>
              </a:ext>
            </a:extLst>
          </p:cNvPr>
          <p:cNvCxnSpPr>
            <a:cxnSpLocks/>
          </p:cNvCxnSpPr>
          <p:nvPr/>
        </p:nvCxnSpPr>
        <p:spPr>
          <a:xfrm>
            <a:off x="7855776" y="3320988"/>
            <a:ext cx="47185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F5D1DE40-C487-4CCB-8154-F9C3093B6711}"/>
              </a:ext>
            </a:extLst>
          </p:cNvPr>
          <p:cNvSpPr txBox="1"/>
          <p:nvPr/>
        </p:nvSpPr>
        <p:spPr>
          <a:xfrm>
            <a:off x="5053233" y="2685674"/>
            <a:ext cx="416533" cy="507831"/>
          </a:xfrm>
          <a:prstGeom prst="rect">
            <a:avLst/>
          </a:prstGeom>
          <a:noFill/>
          <a:ln>
            <a:solidFill>
              <a:srgbClr val="C00000"/>
            </a:solidFill>
          </a:ln>
        </p:spPr>
        <p:txBody>
          <a:bodyPr wrap="square" rtlCol="0">
            <a:spAutoFit/>
          </a:bodyPr>
          <a:lstStyle/>
          <a:p>
            <a:r>
              <a:rPr lang="ja-JP" altLang="en-US" sz="1350" dirty="0"/>
              <a:t>一致</a:t>
            </a:r>
          </a:p>
        </p:txBody>
      </p:sp>
      <p:sp>
        <p:nvSpPr>
          <p:cNvPr id="35" name="テキスト ボックス 34">
            <a:extLst>
              <a:ext uri="{FF2B5EF4-FFF2-40B4-BE49-F238E27FC236}">
                <a16:creationId xmlns:a16="http://schemas.microsoft.com/office/drawing/2014/main" id="{8E791DC8-0616-43DC-8735-4B3BE73B0140}"/>
              </a:ext>
            </a:extLst>
          </p:cNvPr>
          <p:cNvSpPr txBox="1"/>
          <p:nvPr/>
        </p:nvSpPr>
        <p:spPr>
          <a:xfrm>
            <a:off x="6983881" y="3495218"/>
            <a:ext cx="416533" cy="507831"/>
          </a:xfrm>
          <a:prstGeom prst="rect">
            <a:avLst/>
          </a:prstGeom>
          <a:noFill/>
          <a:ln>
            <a:solidFill>
              <a:srgbClr val="C00000"/>
            </a:solidFill>
          </a:ln>
        </p:spPr>
        <p:txBody>
          <a:bodyPr wrap="square" rtlCol="0">
            <a:spAutoFit/>
          </a:bodyPr>
          <a:lstStyle/>
          <a:p>
            <a:r>
              <a:rPr lang="ja-JP" altLang="en-US" sz="1350" dirty="0"/>
              <a:t>一致</a:t>
            </a:r>
          </a:p>
        </p:txBody>
      </p:sp>
      <p:sp>
        <p:nvSpPr>
          <p:cNvPr id="36" name="テキスト ボックス 35">
            <a:extLst>
              <a:ext uri="{FF2B5EF4-FFF2-40B4-BE49-F238E27FC236}">
                <a16:creationId xmlns:a16="http://schemas.microsoft.com/office/drawing/2014/main" id="{A1363A8A-A40A-4960-AC4D-45033BC27D5A}"/>
              </a:ext>
            </a:extLst>
          </p:cNvPr>
          <p:cNvSpPr txBox="1"/>
          <p:nvPr/>
        </p:nvSpPr>
        <p:spPr>
          <a:xfrm>
            <a:off x="7898103" y="4320752"/>
            <a:ext cx="416533" cy="507831"/>
          </a:xfrm>
          <a:prstGeom prst="rect">
            <a:avLst/>
          </a:prstGeom>
          <a:noFill/>
          <a:ln>
            <a:solidFill>
              <a:srgbClr val="C00000"/>
            </a:solidFill>
          </a:ln>
        </p:spPr>
        <p:txBody>
          <a:bodyPr wrap="square" rtlCol="0">
            <a:spAutoFit/>
          </a:bodyPr>
          <a:lstStyle/>
          <a:p>
            <a:r>
              <a:rPr lang="ja-JP" altLang="en-US" sz="1350" dirty="0"/>
              <a:t>一致</a:t>
            </a:r>
          </a:p>
        </p:txBody>
      </p:sp>
      <p:cxnSp>
        <p:nvCxnSpPr>
          <p:cNvPr id="37" name="直線矢印コネクタ 36">
            <a:extLst>
              <a:ext uri="{FF2B5EF4-FFF2-40B4-BE49-F238E27FC236}">
                <a16:creationId xmlns:a16="http://schemas.microsoft.com/office/drawing/2014/main" id="{6C9AC98B-3560-4F15-8807-6871DB4B9778}"/>
              </a:ext>
            </a:extLst>
          </p:cNvPr>
          <p:cNvCxnSpPr/>
          <p:nvPr/>
        </p:nvCxnSpPr>
        <p:spPr>
          <a:xfrm>
            <a:off x="6643665" y="4386113"/>
            <a:ext cx="0" cy="3540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1258C1EB-F97B-48B6-9909-0EA32051DB2E}"/>
              </a:ext>
            </a:extLst>
          </p:cNvPr>
          <p:cNvCxnSpPr/>
          <p:nvPr/>
        </p:nvCxnSpPr>
        <p:spPr>
          <a:xfrm>
            <a:off x="6643665" y="5124511"/>
            <a:ext cx="0" cy="3540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27F1E313-BB24-448B-86B3-3BADF4B3F138}"/>
              </a:ext>
            </a:extLst>
          </p:cNvPr>
          <p:cNvSpPr/>
          <p:nvPr/>
        </p:nvSpPr>
        <p:spPr>
          <a:xfrm>
            <a:off x="4889857" y="2131829"/>
            <a:ext cx="743282" cy="281390"/>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挿入</a:t>
            </a:r>
          </a:p>
        </p:txBody>
      </p:sp>
      <p:cxnSp>
        <p:nvCxnSpPr>
          <p:cNvPr id="40" name="直線矢印コネクタ 39">
            <a:extLst>
              <a:ext uri="{FF2B5EF4-FFF2-40B4-BE49-F238E27FC236}">
                <a16:creationId xmlns:a16="http://schemas.microsoft.com/office/drawing/2014/main" id="{F70EEF44-0527-47AB-9D13-545A5E241870}"/>
              </a:ext>
            </a:extLst>
          </p:cNvPr>
          <p:cNvCxnSpPr>
            <a:cxnSpLocks/>
          </p:cNvCxnSpPr>
          <p:nvPr/>
        </p:nvCxnSpPr>
        <p:spPr>
          <a:xfrm>
            <a:off x="7608168" y="5120130"/>
            <a:ext cx="0" cy="3540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C2278E3C-A91C-4887-8F09-5F2339E9AF86}"/>
              </a:ext>
            </a:extLst>
          </p:cNvPr>
          <p:cNvCxnSpPr/>
          <p:nvPr/>
        </p:nvCxnSpPr>
        <p:spPr>
          <a:xfrm>
            <a:off x="6904774" y="4320752"/>
            <a:ext cx="552206" cy="594066"/>
          </a:xfrm>
          <a:prstGeom prst="straightConnector1">
            <a:avLst/>
          </a:prstGeom>
          <a:ln w="28575">
            <a:solidFill>
              <a:srgbClr val="00B05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5E09B569-99F2-4FF7-A50C-539D638A127D}"/>
              </a:ext>
            </a:extLst>
          </p:cNvPr>
          <p:cNvCxnSpPr>
            <a:cxnSpLocks/>
          </p:cNvCxnSpPr>
          <p:nvPr/>
        </p:nvCxnSpPr>
        <p:spPr>
          <a:xfrm>
            <a:off x="7842780" y="4133184"/>
            <a:ext cx="47185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8F61590-71FA-47C9-8D24-6122BB919048}"/>
              </a:ext>
            </a:extLst>
          </p:cNvPr>
          <p:cNvSpPr txBox="1"/>
          <p:nvPr/>
        </p:nvSpPr>
        <p:spPr>
          <a:xfrm>
            <a:off x="4082304" y="2814861"/>
            <a:ext cx="600164" cy="413150"/>
          </a:xfrm>
          <a:prstGeom prst="rect">
            <a:avLst/>
          </a:prstGeom>
          <a:noFill/>
          <a:ln>
            <a:solidFill>
              <a:srgbClr val="0070C0"/>
            </a:solidFill>
          </a:ln>
        </p:spPr>
        <p:txBody>
          <a:bodyPr vert="eaVert" wrap="square" rtlCol="0">
            <a:spAutoFit/>
          </a:bodyPr>
          <a:lstStyle/>
          <a:p>
            <a:r>
              <a:rPr lang="ja-JP" altLang="en-US" sz="1350" dirty="0"/>
              <a:t>削除</a:t>
            </a:r>
          </a:p>
        </p:txBody>
      </p:sp>
    </p:spTree>
    <p:extLst>
      <p:ext uri="{BB962C8B-B14F-4D97-AF65-F5344CB8AC3E}">
        <p14:creationId xmlns:p14="http://schemas.microsoft.com/office/powerpoint/2010/main" val="2074291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演習問題 </a:t>
            </a:r>
            <a:r>
              <a:rPr kumimoji="1" lang="en-US" altLang="ja-JP" dirty="0"/>
              <a:t>5-3</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「りつめいかん」と「はつめいか」の編集距離を動的計画法を用いて求めよ．</a:t>
            </a: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3997944839"/>
              </p:ext>
            </p:extLst>
          </p:nvPr>
        </p:nvGraphicFramePr>
        <p:xfrm>
          <a:off x="2423592" y="2924944"/>
          <a:ext cx="7056784" cy="366019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tblGrid>
              <a:tr h="425000">
                <a:tc>
                  <a:txBody>
                    <a:bodyPr/>
                    <a:lstStyle/>
                    <a:p>
                      <a:pPr algn="ctr"/>
                      <a:endParaRPr kumimoji="1" lang="ja-JP" altLang="en-US" sz="2400" dirty="0"/>
                    </a:p>
                  </a:txBody>
                  <a:tcPr anchor="ct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t>$</a:t>
                      </a:r>
                      <a:endParaRPr kumimoji="1" lang="ja-JP" altLang="en-US" sz="2400" dirty="0"/>
                    </a:p>
                  </a:txBody>
                  <a:tcPr anchor="ct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a:txBody>
                    <a:bodyPr/>
                    <a:lstStyle/>
                    <a:p>
                      <a:pPr algn="ctr"/>
                      <a:r>
                        <a:rPr kumimoji="1" lang="ja-JP" altLang="en-US" sz="2400" dirty="0"/>
                        <a:t>は</a:t>
                      </a:r>
                    </a:p>
                  </a:txBody>
                  <a:tcPr anchor="ctr">
                    <a:lnB w="57150" cap="flat" cmpd="sng" algn="ctr">
                      <a:solidFill>
                        <a:schemeClr val="tx1"/>
                      </a:solidFill>
                      <a:prstDash val="solid"/>
                      <a:round/>
                      <a:headEnd type="none" w="med" len="med"/>
                      <a:tailEnd type="none" w="med" len="med"/>
                    </a:lnB>
                  </a:tcPr>
                </a:tc>
                <a:tc>
                  <a:txBody>
                    <a:bodyPr/>
                    <a:lstStyle/>
                    <a:p>
                      <a:pPr algn="ctr"/>
                      <a:r>
                        <a:rPr kumimoji="1" lang="ja-JP" altLang="en-US" sz="2400" dirty="0"/>
                        <a:t>つ</a:t>
                      </a:r>
                    </a:p>
                  </a:txBody>
                  <a:tcPr anchor="ctr">
                    <a:lnB w="57150" cap="flat" cmpd="sng" algn="ctr">
                      <a:solidFill>
                        <a:schemeClr val="tx1"/>
                      </a:solidFill>
                      <a:prstDash val="solid"/>
                      <a:round/>
                      <a:headEnd type="none" w="med" len="med"/>
                      <a:tailEnd type="none" w="med" len="med"/>
                    </a:lnB>
                  </a:tcPr>
                </a:tc>
                <a:tc>
                  <a:txBody>
                    <a:bodyPr/>
                    <a:lstStyle/>
                    <a:p>
                      <a:pPr algn="ctr"/>
                      <a:r>
                        <a:rPr kumimoji="1" lang="ja-JP" altLang="en-US" sz="2400" dirty="0"/>
                        <a:t>め</a:t>
                      </a:r>
                    </a:p>
                  </a:txBody>
                  <a:tcPr anchor="ctr">
                    <a:lnB w="57150" cap="flat" cmpd="sng" algn="ctr">
                      <a:solidFill>
                        <a:schemeClr val="tx1"/>
                      </a:solidFill>
                      <a:prstDash val="solid"/>
                      <a:round/>
                      <a:headEnd type="none" w="med" len="med"/>
                      <a:tailEnd type="none" w="med" len="med"/>
                    </a:lnB>
                  </a:tcPr>
                </a:tc>
                <a:tc>
                  <a:txBody>
                    <a:bodyPr/>
                    <a:lstStyle/>
                    <a:p>
                      <a:pPr algn="ctr"/>
                      <a:r>
                        <a:rPr kumimoji="1" lang="ja-JP" altLang="en-US" sz="2400" dirty="0"/>
                        <a:t>い</a:t>
                      </a:r>
                    </a:p>
                  </a:txBody>
                  <a:tcPr anchor="ctr">
                    <a:lnB w="57150" cap="flat" cmpd="sng" algn="ctr">
                      <a:solidFill>
                        <a:schemeClr val="tx1"/>
                      </a:solidFill>
                      <a:prstDash val="solid"/>
                      <a:round/>
                      <a:headEnd type="none" w="med" len="med"/>
                      <a:tailEnd type="none" w="med" len="med"/>
                    </a:lnB>
                  </a:tcPr>
                </a:tc>
                <a:tc>
                  <a:txBody>
                    <a:bodyPr/>
                    <a:lstStyle/>
                    <a:p>
                      <a:pPr algn="ctr"/>
                      <a:r>
                        <a:rPr kumimoji="1" lang="ja-JP" altLang="en-US" sz="2400" dirty="0"/>
                        <a:t>か</a:t>
                      </a:r>
                    </a:p>
                  </a:txBody>
                  <a:tcPr anchor="ct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9790">
                <a:tc>
                  <a:txBody>
                    <a:bodyPr/>
                    <a:lstStyle/>
                    <a:p>
                      <a:pPr algn="ctr"/>
                      <a:r>
                        <a:rPr kumimoji="1" lang="en-US" altLang="ja-JP" sz="2400" dirty="0"/>
                        <a:t>$</a:t>
                      </a:r>
                      <a:endParaRPr kumimoji="1" lang="ja-JP" altLang="en-US" sz="2400" dirty="0"/>
                    </a:p>
                  </a:txBody>
                  <a:tcPr anchor="ct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a:txBody>
                    <a:bodyPr/>
                    <a:lstStyle/>
                    <a:p>
                      <a:pPr algn="ctr"/>
                      <a:r>
                        <a:rPr kumimoji="1" lang="en-US" altLang="ja-JP" sz="2400" dirty="0"/>
                        <a:t>0</a:t>
                      </a:r>
                      <a:endParaRPr kumimoji="1" lang="ja-JP" altLang="en-US" sz="2400" dirty="0"/>
                    </a:p>
                  </a:txBody>
                  <a:tcPr anchor="ct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tc>
                  <a:txBody>
                    <a:bodyPr/>
                    <a:lstStyle/>
                    <a:p>
                      <a:pPr algn="ctr"/>
                      <a:r>
                        <a:rPr kumimoji="1" lang="en-US" altLang="ja-JP" sz="2400" dirty="0"/>
                        <a:t>1</a:t>
                      </a:r>
                      <a:endParaRPr kumimoji="1" lang="ja-JP" altLang="en-US" sz="2400" dirty="0"/>
                    </a:p>
                  </a:txBody>
                  <a:tcPr anchor="ctr">
                    <a:lnT w="57150" cap="flat" cmpd="sng" algn="ctr">
                      <a:solidFill>
                        <a:schemeClr val="tx1"/>
                      </a:solidFill>
                      <a:prstDash val="solid"/>
                      <a:round/>
                      <a:headEnd type="none" w="med" len="med"/>
                      <a:tailEnd type="none" w="med" len="med"/>
                    </a:lnT>
                  </a:tcPr>
                </a:tc>
                <a:tc>
                  <a:txBody>
                    <a:bodyPr/>
                    <a:lstStyle/>
                    <a:p>
                      <a:pPr algn="ctr"/>
                      <a:r>
                        <a:rPr kumimoji="1" lang="en-US" altLang="ja-JP" sz="2400" dirty="0"/>
                        <a:t>2</a:t>
                      </a:r>
                      <a:endParaRPr kumimoji="1" lang="ja-JP" altLang="en-US" sz="2400" dirty="0"/>
                    </a:p>
                  </a:txBody>
                  <a:tcPr anchor="ctr">
                    <a:lnT w="57150" cap="flat" cmpd="sng" algn="ctr">
                      <a:solidFill>
                        <a:schemeClr val="tx1"/>
                      </a:solidFill>
                      <a:prstDash val="solid"/>
                      <a:round/>
                      <a:headEnd type="none" w="med" len="med"/>
                      <a:tailEnd type="none" w="med" len="med"/>
                    </a:lnT>
                  </a:tcPr>
                </a:tc>
                <a:tc>
                  <a:txBody>
                    <a:bodyPr/>
                    <a:lstStyle/>
                    <a:p>
                      <a:pPr algn="ctr"/>
                      <a:r>
                        <a:rPr kumimoji="1" lang="en-US" altLang="ja-JP" sz="2400" dirty="0"/>
                        <a:t>3</a:t>
                      </a:r>
                      <a:endParaRPr kumimoji="1" lang="ja-JP" altLang="en-US" sz="2400" dirty="0"/>
                    </a:p>
                  </a:txBody>
                  <a:tcPr anchor="ctr">
                    <a:lnT w="57150" cap="flat" cmpd="sng" algn="ctr">
                      <a:solidFill>
                        <a:schemeClr val="tx1"/>
                      </a:solidFill>
                      <a:prstDash val="solid"/>
                      <a:round/>
                      <a:headEnd type="none" w="med" len="med"/>
                      <a:tailEnd type="none" w="med" len="med"/>
                    </a:lnT>
                  </a:tcPr>
                </a:tc>
                <a:tc>
                  <a:txBody>
                    <a:bodyPr/>
                    <a:lstStyle/>
                    <a:p>
                      <a:pPr algn="ctr"/>
                      <a:r>
                        <a:rPr kumimoji="1" lang="en-US" altLang="ja-JP" sz="2400" dirty="0"/>
                        <a:t>4</a:t>
                      </a:r>
                      <a:endParaRPr kumimoji="1" lang="ja-JP" altLang="en-US" sz="2400" dirty="0"/>
                    </a:p>
                  </a:txBody>
                  <a:tcPr anchor="ctr">
                    <a:lnT w="57150" cap="flat" cmpd="sng" algn="ctr">
                      <a:solidFill>
                        <a:schemeClr val="tx1"/>
                      </a:solidFill>
                      <a:prstDash val="solid"/>
                      <a:round/>
                      <a:headEnd type="none" w="med" len="med"/>
                      <a:tailEnd type="none" w="med" len="med"/>
                    </a:lnT>
                  </a:tcPr>
                </a:tc>
                <a:tc>
                  <a:txBody>
                    <a:bodyPr/>
                    <a:lstStyle/>
                    <a:p>
                      <a:pPr algn="ctr"/>
                      <a:r>
                        <a:rPr kumimoji="1" lang="en-US" altLang="ja-JP" sz="2400" dirty="0"/>
                        <a:t>5</a:t>
                      </a:r>
                      <a:endParaRPr kumimoji="1" lang="ja-JP" altLang="en-US" sz="2400" dirty="0"/>
                    </a:p>
                  </a:txBody>
                  <a:tcPr anchor="ct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48037">
                <a:tc>
                  <a:txBody>
                    <a:bodyPr/>
                    <a:lstStyle/>
                    <a:p>
                      <a:pPr algn="ctr"/>
                      <a:r>
                        <a:rPr kumimoji="1" lang="ja-JP" altLang="en-US" sz="2400" dirty="0"/>
                        <a:t>り</a:t>
                      </a:r>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2400" dirty="0"/>
                        <a:t>1</a:t>
                      </a:r>
                      <a:endParaRPr kumimoji="1" lang="ja-JP" altLang="en-US" sz="2400" dirty="0"/>
                    </a:p>
                  </a:txBody>
                  <a:tcPr anchor="ctr">
                    <a:lnL w="57150" cap="flat" cmpd="sng" algn="ctr">
                      <a:solidFill>
                        <a:schemeClr val="tx1"/>
                      </a:solidFill>
                      <a:prstDash val="solid"/>
                      <a:round/>
                      <a:headEnd type="none" w="med" len="med"/>
                      <a:tailEnd type="none" w="med" len="med"/>
                    </a:lnL>
                  </a:tcP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extLst>
                  <a:ext uri="{0D108BD9-81ED-4DB2-BD59-A6C34878D82A}">
                    <a16:rowId xmlns:a16="http://schemas.microsoft.com/office/drawing/2014/main" val="10002"/>
                  </a:ext>
                </a:extLst>
              </a:tr>
              <a:tr h="448037">
                <a:tc>
                  <a:txBody>
                    <a:bodyPr/>
                    <a:lstStyle/>
                    <a:p>
                      <a:pPr algn="ctr"/>
                      <a:r>
                        <a:rPr kumimoji="1" lang="ja-JP" altLang="en-US" sz="2400" dirty="0"/>
                        <a:t>つ</a:t>
                      </a:r>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2400" dirty="0"/>
                        <a:t>2</a:t>
                      </a:r>
                      <a:endParaRPr kumimoji="1" lang="ja-JP" altLang="en-US" sz="2400" dirty="0"/>
                    </a:p>
                  </a:txBody>
                  <a:tcPr anchor="ctr">
                    <a:lnL w="57150" cap="flat" cmpd="sng" algn="ctr">
                      <a:solidFill>
                        <a:schemeClr val="tx1"/>
                      </a:solidFill>
                      <a:prstDash val="solid"/>
                      <a:round/>
                      <a:headEnd type="none" w="med" len="med"/>
                      <a:tailEnd type="none" w="med" len="med"/>
                    </a:lnL>
                  </a:tcP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a:p>
                  </a:txBody>
                  <a:tcPr anchor="ctr"/>
                </a:tc>
                <a:tc>
                  <a:txBody>
                    <a:bodyPr/>
                    <a:lstStyle/>
                    <a:p>
                      <a:pPr algn="ctr"/>
                      <a:endParaRPr kumimoji="1" lang="ja-JP" altLang="en-US" sz="2400"/>
                    </a:p>
                  </a:txBody>
                  <a:tcPr anchor="ctr"/>
                </a:tc>
                <a:extLst>
                  <a:ext uri="{0D108BD9-81ED-4DB2-BD59-A6C34878D82A}">
                    <a16:rowId xmlns:a16="http://schemas.microsoft.com/office/drawing/2014/main" val="10003"/>
                  </a:ext>
                </a:extLst>
              </a:tr>
              <a:tr h="448037">
                <a:tc>
                  <a:txBody>
                    <a:bodyPr/>
                    <a:lstStyle/>
                    <a:p>
                      <a:pPr algn="ctr"/>
                      <a:r>
                        <a:rPr kumimoji="1" lang="ja-JP" altLang="en-US" sz="2400" dirty="0"/>
                        <a:t>め</a:t>
                      </a:r>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2400" dirty="0"/>
                        <a:t>3</a:t>
                      </a:r>
                      <a:endParaRPr kumimoji="1" lang="ja-JP" altLang="en-US" sz="2400" dirty="0"/>
                    </a:p>
                  </a:txBody>
                  <a:tcPr anchor="ctr">
                    <a:lnL w="57150" cap="flat" cmpd="sng" algn="ctr">
                      <a:solidFill>
                        <a:schemeClr val="tx1"/>
                      </a:solidFill>
                      <a:prstDash val="solid"/>
                      <a:round/>
                      <a:headEnd type="none" w="med" len="med"/>
                      <a:tailEnd type="none" w="med" len="med"/>
                    </a:lnL>
                  </a:tcPr>
                </a:tc>
                <a:tc>
                  <a:txBody>
                    <a:bodyPr/>
                    <a:lstStyle/>
                    <a:p>
                      <a:pPr algn="ctr"/>
                      <a:endParaRPr kumimoji="1" lang="ja-JP" altLang="en-US" sz="2400" dirty="0"/>
                    </a:p>
                  </a:txBody>
                  <a:tcPr anchor="ctr"/>
                </a:tc>
                <a:tc>
                  <a:txBody>
                    <a:bodyPr/>
                    <a:lstStyle/>
                    <a:p>
                      <a:pPr algn="ctr"/>
                      <a:endParaRPr kumimoji="1" lang="ja-JP" altLang="en-US" sz="240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extLst>
                  <a:ext uri="{0D108BD9-81ED-4DB2-BD59-A6C34878D82A}">
                    <a16:rowId xmlns:a16="http://schemas.microsoft.com/office/drawing/2014/main" val="10004"/>
                  </a:ext>
                </a:extLst>
              </a:tr>
              <a:tr h="448037">
                <a:tc>
                  <a:txBody>
                    <a:bodyPr/>
                    <a:lstStyle/>
                    <a:p>
                      <a:pPr algn="ctr"/>
                      <a:r>
                        <a:rPr kumimoji="1" lang="ja-JP" altLang="en-US" sz="2400" dirty="0"/>
                        <a:t>い</a:t>
                      </a:r>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2400" dirty="0"/>
                        <a:t>4</a:t>
                      </a:r>
                      <a:endParaRPr kumimoji="1" lang="ja-JP" altLang="en-US" sz="2400" dirty="0"/>
                    </a:p>
                  </a:txBody>
                  <a:tcPr anchor="ctr">
                    <a:lnL w="57150" cap="flat" cmpd="sng" algn="ctr">
                      <a:solidFill>
                        <a:schemeClr val="tx1"/>
                      </a:solidFill>
                      <a:prstDash val="solid"/>
                      <a:round/>
                      <a:headEnd type="none" w="med" len="med"/>
                      <a:tailEnd type="none" w="med" len="med"/>
                    </a:lnL>
                  </a:tcP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extLst>
                  <a:ext uri="{0D108BD9-81ED-4DB2-BD59-A6C34878D82A}">
                    <a16:rowId xmlns:a16="http://schemas.microsoft.com/office/drawing/2014/main" val="10005"/>
                  </a:ext>
                </a:extLst>
              </a:tr>
              <a:tr h="448037">
                <a:tc>
                  <a:txBody>
                    <a:bodyPr/>
                    <a:lstStyle/>
                    <a:p>
                      <a:pPr algn="ctr"/>
                      <a:r>
                        <a:rPr kumimoji="1" lang="ja-JP" altLang="en-US" sz="2400" dirty="0"/>
                        <a:t>か</a:t>
                      </a:r>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2400" dirty="0"/>
                        <a:t>5</a:t>
                      </a:r>
                      <a:endParaRPr kumimoji="1" lang="ja-JP" altLang="en-US" sz="2400" dirty="0"/>
                    </a:p>
                  </a:txBody>
                  <a:tcPr anchor="ctr">
                    <a:lnL w="57150" cap="flat" cmpd="sng" algn="ctr">
                      <a:solidFill>
                        <a:schemeClr val="tx1"/>
                      </a:solidFill>
                      <a:prstDash val="solid"/>
                      <a:round/>
                      <a:headEnd type="none" w="med" len="med"/>
                      <a:tailEnd type="none" w="med" len="med"/>
                    </a:lnL>
                  </a:tcP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extLst>
                  <a:ext uri="{0D108BD9-81ED-4DB2-BD59-A6C34878D82A}">
                    <a16:rowId xmlns:a16="http://schemas.microsoft.com/office/drawing/2014/main" val="10006"/>
                  </a:ext>
                </a:extLst>
              </a:tr>
              <a:tr h="448037">
                <a:tc>
                  <a:txBody>
                    <a:bodyPr/>
                    <a:lstStyle/>
                    <a:p>
                      <a:pPr algn="ctr"/>
                      <a:r>
                        <a:rPr kumimoji="1" lang="ja-JP" altLang="en-US" sz="2400" dirty="0"/>
                        <a:t>ん</a:t>
                      </a:r>
                    </a:p>
                  </a:txBody>
                  <a:tcPr anchor="ctr">
                    <a:lnR w="57150" cap="flat" cmpd="sng" algn="ctr">
                      <a:solidFill>
                        <a:schemeClr val="tx1"/>
                      </a:solidFill>
                      <a:prstDash val="solid"/>
                      <a:round/>
                      <a:headEnd type="none" w="med" len="med"/>
                      <a:tailEnd type="none" w="med" len="med"/>
                    </a:lnR>
                  </a:tcPr>
                </a:tc>
                <a:tc>
                  <a:txBody>
                    <a:bodyPr/>
                    <a:lstStyle/>
                    <a:p>
                      <a:pPr algn="ctr"/>
                      <a:r>
                        <a:rPr kumimoji="1" lang="en-US" altLang="ja-JP" sz="2400" dirty="0"/>
                        <a:t>6</a:t>
                      </a:r>
                      <a:endParaRPr kumimoji="1" lang="ja-JP" altLang="en-US" sz="2400" dirty="0"/>
                    </a:p>
                  </a:txBody>
                  <a:tcPr anchor="ctr">
                    <a:lnL w="57150" cap="flat" cmpd="sng" algn="ctr">
                      <a:solidFill>
                        <a:schemeClr val="tx1"/>
                      </a:solidFill>
                      <a:prstDash val="solid"/>
                      <a:round/>
                      <a:headEnd type="none" w="med" len="med"/>
                      <a:tailEnd type="none" w="med" len="med"/>
                    </a:lnL>
                  </a:tcP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endParaRPr kumimoji="1" lang="ja-JP" altLang="en-US" sz="2400" dirty="0"/>
                    </a:p>
                  </a:txBody>
                  <a:tcPr anchor="ctr"/>
                </a:tc>
                <a:tc>
                  <a:txBody>
                    <a:bodyPr/>
                    <a:lstStyle/>
                    <a:p>
                      <a:pPr algn="ctr"/>
                      <a:r>
                        <a:rPr kumimoji="1" lang="en-US" altLang="ja-JP" sz="2400" dirty="0"/>
                        <a:t>Goal</a:t>
                      </a:r>
                      <a:endParaRPr kumimoji="1" lang="ja-JP" altLang="en-US" sz="2400"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11778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演習</a:t>
            </a:r>
            <a:r>
              <a:rPr lang="en-US" altLang="ja-JP" dirty="0"/>
              <a:t>5-4 </a:t>
            </a:r>
            <a:r>
              <a:rPr lang="ja-JP" altLang="en-US" dirty="0"/>
              <a:t>編集距離と文書検索</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514350" indent="-514350">
              <a:buFont typeface="+mj-lt"/>
              <a:buAutoNum type="arabicPeriod"/>
            </a:pPr>
            <a:r>
              <a:rPr lang="ja-JP" altLang="en-US" dirty="0"/>
              <a:t>長さ</a:t>
            </a:r>
            <a:r>
              <a:rPr lang="en-US" altLang="ja-JP" dirty="0"/>
              <a:t>n</a:t>
            </a:r>
            <a:r>
              <a:rPr lang="ja-JP" altLang="en-US" dirty="0"/>
              <a:t>の文字列と長さ</a:t>
            </a:r>
            <a:r>
              <a:rPr lang="en-US" altLang="ja-JP" dirty="0"/>
              <a:t>m</a:t>
            </a:r>
            <a:r>
              <a:rPr lang="ja-JP" altLang="en-US" dirty="0"/>
              <a:t>の文字列の編集距離を計算するのに必要な計算量を見積もれ．</a:t>
            </a:r>
            <a:br>
              <a:rPr lang="en-US" altLang="ja-JP" dirty="0"/>
            </a:br>
            <a:endParaRPr lang="en-US" altLang="ja-JP" dirty="0"/>
          </a:p>
          <a:p>
            <a:pPr marL="514350" indent="-514350">
              <a:buFont typeface="+mj-lt"/>
              <a:buAutoNum type="arabicPeriod"/>
            </a:pPr>
            <a:r>
              <a:rPr lang="en-US" altLang="ja-JP" dirty="0"/>
              <a:t>L</a:t>
            </a:r>
            <a:r>
              <a:rPr kumimoji="1" lang="ja-JP" altLang="en-US" dirty="0"/>
              <a:t>文字（例えば</a:t>
            </a:r>
            <a:r>
              <a:rPr kumimoji="1" lang="en-US" altLang="ja-JP" dirty="0"/>
              <a:t>L=140</a:t>
            </a:r>
            <a:r>
              <a:rPr kumimoji="1" lang="ja-JP" altLang="en-US" dirty="0"/>
              <a:t>）で書かれた文書がある．この文書には「</a:t>
            </a:r>
            <a:r>
              <a:rPr kumimoji="1" lang="ja-JP" altLang="en-US" dirty="0" err="1"/>
              <a:t>たにちゅ</a:t>
            </a:r>
            <a:r>
              <a:rPr kumimoji="1" lang="ja-JP" altLang="en-US" dirty="0"/>
              <a:t>ー」を「たに○ゅー」とするなど，文字の書き間違い</a:t>
            </a:r>
            <a:r>
              <a:rPr kumimoji="1" lang="en-US" altLang="ja-JP" dirty="0"/>
              <a:t>(!?)</a:t>
            </a:r>
            <a:r>
              <a:rPr kumimoji="1" lang="ja-JP" altLang="en-US" dirty="0"/>
              <a:t>があることが大変多い．よって部分文字列の検索では正しい検索結果を得ることが出来ない．</a:t>
            </a:r>
            <a:br>
              <a:rPr kumimoji="1" lang="en-US" altLang="ja-JP" dirty="0"/>
            </a:br>
            <a:r>
              <a:rPr lang="ja-JP" altLang="en-US" dirty="0"/>
              <a:t>そこで，与えられたクエリ文字列について編集距離を最小化する文字列を文章中から探してくるアルゴリズムをつくりたい．</a:t>
            </a:r>
            <a:br>
              <a:rPr lang="en-US" altLang="ja-JP" dirty="0"/>
            </a:br>
            <a:r>
              <a:rPr kumimoji="1" lang="ja-JP" altLang="en-US" dirty="0"/>
              <a:t>単純に，前か</a:t>
            </a:r>
            <a:r>
              <a:rPr lang="ja-JP" altLang="en-US" dirty="0"/>
              <a:t>ら順番に長さ</a:t>
            </a:r>
            <a:r>
              <a:rPr lang="en-US" altLang="ja-JP" dirty="0"/>
              <a:t>M</a:t>
            </a:r>
            <a:r>
              <a:rPr lang="ja-JP" altLang="en-US" dirty="0"/>
              <a:t>の</a:t>
            </a:r>
            <a:r>
              <a:rPr kumimoji="1" lang="ja-JP" altLang="en-US" dirty="0"/>
              <a:t>部分文字列をとってきては長さ</a:t>
            </a:r>
            <a:r>
              <a:rPr kumimoji="1" lang="en-US" altLang="ja-JP" dirty="0"/>
              <a:t>K</a:t>
            </a:r>
            <a:r>
              <a:rPr kumimoji="1" lang="ja-JP" altLang="en-US" dirty="0"/>
              <a:t>のクエリ（検索）文字列との編集距離を計算していく．</a:t>
            </a:r>
            <a:r>
              <a:rPr lang="ja-JP" altLang="en-US" dirty="0"/>
              <a:t>このアルゴリズムの計算量を見積もれ．</a:t>
            </a:r>
            <a:endParaRPr kumimoji="1" lang="ja-JP" altLang="en-US" dirty="0"/>
          </a:p>
        </p:txBody>
      </p:sp>
      <p:sp>
        <p:nvSpPr>
          <p:cNvPr id="4" name="正方形/長方形 3"/>
          <p:cNvSpPr/>
          <p:nvPr/>
        </p:nvSpPr>
        <p:spPr>
          <a:xfrm>
            <a:off x="5069686" y="6165305"/>
            <a:ext cx="4698722" cy="461665"/>
          </a:xfrm>
          <a:prstGeom prst="rect">
            <a:avLst/>
          </a:prstGeom>
        </p:spPr>
        <p:txBody>
          <a:bodyPr wrap="none">
            <a:spAutoFit/>
          </a:bodyPr>
          <a:lstStyle/>
          <a:p>
            <a:r>
              <a:rPr lang="en-US" altLang="ja-JP" sz="2400" dirty="0"/>
              <a:t>※</a:t>
            </a:r>
            <a:r>
              <a:rPr lang="ja-JP" altLang="en-US" sz="2400" dirty="0"/>
              <a:t>ともに</a:t>
            </a:r>
            <a:r>
              <a:rPr lang="en-US" altLang="ja-JP" sz="2400" dirty="0"/>
              <a:t>O(</a:t>
            </a:r>
            <a:r>
              <a:rPr lang="ja-JP" altLang="en-US" sz="2400" dirty="0"/>
              <a:t>オーダー</a:t>
            </a:r>
            <a:r>
              <a:rPr lang="en-US" altLang="ja-JP" sz="2400" dirty="0"/>
              <a:t>)</a:t>
            </a:r>
            <a:r>
              <a:rPr lang="ja-JP" altLang="en-US" sz="2400" dirty="0"/>
              <a:t>記号で答えよ）</a:t>
            </a:r>
          </a:p>
        </p:txBody>
      </p:sp>
    </p:spTree>
    <p:extLst>
      <p:ext uri="{BB962C8B-B14F-4D97-AF65-F5344CB8AC3E}">
        <p14:creationId xmlns:p14="http://schemas.microsoft.com/office/powerpoint/2010/main" val="3245062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a:t>第</a:t>
            </a:r>
            <a:r>
              <a:rPr lang="en-US" altLang="ja-JP" sz="5400" dirty="0"/>
              <a:t>5</a:t>
            </a:r>
            <a:r>
              <a:rPr lang="ja-JP" altLang="en-US" sz="5400" dirty="0"/>
              <a:t>章のまとめ</a:t>
            </a:r>
            <a:endParaRPr kumimoji="1" lang="ja-JP" altLang="en-US" dirty="0"/>
          </a:p>
        </p:txBody>
      </p:sp>
      <p:sp>
        <p:nvSpPr>
          <p:cNvPr id="3" name="コンテンツ プレースホルダー 2"/>
          <p:cNvSpPr>
            <a:spLocks noGrp="1"/>
          </p:cNvSpPr>
          <p:nvPr>
            <p:ph idx="1"/>
          </p:nvPr>
        </p:nvSpPr>
        <p:spPr/>
        <p:txBody>
          <a:bodyPr/>
          <a:lstStyle/>
          <a:p>
            <a:r>
              <a:rPr lang="ja-JP" altLang="en-US" dirty="0"/>
              <a:t>確定システムにおける多段決定問題の定式化を行った．</a:t>
            </a:r>
          </a:p>
          <a:p>
            <a:r>
              <a:rPr lang="ja-JP" altLang="en-US" dirty="0"/>
              <a:t>状態空間の時間方向へのグラフ展開について学んだ．</a:t>
            </a:r>
          </a:p>
          <a:p>
            <a:r>
              <a:rPr lang="ja-JP" altLang="en-US" dirty="0"/>
              <a:t>動的計画法のアルゴリズムについて学んだ．</a:t>
            </a:r>
          </a:p>
          <a:p>
            <a:r>
              <a:rPr lang="ja-JP" altLang="en-US" dirty="0"/>
              <a:t>動的計画法の応用として，ストリングマッチングと編集距離の計算方法について学んだ．</a:t>
            </a:r>
            <a:endParaRPr kumimoji="1" lang="ja-JP" altLang="en-US" dirty="0"/>
          </a:p>
        </p:txBody>
      </p:sp>
    </p:spTree>
    <p:extLst>
      <p:ext uri="{BB962C8B-B14F-4D97-AF65-F5344CB8AC3E}">
        <p14:creationId xmlns:p14="http://schemas.microsoft.com/office/powerpoint/2010/main" val="2426211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宿題</a:t>
            </a:r>
          </a:p>
        </p:txBody>
      </p:sp>
      <p:sp>
        <p:nvSpPr>
          <p:cNvPr id="3" name="コンテンツ プレースホルダー 2"/>
          <p:cNvSpPr>
            <a:spLocks noGrp="1"/>
          </p:cNvSpPr>
          <p:nvPr>
            <p:ph idx="1"/>
          </p:nvPr>
        </p:nvSpPr>
        <p:spPr/>
        <p:txBody>
          <a:bodyPr/>
          <a:lstStyle/>
          <a:p>
            <a:pPr marL="0" indent="0">
              <a:buNone/>
            </a:pPr>
            <a:r>
              <a:rPr kumimoji="1" lang="ja-JP" altLang="en-US" dirty="0"/>
              <a:t>１．講義のまとめを作る</a:t>
            </a:r>
            <a:endParaRPr kumimoji="1" lang="en-US" altLang="ja-JP" dirty="0"/>
          </a:p>
          <a:p>
            <a:pPr marL="0" indent="0">
              <a:buNone/>
            </a:pPr>
            <a:r>
              <a:rPr lang="ja-JP" altLang="en-US" dirty="0"/>
              <a:t>２．</a:t>
            </a:r>
            <a:r>
              <a:rPr kumimoji="1" lang="ja-JP" altLang="en-US" dirty="0"/>
              <a:t>演習問題を解</a:t>
            </a:r>
            <a:r>
              <a:rPr lang="ja-JP" altLang="en-US" dirty="0"/>
              <a:t>く（このスライドのもの）</a:t>
            </a:r>
            <a:endParaRPr lang="en-US" altLang="ja-JP" dirty="0"/>
          </a:p>
          <a:p>
            <a:pPr marL="0" indent="0">
              <a:buNone/>
            </a:pPr>
            <a:r>
              <a:rPr kumimoji="1" lang="ja-JP" altLang="en-US" dirty="0"/>
              <a:t>３．予習問題を考える</a:t>
            </a:r>
          </a:p>
        </p:txBody>
      </p:sp>
    </p:spTree>
    <p:extLst>
      <p:ext uri="{BB962C8B-B14F-4D97-AF65-F5344CB8AC3E}">
        <p14:creationId xmlns:p14="http://schemas.microsoft.com/office/powerpoint/2010/main" val="2724700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784" y="332656"/>
            <a:ext cx="8229600" cy="1143000"/>
          </a:xfrm>
        </p:spPr>
        <p:txBody>
          <a:bodyPr/>
          <a:lstStyle/>
          <a:p>
            <a:r>
              <a:rPr kumimoji="1" lang="ja-JP" altLang="en-US" dirty="0"/>
              <a:t>予習問題</a:t>
            </a:r>
          </a:p>
        </p:txBody>
      </p:sp>
      <p:sp>
        <p:nvSpPr>
          <p:cNvPr id="3" name="コンテンツ プレースホルダー 2"/>
          <p:cNvSpPr>
            <a:spLocks noGrp="1"/>
          </p:cNvSpPr>
          <p:nvPr>
            <p:ph idx="1"/>
          </p:nvPr>
        </p:nvSpPr>
        <p:spPr>
          <a:xfrm>
            <a:off x="1055440" y="1628800"/>
            <a:ext cx="10585176" cy="5112568"/>
          </a:xfrm>
        </p:spPr>
        <p:txBody>
          <a:bodyPr>
            <a:normAutofit/>
          </a:bodyPr>
          <a:lstStyle/>
          <a:p>
            <a:r>
              <a:rPr kumimoji="1" lang="ja-JP" altLang="en-US" dirty="0"/>
              <a:t>次の第６章は確率を扱う</a:t>
            </a:r>
            <a:r>
              <a:rPr lang="ja-JP" altLang="en-US" dirty="0"/>
              <a:t>。特に、ベイズの定理が重要</a:t>
            </a:r>
            <a:endParaRPr lang="en-US" altLang="ja-JP" dirty="0"/>
          </a:p>
          <a:p>
            <a:pPr marL="393192" lvl="1" indent="0">
              <a:buNone/>
            </a:pPr>
            <a:r>
              <a:rPr kumimoji="1" lang="ja-JP" altLang="en-US" dirty="0"/>
              <a:t>注意：ベイズの定理における「確率」は、君たちの理解する「確率」とはちょっと違うかも（「可能性」と呼んだほうがぴったりくる）</a:t>
            </a:r>
            <a:endParaRPr kumimoji="1" lang="en-US" altLang="ja-JP" dirty="0"/>
          </a:p>
          <a:p>
            <a:pPr marL="393192" lvl="1" indent="0">
              <a:buNone/>
            </a:pPr>
            <a:r>
              <a:rPr kumimoji="1" lang="ja-JP" altLang="en-US" dirty="0"/>
              <a:t>－－－過去のデータをもとにして「確率」を考える</a:t>
            </a:r>
            <a:endParaRPr lang="en-US" altLang="ja-JP" dirty="0"/>
          </a:p>
          <a:p>
            <a:pPr marL="0" lvl="1" indent="0">
              <a:buNone/>
            </a:pPr>
            <a:r>
              <a:rPr kumimoji="1" lang="ja-JP" altLang="en-US" dirty="0"/>
              <a:t>次の問題を考えてみよう：</a:t>
            </a:r>
            <a:endParaRPr kumimoji="1" lang="en-US" altLang="ja-JP" dirty="0"/>
          </a:p>
          <a:p>
            <a:pPr marL="0" lvl="1" indent="0">
              <a:buNone/>
            </a:pPr>
            <a:r>
              <a:rPr lang="ja-JP" altLang="en-US" dirty="0"/>
              <a:t>ある町の男女の出生率は過去のデータからそれぞれ</a:t>
            </a:r>
            <a:r>
              <a:rPr lang="en-US" altLang="ja-JP" dirty="0"/>
              <a:t>0.50</a:t>
            </a:r>
            <a:r>
              <a:rPr lang="ja-JP" altLang="en-US" dirty="0"/>
              <a:t>である。</a:t>
            </a:r>
            <a:endParaRPr lang="en-US" altLang="ja-JP" dirty="0"/>
          </a:p>
          <a:p>
            <a:pPr marL="0" lvl="1" indent="0">
              <a:buNone/>
            </a:pPr>
            <a:r>
              <a:rPr kumimoji="1" lang="ja-JP" altLang="en-US" dirty="0"/>
              <a:t>その町に住む家族をランダムに取り出してみる。その家族には</a:t>
            </a:r>
            <a:r>
              <a:rPr lang="ja-JP" altLang="en-US" dirty="0"/>
              <a:t>２人の子どもがいた。</a:t>
            </a:r>
            <a:endParaRPr lang="en-US" altLang="ja-JP" dirty="0"/>
          </a:p>
          <a:p>
            <a:pPr marL="457200" lvl="1" indent="-457200">
              <a:buAutoNum type="arabicParenBoth"/>
            </a:pPr>
            <a:r>
              <a:rPr lang="ja-JP" altLang="en-US" dirty="0"/>
              <a:t>上の子が女の子であることがわかっている。下の子も女の子である確率は？</a:t>
            </a:r>
            <a:endParaRPr lang="en-US" altLang="ja-JP" dirty="0"/>
          </a:p>
          <a:p>
            <a:pPr marL="457200" lvl="1" indent="-457200">
              <a:buAutoNum type="arabicParenBoth"/>
            </a:pPr>
            <a:r>
              <a:rPr kumimoji="1" lang="ja-JP" altLang="en-US" dirty="0"/>
              <a:t>一人</a:t>
            </a:r>
            <a:r>
              <a:rPr lang="ja-JP" altLang="en-US" dirty="0"/>
              <a:t>は</a:t>
            </a:r>
            <a:r>
              <a:rPr kumimoji="1" lang="ja-JP" altLang="en-US" dirty="0"/>
              <a:t>女の子であることがわかっている。もう一人も女の子である確率は？</a:t>
            </a:r>
            <a:endParaRPr kumimoji="1" lang="en-US" altLang="ja-JP" dirty="0"/>
          </a:p>
          <a:p>
            <a:pPr marL="457200" lvl="1" indent="-457200">
              <a:buAutoNum type="arabicParenBoth"/>
            </a:pPr>
            <a:r>
              <a:rPr lang="en-US" altLang="ja-JP" dirty="0"/>
              <a:t>(1)</a:t>
            </a:r>
            <a:r>
              <a:rPr lang="ja-JP" altLang="en-US" dirty="0"/>
              <a:t>と</a:t>
            </a:r>
            <a:r>
              <a:rPr lang="en-US" altLang="ja-JP" dirty="0"/>
              <a:t>(2)</a:t>
            </a:r>
            <a:r>
              <a:rPr lang="ja-JP" altLang="en-US" dirty="0"/>
              <a:t>で答えが違うのはなぜか？</a:t>
            </a:r>
            <a:endParaRPr lang="en-US" altLang="ja-JP" dirty="0"/>
          </a:p>
          <a:p>
            <a:pPr marL="0" lvl="1" indent="0">
              <a:buNone/>
            </a:pPr>
            <a:r>
              <a:rPr lang="ja-JP" altLang="en-US" dirty="0"/>
              <a:t>　　</a:t>
            </a:r>
            <a:r>
              <a:rPr lang="en-US" altLang="ja-JP" dirty="0"/>
              <a:t>(</a:t>
            </a:r>
            <a:r>
              <a:rPr lang="ja-JP" altLang="en-US" dirty="0"/>
              <a:t>答えが同じと思った人に説明すること</a:t>
            </a:r>
            <a:r>
              <a:rPr lang="ja-JP" altLang="en-US"/>
              <a:t>を想定して説明してみてください）</a:t>
            </a:r>
            <a:endParaRPr lang="en-US" altLang="ja-JP" dirty="0"/>
          </a:p>
        </p:txBody>
      </p:sp>
    </p:spTree>
    <p:extLst>
      <p:ext uri="{BB962C8B-B14F-4D97-AF65-F5344CB8AC3E}">
        <p14:creationId xmlns:p14="http://schemas.microsoft.com/office/powerpoint/2010/main" val="348058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仮定</a:t>
            </a:r>
            <a:r>
              <a:rPr lang="en-US" altLang="ja-JP" dirty="0"/>
              <a:t>	</a:t>
            </a:r>
            <a:r>
              <a:rPr lang="ja-JP" altLang="en-US" sz="4800"/>
              <a:t>多段決定</a:t>
            </a:r>
            <a:r>
              <a:rPr lang="ja-JP" altLang="en-US" sz="4800" dirty="0"/>
              <a:t>（</a:t>
            </a:r>
            <a:r>
              <a:rPr lang="en-US" altLang="ja-JP" sz="4800" dirty="0"/>
              <a:t>1</a:t>
            </a:r>
            <a:r>
              <a:rPr lang="ja-JP" altLang="en-US" sz="4800" dirty="0"/>
              <a:t>）</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ホイールダック２号は迷路の完全な地図を持っているものとする．</a:t>
            </a:r>
          </a:p>
          <a:p>
            <a:r>
              <a:rPr lang="ja-JP" altLang="en-US" dirty="0"/>
              <a:t>ホイールダック２号は迷路の中で自分がどこにいるか認識できるものとする．</a:t>
            </a:r>
          </a:p>
          <a:p>
            <a:r>
              <a:rPr lang="ja-JP" altLang="en-US" dirty="0"/>
              <a:t>ホイールダック２号は連続的な迷路の空間から適切な離散状態空間を構成できるものとする．</a:t>
            </a:r>
          </a:p>
          <a:p>
            <a:r>
              <a:rPr lang="ja-JP" altLang="en-US" dirty="0"/>
              <a:t>ホイールダック２号は各時刻で各状態間の移動にかかるコストや利得を知っているものとする．</a:t>
            </a:r>
          </a:p>
          <a:p>
            <a:r>
              <a:rPr lang="ja-JP" altLang="en-US" dirty="0"/>
              <a:t>ホイールダック２号は物理的につながっている場所・状態には意図すれば確定的に移動することができるものとする．</a:t>
            </a:r>
            <a:endParaRPr kumimoji="1" lang="ja-JP" altLang="en-US" dirty="0"/>
          </a:p>
        </p:txBody>
      </p:sp>
    </p:spTree>
    <p:extLst>
      <p:ext uri="{BB962C8B-B14F-4D97-AF65-F5344CB8AC3E}">
        <p14:creationId xmlns:p14="http://schemas.microsoft.com/office/powerpoint/2010/main" val="31310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5.1 </a:t>
            </a:r>
            <a:r>
              <a:rPr kumimoji="1" lang="ja-JP" altLang="en-US" dirty="0"/>
              <a:t>多段決定問題</a:t>
            </a:r>
            <a:endParaRPr kumimoji="1" lang="en-US" altLang="ja-JP" dirty="0"/>
          </a:p>
          <a:p>
            <a:r>
              <a:rPr kumimoji="1" lang="en-US" altLang="ja-JP" dirty="0"/>
              <a:t>5.2 </a:t>
            </a:r>
            <a:r>
              <a:rPr kumimoji="1" lang="ja-JP" altLang="en-US" dirty="0"/>
              <a:t>動的計画法</a:t>
            </a:r>
            <a:endParaRPr kumimoji="1" lang="en-US" altLang="ja-JP" dirty="0"/>
          </a:p>
          <a:p>
            <a:r>
              <a:rPr lang="en-US" altLang="ja-JP" dirty="0"/>
              <a:t>5.3 </a:t>
            </a:r>
            <a:r>
              <a:rPr lang="ja-JP" altLang="en-US" dirty="0"/>
              <a:t>ホイールダック２号「宝箱を拾ってゴール」</a:t>
            </a:r>
            <a:endParaRPr lang="en-US" altLang="ja-JP" dirty="0"/>
          </a:p>
          <a:p>
            <a:r>
              <a:rPr lang="en-US" altLang="ja-JP" dirty="0"/>
              <a:t>5.4 </a:t>
            </a:r>
            <a:r>
              <a:rPr lang="ja-JP" altLang="en-US" dirty="0"/>
              <a:t>例：編集距離の計算</a:t>
            </a:r>
            <a:endParaRPr lang="en-US" altLang="ja-JP" dirty="0"/>
          </a:p>
        </p:txBody>
      </p:sp>
      <p:sp>
        <p:nvSpPr>
          <p:cNvPr id="4" name="正方形/長方形 3"/>
          <p:cNvSpPr/>
          <p:nvPr/>
        </p:nvSpPr>
        <p:spPr>
          <a:xfrm>
            <a:off x="407368" y="1836218"/>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56573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5.1.1 </a:t>
            </a:r>
            <a:r>
              <a:rPr kumimoji="1" lang="ja-JP" altLang="en-US" dirty="0"/>
              <a:t>はじめに</a:t>
            </a:r>
          </a:p>
        </p:txBody>
      </p:sp>
      <p:sp>
        <p:nvSpPr>
          <p:cNvPr id="3" name="コンテンツ プレースホルダー 2"/>
          <p:cNvSpPr>
            <a:spLocks noGrp="1"/>
          </p:cNvSpPr>
          <p:nvPr>
            <p:ph idx="1"/>
          </p:nvPr>
        </p:nvSpPr>
        <p:spPr/>
        <p:txBody>
          <a:bodyPr/>
          <a:lstStyle/>
          <a:p>
            <a:r>
              <a:rPr lang="ja-JP" altLang="en-US" dirty="0"/>
              <a:t>時間軸のある意思決定問題を考える．ある時点</a:t>
            </a:r>
            <a:r>
              <a:rPr lang="en-US" altLang="ja-JP" i="1" dirty="0"/>
              <a:t>t </a:t>
            </a:r>
            <a:r>
              <a:rPr lang="ja-JP" altLang="en-US" dirty="0"/>
              <a:t>で選択した行動が次の時点</a:t>
            </a:r>
            <a:r>
              <a:rPr lang="en-US" altLang="ja-JP" i="1" dirty="0"/>
              <a:t>t</a:t>
            </a:r>
            <a:r>
              <a:rPr lang="en-US" altLang="ja-JP" dirty="0"/>
              <a:t>+1 </a:t>
            </a:r>
            <a:r>
              <a:rPr lang="ja-JP" altLang="en-US" dirty="0"/>
              <a:t>の状態を決め，時点</a:t>
            </a:r>
            <a:r>
              <a:rPr lang="en-US" altLang="ja-JP" i="1" dirty="0"/>
              <a:t>t </a:t>
            </a:r>
            <a:r>
              <a:rPr lang="en-US" altLang="ja-JP" dirty="0"/>
              <a:t>+1 </a:t>
            </a:r>
            <a:r>
              <a:rPr lang="ja-JP" altLang="en-US" dirty="0" err="1"/>
              <a:t>での</a:t>
            </a:r>
            <a:r>
              <a:rPr lang="ja-JP" altLang="en-US" dirty="0"/>
              <a:t>行動が時点</a:t>
            </a:r>
            <a:r>
              <a:rPr lang="en-US" altLang="ja-JP" i="1" dirty="0"/>
              <a:t>t </a:t>
            </a:r>
            <a:r>
              <a:rPr lang="en-US" altLang="ja-JP" dirty="0"/>
              <a:t>+2 </a:t>
            </a:r>
            <a:r>
              <a:rPr lang="ja-JP" altLang="en-US" dirty="0" err="1"/>
              <a:t>での</a:t>
            </a:r>
            <a:r>
              <a:rPr lang="ja-JP" altLang="en-US" dirty="0"/>
              <a:t>状態を決める．</a:t>
            </a:r>
            <a:endParaRPr lang="en-US" altLang="ja-JP" dirty="0"/>
          </a:p>
          <a:p>
            <a:r>
              <a:rPr lang="ja-JP" altLang="en-US" dirty="0"/>
              <a:t>その上で，各時点での行動選択にもとづいて利得，もしくは費用が発生する．このようなときに時刻</a:t>
            </a:r>
            <a:r>
              <a:rPr lang="en-US" altLang="ja-JP" i="1" dirty="0"/>
              <a:t>T </a:t>
            </a:r>
            <a:r>
              <a:rPr lang="ja-JP" altLang="en-US" dirty="0" err="1"/>
              <a:t>までに</a:t>
            </a:r>
            <a:r>
              <a:rPr lang="ja-JP" altLang="en-US" dirty="0"/>
              <a:t>かかる費用の和を最小化，もしくは，得られる利得の和の最大化を行う計画問題を</a:t>
            </a:r>
            <a:r>
              <a:rPr lang="ja-JP" altLang="en-US" b="1" dirty="0">
                <a:effectLst>
                  <a:outerShdw blurRad="38100" dist="38100" dir="2700000" algn="tl">
                    <a:srgbClr val="000000">
                      <a:alpha val="43137"/>
                    </a:srgbClr>
                  </a:outerShdw>
                </a:effectLst>
              </a:rPr>
              <a:t>多段決定問題</a:t>
            </a:r>
            <a:r>
              <a:rPr lang="ja-JP" altLang="en-US" dirty="0"/>
              <a:t>という．</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785" y="5229199"/>
            <a:ext cx="5248049" cy="75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グループ化 4"/>
          <p:cNvGrpSpPr/>
          <p:nvPr/>
        </p:nvGrpSpPr>
        <p:grpSpPr>
          <a:xfrm>
            <a:off x="2660410" y="5229199"/>
            <a:ext cx="1779407" cy="1586400"/>
            <a:chOff x="3131840" y="4581128"/>
            <a:chExt cx="2768717" cy="2420888"/>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581128"/>
              <a:ext cx="2768717"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3131840" y="4581128"/>
              <a:ext cx="86409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85458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7476" y="70088"/>
            <a:ext cx="10972800" cy="1143000"/>
          </a:xfrm>
        </p:spPr>
        <p:txBody>
          <a:bodyPr>
            <a:normAutofit/>
          </a:bodyPr>
          <a:lstStyle/>
          <a:p>
            <a:r>
              <a:rPr lang="en-US" altLang="ja-JP" sz="4400" b="1" dirty="0"/>
              <a:t>5.1.2 </a:t>
            </a:r>
            <a:r>
              <a:rPr lang="ja-JP" altLang="en-US" sz="4400" dirty="0"/>
              <a:t>グラフを時間方向に展開する</a:t>
            </a:r>
          </a:p>
        </p:txBody>
      </p:sp>
      <p:graphicFrame>
        <p:nvGraphicFramePr>
          <p:cNvPr id="4" name="表 3"/>
          <p:cNvGraphicFramePr>
            <a:graphicFrameLocks noGrp="1"/>
          </p:cNvGraphicFramePr>
          <p:nvPr>
            <p:extLst>
              <p:ext uri="{D42A27DB-BD31-4B8C-83A1-F6EECF244321}">
                <p14:modId xmlns:p14="http://schemas.microsoft.com/office/powerpoint/2010/main" val="3870807274"/>
              </p:ext>
            </p:extLst>
          </p:nvPr>
        </p:nvGraphicFramePr>
        <p:xfrm>
          <a:off x="1559496" y="2348881"/>
          <a:ext cx="1584176" cy="3744417"/>
        </p:xfrm>
        <a:graphic>
          <a:graphicData uri="http://schemas.openxmlformats.org/drawingml/2006/table">
            <a:tbl>
              <a:tblPr firstRow="1" bandRow="1">
                <a:tableStyleId>{5940675A-B579-460E-94D1-54222C63F5DA}</a:tableStyleId>
              </a:tblPr>
              <a:tblGrid>
                <a:gridCol w="1584176">
                  <a:extLst>
                    <a:ext uri="{9D8B030D-6E8A-4147-A177-3AD203B41FA5}">
                      <a16:colId xmlns:a16="http://schemas.microsoft.com/office/drawing/2014/main" val="20000"/>
                    </a:ext>
                  </a:extLst>
                </a:gridCol>
              </a:tblGrid>
              <a:tr h="1248139">
                <a:tc>
                  <a:txBody>
                    <a:bodyPr/>
                    <a:lstStyle/>
                    <a:p>
                      <a:endParaRPr kumimoji="1" lang="ja-JP" altLang="en-US" dirty="0"/>
                    </a:p>
                  </a:txBody>
                  <a:tcPr/>
                </a:tc>
                <a:extLst>
                  <a:ext uri="{0D108BD9-81ED-4DB2-BD59-A6C34878D82A}">
                    <a16:rowId xmlns:a16="http://schemas.microsoft.com/office/drawing/2014/main" val="10000"/>
                  </a:ext>
                </a:extLst>
              </a:tr>
              <a:tr h="1248139">
                <a:tc>
                  <a:txBody>
                    <a:bodyPr/>
                    <a:lstStyle/>
                    <a:p>
                      <a:endParaRPr kumimoji="1" lang="ja-JP" altLang="en-US" dirty="0"/>
                    </a:p>
                  </a:txBody>
                  <a:tcPr/>
                </a:tc>
                <a:extLst>
                  <a:ext uri="{0D108BD9-81ED-4DB2-BD59-A6C34878D82A}">
                    <a16:rowId xmlns:a16="http://schemas.microsoft.com/office/drawing/2014/main" val="10001"/>
                  </a:ext>
                </a:extLst>
              </a:tr>
              <a:tr h="1248139">
                <a:tc>
                  <a:txBody>
                    <a:bodyPr/>
                    <a:lstStyle/>
                    <a:p>
                      <a:endParaRPr kumimoji="1" lang="ja-JP" altLang="en-US" dirty="0"/>
                    </a:p>
                  </a:txBody>
                  <a:tcPr/>
                </a:tc>
                <a:extLst>
                  <a:ext uri="{0D108BD9-81ED-4DB2-BD59-A6C34878D82A}">
                    <a16:rowId xmlns:a16="http://schemas.microsoft.com/office/drawing/2014/main" val="10002"/>
                  </a:ext>
                </a:extLst>
              </a:tr>
            </a:tbl>
          </a:graphicData>
        </a:graphic>
      </p:graphicFrame>
      <p:pic>
        <p:nvPicPr>
          <p:cNvPr id="5"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046" y="3918871"/>
            <a:ext cx="745895" cy="746158"/>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6109889" y="3865493"/>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7" name="円/楕円 6"/>
          <p:cNvSpPr/>
          <p:nvPr/>
        </p:nvSpPr>
        <p:spPr>
          <a:xfrm>
            <a:off x="7843152" y="264135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8" name="円/楕円 7"/>
          <p:cNvSpPr/>
          <p:nvPr/>
        </p:nvSpPr>
        <p:spPr>
          <a:xfrm>
            <a:off x="7843152" y="388202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9" name="円/楕円 8"/>
          <p:cNvSpPr/>
          <p:nvPr/>
        </p:nvSpPr>
        <p:spPr>
          <a:xfrm>
            <a:off x="7843152" y="523364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10" name="直線矢印コネクタ 9"/>
          <p:cNvCxnSpPr>
            <a:stCxn id="6" idx="7"/>
            <a:endCxn id="7" idx="2"/>
          </p:cNvCxnSpPr>
          <p:nvPr/>
        </p:nvCxnSpPr>
        <p:spPr>
          <a:xfrm flipV="1">
            <a:off x="6785978" y="3001398"/>
            <a:ext cx="1057174" cy="969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6" idx="6"/>
            <a:endCxn id="8" idx="2"/>
          </p:cNvCxnSpPr>
          <p:nvPr/>
        </p:nvCxnSpPr>
        <p:spPr>
          <a:xfrm>
            <a:off x="6901978" y="4225533"/>
            <a:ext cx="941175" cy="16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6" idx="5"/>
            <a:endCxn id="9" idx="1"/>
          </p:cNvCxnSpPr>
          <p:nvPr/>
        </p:nvCxnSpPr>
        <p:spPr>
          <a:xfrm>
            <a:off x="6785979" y="4480120"/>
            <a:ext cx="1173173" cy="85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9633210" y="2671770"/>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14" name="円/楕円 13"/>
          <p:cNvSpPr/>
          <p:nvPr/>
        </p:nvSpPr>
        <p:spPr>
          <a:xfrm>
            <a:off x="9633210" y="396791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15" name="円/楕円 14"/>
          <p:cNvSpPr/>
          <p:nvPr/>
        </p:nvSpPr>
        <p:spPr>
          <a:xfrm>
            <a:off x="9633210" y="5264058"/>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16" name="直線矢印コネクタ 15"/>
          <p:cNvCxnSpPr>
            <a:endCxn id="13" idx="2"/>
          </p:cNvCxnSpPr>
          <p:nvPr/>
        </p:nvCxnSpPr>
        <p:spPr>
          <a:xfrm flipV="1">
            <a:off x="8576036" y="3031810"/>
            <a:ext cx="1057174" cy="96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endCxn id="14" idx="2"/>
          </p:cNvCxnSpPr>
          <p:nvPr/>
        </p:nvCxnSpPr>
        <p:spPr>
          <a:xfrm>
            <a:off x="8692036" y="4255946"/>
            <a:ext cx="941175"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endCxn id="15" idx="1"/>
          </p:cNvCxnSpPr>
          <p:nvPr/>
        </p:nvCxnSpPr>
        <p:spPr>
          <a:xfrm>
            <a:off x="8576037" y="4510533"/>
            <a:ext cx="1173173" cy="85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9" idx="6"/>
            <a:endCxn id="14" idx="3"/>
          </p:cNvCxnSpPr>
          <p:nvPr/>
        </p:nvCxnSpPr>
        <p:spPr>
          <a:xfrm flipV="1">
            <a:off x="8635241" y="4582541"/>
            <a:ext cx="1113969" cy="1011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7" idx="6"/>
            <a:endCxn id="14" idx="1"/>
          </p:cNvCxnSpPr>
          <p:nvPr/>
        </p:nvCxnSpPr>
        <p:spPr>
          <a:xfrm>
            <a:off x="8635241" y="3001397"/>
            <a:ext cx="1113969" cy="1071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0632504" y="2984863"/>
            <a:ext cx="864096"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632504" y="4304481"/>
            <a:ext cx="864096"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0632504" y="5624098"/>
            <a:ext cx="864096"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109890" y="3433445"/>
            <a:ext cx="716863" cy="400110"/>
          </a:xfrm>
          <a:prstGeom prst="rect">
            <a:avLst/>
          </a:prstGeom>
          <a:noFill/>
        </p:spPr>
        <p:txBody>
          <a:bodyPr wrap="none" rtlCol="0">
            <a:spAutoFit/>
          </a:bodyPr>
          <a:lstStyle/>
          <a:p>
            <a:r>
              <a:rPr lang="en-US" altLang="ja-JP" sz="2000" dirty="0"/>
              <a:t>Start</a:t>
            </a:r>
            <a:endParaRPr lang="ja-JP" altLang="en-US" sz="2000" dirty="0"/>
          </a:p>
        </p:txBody>
      </p:sp>
      <p:sp>
        <p:nvSpPr>
          <p:cNvPr id="25" name="テキスト ボックス 24"/>
          <p:cNvSpPr txBox="1"/>
          <p:nvPr/>
        </p:nvSpPr>
        <p:spPr>
          <a:xfrm>
            <a:off x="7996443" y="2159775"/>
            <a:ext cx="495649" cy="400110"/>
          </a:xfrm>
          <a:prstGeom prst="rect">
            <a:avLst/>
          </a:prstGeom>
          <a:noFill/>
        </p:spPr>
        <p:txBody>
          <a:bodyPr wrap="none" rtlCol="0">
            <a:spAutoFit/>
          </a:bodyPr>
          <a:lstStyle/>
          <a:p>
            <a:r>
              <a:rPr lang="en-US" altLang="ja-JP" sz="2000" dirty="0"/>
              <a:t>t=1</a:t>
            </a:r>
            <a:endParaRPr lang="ja-JP" altLang="en-US" sz="2000" dirty="0"/>
          </a:p>
        </p:txBody>
      </p:sp>
      <p:sp>
        <p:nvSpPr>
          <p:cNvPr id="26" name="テキスト ボックス 25"/>
          <p:cNvSpPr txBox="1"/>
          <p:nvPr/>
        </p:nvSpPr>
        <p:spPr>
          <a:xfrm>
            <a:off x="9786501" y="2159775"/>
            <a:ext cx="540533" cy="400110"/>
          </a:xfrm>
          <a:prstGeom prst="rect">
            <a:avLst/>
          </a:prstGeom>
          <a:noFill/>
        </p:spPr>
        <p:txBody>
          <a:bodyPr wrap="none" rtlCol="0">
            <a:spAutoFit/>
          </a:bodyPr>
          <a:lstStyle/>
          <a:p>
            <a:r>
              <a:rPr lang="en-US" altLang="ja-JP" sz="2000" dirty="0"/>
              <a:t>t=2</a:t>
            </a:r>
            <a:endParaRPr lang="ja-JP" altLang="en-US" sz="2000" dirty="0"/>
          </a:p>
        </p:txBody>
      </p:sp>
      <p:sp>
        <p:nvSpPr>
          <p:cNvPr id="27" name="円/楕円 26"/>
          <p:cNvSpPr/>
          <p:nvPr/>
        </p:nvSpPr>
        <p:spPr>
          <a:xfrm>
            <a:off x="4295800" y="264135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8" name="円/楕円 27"/>
          <p:cNvSpPr/>
          <p:nvPr/>
        </p:nvSpPr>
        <p:spPr>
          <a:xfrm>
            <a:off x="4295800" y="388202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9" name="円/楕円 28"/>
          <p:cNvSpPr/>
          <p:nvPr/>
        </p:nvSpPr>
        <p:spPr>
          <a:xfrm>
            <a:off x="4295800" y="5233645"/>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31" name="直線コネクタ 30"/>
          <p:cNvCxnSpPr/>
          <p:nvPr/>
        </p:nvCxnSpPr>
        <p:spPr>
          <a:xfrm>
            <a:off x="4691844" y="3361437"/>
            <a:ext cx="0" cy="520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691844" y="4602107"/>
            <a:ext cx="0" cy="631538"/>
          </a:xfrm>
          <a:prstGeom prst="line">
            <a:avLst/>
          </a:prstGeom>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680176" y="2559885"/>
            <a:ext cx="1224136" cy="3533411"/>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7" name="曲線コネクタ 36"/>
          <p:cNvCxnSpPr>
            <a:endCxn id="35" idx="2"/>
          </p:cNvCxnSpPr>
          <p:nvPr/>
        </p:nvCxnSpPr>
        <p:spPr>
          <a:xfrm>
            <a:off x="5231904" y="5624099"/>
            <a:ext cx="3060340" cy="469197"/>
          </a:xfrm>
          <a:prstGeom prst="curvedConnector4">
            <a:avLst>
              <a:gd name="adj1" fmla="val 40000"/>
              <a:gd name="adj2" fmla="val 198760"/>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5" name="右矢印 44"/>
          <p:cNvSpPr/>
          <p:nvPr/>
        </p:nvSpPr>
        <p:spPr>
          <a:xfrm>
            <a:off x="3359696" y="4005065"/>
            <a:ext cx="648072" cy="406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右矢印 45"/>
          <p:cNvSpPr/>
          <p:nvPr/>
        </p:nvSpPr>
        <p:spPr>
          <a:xfrm>
            <a:off x="5231904" y="4030424"/>
            <a:ext cx="648072" cy="406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テキスト ボックス 46"/>
          <p:cNvSpPr txBox="1"/>
          <p:nvPr/>
        </p:nvSpPr>
        <p:spPr>
          <a:xfrm>
            <a:off x="3071664" y="4510862"/>
            <a:ext cx="1338828" cy="646331"/>
          </a:xfrm>
          <a:prstGeom prst="rect">
            <a:avLst/>
          </a:prstGeom>
          <a:noFill/>
        </p:spPr>
        <p:txBody>
          <a:bodyPr wrap="none" rtlCol="0">
            <a:spAutoFit/>
          </a:bodyPr>
          <a:lstStyle/>
          <a:p>
            <a:pPr algn="ctr"/>
            <a:r>
              <a:rPr lang="ja-JP" altLang="en-US" dirty="0"/>
              <a:t>グラフ化</a:t>
            </a:r>
            <a:endParaRPr lang="en-US" altLang="ja-JP" dirty="0"/>
          </a:p>
          <a:p>
            <a:pPr algn="ctr"/>
            <a:r>
              <a:rPr lang="ja-JP" altLang="en-US" dirty="0"/>
              <a:t>（状態空間）</a:t>
            </a:r>
          </a:p>
        </p:txBody>
      </p:sp>
      <p:sp>
        <p:nvSpPr>
          <p:cNvPr id="48" name="テキスト ボックス 47"/>
          <p:cNvSpPr txBox="1"/>
          <p:nvPr/>
        </p:nvSpPr>
        <p:spPr>
          <a:xfrm>
            <a:off x="5015880" y="4510862"/>
            <a:ext cx="1107996" cy="646331"/>
          </a:xfrm>
          <a:prstGeom prst="rect">
            <a:avLst/>
          </a:prstGeom>
          <a:noFill/>
        </p:spPr>
        <p:txBody>
          <a:bodyPr wrap="none" rtlCol="0">
            <a:spAutoFit/>
          </a:bodyPr>
          <a:lstStyle/>
          <a:p>
            <a:pPr algn="ctr"/>
            <a:r>
              <a:rPr lang="ja-JP" altLang="en-US" dirty="0"/>
              <a:t>時間方向</a:t>
            </a:r>
            <a:endParaRPr lang="en-US" altLang="ja-JP" dirty="0"/>
          </a:p>
          <a:p>
            <a:pPr algn="ctr"/>
            <a:r>
              <a:rPr lang="ja-JP" altLang="en-US" dirty="0"/>
              <a:t>に展開</a:t>
            </a:r>
          </a:p>
        </p:txBody>
      </p:sp>
      <p:pic>
        <p:nvPicPr>
          <p:cNvPr id="1026" name="Picture 2" descr="C:\Users\user\AppData\Local\Microsoft\Windows\Temporary Internet Files\Content.IE5\C4YZOE78\MC9003962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0736" y="2555127"/>
            <a:ext cx="840929" cy="8699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AppData\Local\Microsoft\Windows\Temporary Internet Files\Content.IE5\2IWSSIZ2\MC9003970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0735" y="5217194"/>
            <a:ext cx="886968" cy="9015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user\AppData\Local\Microsoft\Windows\Temporary Internet Files\Content.IE5\2IWSSIZ2\MC9003970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6696" y="5298559"/>
            <a:ext cx="580675" cy="59025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user\AppData\Local\Microsoft\Windows\Temporary Internet Files\Content.IE5\C4YZOE78\MC9003962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0429" y="2742946"/>
            <a:ext cx="467675" cy="48383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user\AppData\Local\Microsoft\Windows\Temporary Internet Files\Content.IE5\C4YZOE78\MC9003962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2929" y="2759480"/>
            <a:ext cx="467675" cy="48383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C:\Users\user\AppData\Local\Microsoft\Windows\Temporary Internet Files\Content.IE5\2IWSSIZ2\MC9003970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8917" y="5372867"/>
            <a:ext cx="580675" cy="59025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C:\Users\user\AppData\Local\Microsoft\Windows\Temporary Internet Files\Content.IE5\2IWSSIZ2\MC9003970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1507" y="5290966"/>
            <a:ext cx="580675" cy="59025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user\AppData\Local\Microsoft\Windows\Temporary Internet Files\Content.IE5\C4YZOE78\MC9003962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5240" y="2735353"/>
            <a:ext cx="467675" cy="48383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8D2289C0-982F-4B97-897D-9CB2C8B976BA}"/>
              </a:ext>
            </a:extLst>
          </p:cNvPr>
          <p:cNvSpPr txBox="1"/>
          <p:nvPr/>
        </p:nvSpPr>
        <p:spPr>
          <a:xfrm>
            <a:off x="6096000" y="1499734"/>
            <a:ext cx="5616624" cy="707886"/>
          </a:xfrm>
          <a:prstGeom prst="rect">
            <a:avLst/>
          </a:prstGeom>
          <a:noFill/>
          <a:ln>
            <a:solidFill>
              <a:srgbClr val="002060"/>
            </a:solidFill>
          </a:ln>
        </p:spPr>
        <p:txBody>
          <a:bodyPr wrap="square" rtlCol="0">
            <a:spAutoFit/>
          </a:bodyPr>
          <a:lstStyle/>
          <a:p>
            <a:r>
              <a:rPr lang="ja-JP" altLang="en-US" sz="2000" dirty="0"/>
              <a:t>ホイールダック２号の行動を、時点</a:t>
            </a:r>
            <a:r>
              <a:rPr lang="en-US" altLang="ja-JP" sz="2000" dirty="0"/>
              <a:t>t</a:t>
            </a:r>
            <a:r>
              <a:rPr lang="ja-JP" altLang="en-US" sz="2000" dirty="0"/>
              <a:t>における状態から次の時点</a:t>
            </a:r>
            <a:r>
              <a:rPr lang="en-US" altLang="ja-JP" sz="2000" dirty="0"/>
              <a:t>t+1</a:t>
            </a:r>
            <a:r>
              <a:rPr lang="ja-JP" altLang="en-US" sz="2000" dirty="0"/>
              <a:t>における状態への移動としてとらえる</a:t>
            </a:r>
            <a:endParaRPr kumimoji="1" lang="ja-JP" altLang="en-US" sz="2000" dirty="0"/>
          </a:p>
        </p:txBody>
      </p:sp>
      <p:sp>
        <p:nvSpPr>
          <p:cNvPr id="30" name="テキスト ボックス 29">
            <a:extLst>
              <a:ext uri="{FF2B5EF4-FFF2-40B4-BE49-F238E27FC236}">
                <a16:creationId xmlns:a16="http://schemas.microsoft.com/office/drawing/2014/main" id="{46258EFF-8D4B-4CB9-ADAC-5FE848FDF322}"/>
              </a:ext>
            </a:extLst>
          </p:cNvPr>
          <p:cNvSpPr txBox="1"/>
          <p:nvPr/>
        </p:nvSpPr>
        <p:spPr>
          <a:xfrm>
            <a:off x="3989940" y="1873022"/>
            <a:ext cx="1706850" cy="369332"/>
          </a:xfrm>
          <a:prstGeom prst="rect">
            <a:avLst/>
          </a:prstGeom>
          <a:noFill/>
          <a:ln>
            <a:solidFill>
              <a:srgbClr val="C00000"/>
            </a:solidFill>
          </a:ln>
        </p:spPr>
        <p:txBody>
          <a:bodyPr wrap="square" rtlCol="0">
            <a:spAutoFit/>
          </a:bodyPr>
          <a:lstStyle/>
          <a:p>
            <a:r>
              <a:rPr kumimoji="1" lang="ja-JP" altLang="en-US" dirty="0"/>
              <a:t>状態空間表現</a:t>
            </a:r>
          </a:p>
        </p:txBody>
      </p:sp>
    </p:spTree>
    <p:extLst>
      <p:ext uri="{BB962C8B-B14F-4D97-AF65-F5344CB8AC3E}">
        <p14:creationId xmlns:p14="http://schemas.microsoft.com/office/powerpoint/2010/main" val="61241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dirty="0"/>
              <a:t>5.1.2 </a:t>
            </a:r>
            <a:r>
              <a:rPr lang="ja-JP" altLang="en-US" dirty="0"/>
              <a:t>多段決定問題のグラフ表現</a:t>
            </a:r>
            <a:endParaRPr kumimoji="1" lang="ja-JP" altLang="en-US" dirty="0"/>
          </a:p>
        </p:txBody>
      </p:sp>
      <p:sp>
        <p:nvSpPr>
          <p:cNvPr id="4" name="円/楕円 3"/>
          <p:cNvSpPr/>
          <p:nvPr/>
        </p:nvSpPr>
        <p:spPr>
          <a:xfrm>
            <a:off x="2279576" y="371703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 name="円/楕円 4"/>
          <p:cNvSpPr/>
          <p:nvPr/>
        </p:nvSpPr>
        <p:spPr>
          <a:xfrm>
            <a:off x="4007768" y="249289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6" name="円/楕円 5"/>
          <p:cNvSpPr/>
          <p:nvPr/>
        </p:nvSpPr>
        <p:spPr>
          <a:xfrm>
            <a:off x="4017910" y="373356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7" name="円/楕円 6"/>
          <p:cNvSpPr/>
          <p:nvPr/>
        </p:nvSpPr>
        <p:spPr>
          <a:xfrm>
            <a:off x="4007768" y="508518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9" name="直線矢印コネクタ 8"/>
          <p:cNvCxnSpPr>
            <a:stCxn id="4" idx="7"/>
            <a:endCxn id="5" idx="2"/>
          </p:cNvCxnSpPr>
          <p:nvPr/>
        </p:nvCxnSpPr>
        <p:spPr>
          <a:xfrm flipV="1">
            <a:off x="2955666" y="2852937"/>
            <a:ext cx="1052103" cy="969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4" idx="6"/>
            <a:endCxn id="6" idx="2"/>
          </p:cNvCxnSpPr>
          <p:nvPr/>
        </p:nvCxnSpPr>
        <p:spPr>
          <a:xfrm>
            <a:off x="3071664" y="4077072"/>
            <a:ext cx="946246" cy="16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4" idx="5"/>
            <a:endCxn id="7" idx="1"/>
          </p:cNvCxnSpPr>
          <p:nvPr/>
        </p:nvCxnSpPr>
        <p:spPr>
          <a:xfrm>
            <a:off x="2955665" y="4331659"/>
            <a:ext cx="1168102" cy="85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5797826" y="2523309"/>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17" name="円/楕円 16"/>
          <p:cNvSpPr/>
          <p:nvPr/>
        </p:nvSpPr>
        <p:spPr>
          <a:xfrm>
            <a:off x="5807968" y="3819453"/>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18" name="円/楕円 17"/>
          <p:cNvSpPr/>
          <p:nvPr/>
        </p:nvSpPr>
        <p:spPr>
          <a:xfrm>
            <a:off x="5797826" y="511559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19" name="直線矢印コネクタ 18"/>
          <p:cNvCxnSpPr>
            <a:endCxn id="16" idx="2"/>
          </p:cNvCxnSpPr>
          <p:nvPr/>
        </p:nvCxnSpPr>
        <p:spPr>
          <a:xfrm flipV="1">
            <a:off x="4745724" y="2883350"/>
            <a:ext cx="1052103" cy="969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endCxn id="17" idx="2"/>
          </p:cNvCxnSpPr>
          <p:nvPr/>
        </p:nvCxnSpPr>
        <p:spPr>
          <a:xfrm>
            <a:off x="4861722" y="4107485"/>
            <a:ext cx="94624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endCxn id="18" idx="1"/>
          </p:cNvCxnSpPr>
          <p:nvPr/>
        </p:nvCxnSpPr>
        <p:spPr>
          <a:xfrm>
            <a:off x="4745723" y="4362072"/>
            <a:ext cx="1168102" cy="85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7" idx="6"/>
            <a:endCxn id="17" idx="3"/>
          </p:cNvCxnSpPr>
          <p:nvPr/>
        </p:nvCxnSpPr>
        <p:spPr>
          <a:xfrm flipV="1">
            <a:off x="4799857" y="4434080"/>
            <a:ext cx="1124111" cy="1011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5" idx="6"/>
            <a:endCxn id="17" idx="1"/>
          </p:cNvCxnSpPr>
          <p:nvPr/>
        </p:nvCxnSpPr>
        <p:spPr>
          <a:xfrm>
            <a:off x="4799857" y="2852936"/>
            <a:ext cx="1124111" cy="1071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802191" y="2836402"/>
            <a:ext cx="864096"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802191" y="4156020"/>
            <a:ext cx="864096"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802191" y="5475637"/>
            <a:ext cx="864096"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7896200" y="249289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4" name="円/楕円 33"/>
          <p:cNvSpPr/>
          <p:nvPr/>
        </p:nvSpPr>
        <p:spPr>
          <a:xfrm>
            <a:off x="7906342" y="373356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5" name="円/楕円 34"/>
          <p:cNvSpPr/>
          <p:nvPr/>
        </p:nvSpPr>
        <p:spPr>
          <a:xfrm>
            <a:off x="7896200" y="508518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6" name="円/楕円 35"/>
          <p:cNvSpPr/>
          <p:nvPr/>
        </p:nvSpPr>
        <p:spPr>
          <a:xfrm>
            <a:off x="9696400" y="3763979"/>
            <a:ext cx="792088" cy="720080"/>
          </a:xfrm>
          <a:prstGeom prst="ellipse">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37" name="直線矢印コネクタ 36"/>
          <p:cNvCxnSpPr/>
          <p:nvPr/>
        </p:nvCxnSpPr>
        <p:spPr>
          <a:xfrm>
            <a:off x="8698430" y="4077072"/>
            <a:ext cx="946246" cy="16534"/>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8688289" y="4362072"/>
            <a:ext cx="1124111" cy="1066618"/>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8688289" y="2836402"/>
            <a:ext cx="1124111" cy="1016496"/>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2289720" y="3293051"/>
            <a:ext cx="716863" cy="400110"/>
          </a:xfrm>
          <a:prstGeom prst="rect">
            <a:avLst/>
          </a:prstGeom>
          <a:noFill/>
        </p:spPr>
        <p:txBody>
          <a:bodyPr wrap="none" rtlCol="0">
            <a:spAutoFit/>
          </a:bodyPr>
          <a:lstStyle/>
          <a:p>
            <a:r>
              <a:rPr lang="en-US" altLang="ja-JP" sz="2000" dirty="0"/>
              <a:t>Start</a:t>
            </a:r>
            <a:endParaRPr lang="ja-JP" altLang="en-US" sz="2000" dirty="0"/>
          </a:p>
        </p:txBody>
      </p:sp>
      <p:sp>
        <p:nvSpPr>
          <p:cNvPr id="41" name="テキスト ボックス 40"/>
          <p:cNvSpPr txBox="1"/>
          <p:nvPr/>
        </p:nvSpPr>
        <p:spPr>
          <a:xfrm>
            <a:off x="9812400" y="3318686"/>
            <a:ext cx="697627" cy="400110"/>
          </a:xfrm>
          <a:prstGeom prst="rect">
            <a:avLst/>
          </a:prstGeom>
          <a:noFill/>
          <a:ln>
            <a:noFill/>
            <a:prstDash val="sysDot"/>
          </a:ln>
        </p:spPr>
        <p:txBody>
          <a:bodyPr wrap="none" rtlCol="0">
            <a:spAutoFit/>
          </a:bodyPr>
          <a:lstStyle/>
          <a:p>
            <a:r>
              <a:rPr lang="en-US" altLang="ja-JP" sz="2000" dirty="0"/>
              <a:t>Goal</a:t>
            </a:r>
            <a:endParaRPr lang="ja-JP" altLang="en-US" sz="2000" dirty="0"/>
          </a:p>
        </p:txBody>
      </p:sp>
      <p:sp>
        <p:nvSpPr>
          <p:cNvPr id="42" name="テキスト ボックス 41"/>
          <p:cNvSpPr txBox="1"/>
          <p:nvPr/>
        </p:nvSpPr>
        <p:spPr>
          <a:xfrm>
            <a:off x="4166130" y="2011314"/>
            <a:ext cx="495649" cy="400110"/>
          </a:xfrm>
          <a:prstGeom prst="rect">
            <a:avLst/>
          </a:prstGeom>
          <a:noFill/>
        </p:spPr>
        <p:txBody>
          <a:bodyPr wrap="none" rtlCol="0">
            <a:spAutoFit/>
          </a:bodyPr>
          <a:lstStyle/>
          <a:p>
            <a:r>
              <a:rPr lang="en-US" altLang="ja-JP" sz="2000" dirty="0"/>
              <a:t>t=1</a:t>
            </a:r>
            <a:endParaRPr lang="ja-JP" altLang="en-US" sz="2000" dirty="0"/>
          </a:p>
        </p:txBody>
      </p:sp>
      <p:sp>
        <p:nvSpPr>
          <p:cNvPr id="43" name="テキスト ボックス 42"/>
          <p:cNvSpPr txBox="1"/>
          <p:nvPr/>
        </p:nvSpPr>
        <p:spPr>
          <a:xfrm>
            <a:off x="5956188" y="2011314"/>
            <a:ext cx="540533" cy="400110"/>
          </a:xfrm>
          <a:prstGeom prst="rect">
            <a:avLst/>
          </a:prstGeom>
          <a:noFill/>
        </p:spPr>
        <p:txBody>
          <a:bodyPr wrap="none" rtlCol="0">
            <a:spAutoFit/>
          </a:bodyPr>
          <a:lstStyle/>
          <a:p>
            <a:r>
              <a:rPr lang="en-US" altLang="ja-JP" sz="2000" dirty="0"/>
              <a:t>t=2</a:t>
            </a:r>
            <a:endParaRPr lang="ja-JP" altLang="en-US" sz="2000" dirty="0"/>
          </a:p>
        </p:txBody>
      </p:sp>
      <p:sp>
        <p:nvSpPr>
          <p:cNvPr id="44" name="テキスト ボックス 43"/>
          <p:cNvSpPr txBox="1"/>
          <p:nvPr/>
        </p:nvSpPr>
        <p:spPr>
          <a:xfrm>
            <a:off x="8021978" y="2011314"/>
            <a:ext cx="572593" cy="400110"/>
          </a:xfrm>
          <a:prstGeom prst="rect">
            <a:avLst/>
          </a:prstGeom>
          <a:noFill/>
        </p:spPr>
        <p:txBody>
          <a:bodyPr wrap="none" rtlCol="0">
            <a:spAutoFit/>
          </a:bodyPr>
          <a:lstStyle/>
          <a:p>
            <a:r>
              <a:rPr lang="en-US" altLang="ja-JP" sz="2000" dirty="0"/>
              <a:t>t=T</a:t>
            </a:r>
            <a:endParaRPr lang="ja-JP" altLang="en-US" sz="2000" dirty="0"/>
          </a:p>
        </p:txBody>
      </p:sp>
      <p:sp>
        <p:nvSpPr>
          <p:cNvPr id="3" name="テキスト ボックス 2"/>
          <p:cNvSpPr txBox="1"/>
          <p:nvPr/>
        </p:nvSpPr>
        <p:spPr>
          <a:xfrm>
            <a:off x="2783633" y="2708921"/>
            <a:ext cx="800219" cy="461665"/>
          </a:xfrm>
          <a:prstGeom prst="rect">
            <a:avLst/>
          </a:prstGeom>
          <a:noFill/>
        </p:spPr>
        <p:txBody>
          <a:bodyPr wrap="none" rtlCol="0">
            <a:spAutoFit/>
          </a:bodyPr>
          <a:lstStyle/>
          <a:p>
            <a:r>
              <a:rPr lang="ja-JP" altLang="en-US" sz="2400" dirty="0"/>
              <a:t>行動</a:t>
            </a:r>
          </a:p>
        </p:txBody>
      </p:sp>
      <p:sp>
        <p:nvSpPr>
          <p:cNvPr id="45" name="テキスト ボックス 44"/>
          <p:cNvSpPr txBox="1"/>
          <p:nvPr/>
        </p:nvSpPr>
        <p:spPr>
          <a:xfrm>
            <a:off x="3945505" y="5835678"/>
            <a:ext cx="800219" cy="461665"/>
          </a:xfrm>
          <a:prstGeom prst="rect">
            <a:avLst/>
          </a:prstGeom>
          <a:noFill/>
        </p:spPr>
        <p:txBody>
          <a:bodyPr wrap="none" rtlCol="0">
            <a:spAutoFit/>
          </a:bodyPr>
          <a:lstStyle/>
          <a:p>
            <a:r>
              <a:rPr lang="ja-JP" altLang="en-US" sz="2400" dirty="0"/>
              <a:t>状態</a:t>
            </a:r>
          </a:p>
        </p:txBody>
      </p:sp>
      <p:cxnSp>
        <p:nvCxnSpPr>
          <p:cNvPr id="11" name="直線矢印コネクタ 10">
            <a:extLst>
              <a:ext uri="{FF2B5EF4-FFF2-40B4-BE49-F238E27FC236}">
                <a16:creationId xmlns:a16="http://schemas.microsoft.com/office/drawing/2014/main" id="{9A89D712-3777-4E16-8983-356BA0FCAD5F}"/>
              </a:ext>
            </a:extLst>
          </p:cNvPr>
          <p:cNvCxnSpPr/>
          <p:nvPr/>
        </p:nvCxnSpPr>
        <p:spPr>
          <a:xfrm flipV="1">
            <a:off x="2955665" y="6297343"/>
            <a:ext cx="6856735" cy="83985"/>
          </a:xfrm>
          <a:prstGeom prst="straightConnector1">
            <a:avLst/>
          </a:prstGeom>
          <a:ln>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6B8FB470-A112-476B-9EB0-ECC60C9D7022}"/>
              </a:ext>
            </a:extLst>
          </p:cNvPr>
          <p:cNvSpPr txBox="1"/>
          <p:nvPr/>
        </p:nvSpPr>
        <p:spPr>
          <a:xfrm>
            <a:off x="9280634" y="5947968"/>
            <a:ext cx="728084" cy="369332"/>
          </a:xfrm>
          <a:prstGeom prst="rect">
            <a:avLst/>
          </a:prstGeom>
          <a:noFill/>
        </p:spPr>
        <p:txBody>
          <a:bodyPr wrap="none" rtlCol="0">
            <a:spAutoFit/>
          </a:bodyPr>
          <a:lstStyle/>
          <a:p>
            <a:r>
              <a:rPr kumimoji="1" lang="ja-JP" altLang="en-US" dirty="0"/>
              <a:t>時刻</a:t>
            </a:r>
            <a:r>
              <a:rPr kumimoji="1" lang="en-US" altLang="ja-JP" dirty="0"/>
              <a:t>t</a:t>
            </a:r>
            <a:endParaRPr kumimoji="1" lang="ja-JP" altLang="en-US" dirty="0"/>
          </a:p>
        </p:txBody>
      </p:sp>
      <p:sp>
        <p:nvSpPr>
          <p:cNvPr id="46" name="テキスト ボックス 45">
            <a:extLst>
              <a:ext uri="{FF2B5EF4-FFF2-40B4-BE49-F238E27FC236}">
                <a16:creationId xmlns:a16="http://schemas.microsoft.com/office/drawing/2014/main" id="{949D4C8B-713E-4B2F-B560-206E1C9FA205}"/>
              </a:ext>
            </a:extLst>
          </p:cNvPr>
          <p:cNvSpPr txBox="1"/>
          <p:nvPr/>
        </p:nvSpPr>
        <p:spPr>
          <a:xfrm>
            <a:off x="2364194" y="2035588"/>
            <a:ext cx="553357" cy="400110"/>
          </a:xfrm>
          <a:prstGeom prst="rect">
            <a:avLst/>
          </a:prstGeom>
          <a:noFill/>
        </p:spPr>
        <p:txBody>
          <a:bodyPr wrap="none" rtlCol="0">
            <a:spAutoFit/>
          </a:bodyPr>
          <a:lstStyle/>
          <a:p>
            <a:r>
              <a:rPr lang="en-US" altLang="ja-JP" sz="2000" dirty="0"/>
              <a:t>t=0</a:t>
            </a:r>
            <a:endParaRPr lang="ja-JP" altLang="en-US" sz="2000" dirty="0"/>
          </a:p>
        </p:txBody>
      </p:sp>
    </p:spTree>
    <p:extLst>
      <p:ext uri="{BB962C8B-B14F-4D97-AF65-F5344CB8AC3E}">
        <p14:creationId xmlns:p14="http://schemas.microsoft.com/office/powerpoint/2010/main" val="1874500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7448" y="416328"/>
            <a:ext cx="10081120" cy="1419368"/>
          </a:xfrm>
        </p:spPr>
        <p:txBody>
          <a:bodyPr>
            <a:normAutofit fontScale="90000"/>
          </a:bodyPr>
          <a:lstStyle/>
          <a:p>
            <a:r>
              <a:rPr kumimoji="1" lang="ja-JP" altLang="en-US" dirty="0">
                <a:solidFill>
                  <a:srgbClr val="C00000"/>
                </a:solidFill>
              </a:rPr>
              <a:t>最大累積</a:t>
            </a:r>
            <a:r>
              <a:rPr lang="ja-JP" altLang="en-US" dirty="0">
                <a:solidFill>
                  <a:srgbClr val="C00000"/>
                </a:solidFill>
              </a:rPr>
              <a:t>利得を与える行動系列を求める</a:t>
            </a:r>
            <a:br>
              <a:rPr kumimoji="1" lang="en-US" altLang="ja-JP" dirty="0"/>
            </a:br>
            <a:r>
              <a:rPr kumimoji="1" lang="ja-JP" altLang="en-US" dirty="0"/>
              <a:t>　　あらゆる経路を列挙的に探索する</a:t>
            </a:r>
          </a:p>
        </p:txBody>
      </p:sp>
      <p:sp>
        <p:nvSpPr>
          <p:cNvPr id="4" name="円/楕円 3"/>
          <p:cNvSpPr/>
          <p:nvPr/>
        </p:nvSpPr>
        <p:spPr>
          <a:xfrm>
            <a:off x="2279576" y="3717032"/>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 name="円/楕円 4"/>
          <p:cNvSpPr/>
          <p:nvPr/>
        </p:nvSpPr>
        <p:spPr>
          <a:xfrm>
            <a:off x="4007768" y="249289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6" name="円/楕円 5"/>
          <p:cNvSpPr/>
          <p:nvPr/>
        </p:nvSpPr>
        <p:spPr>
          <a:xfrm>
            <a:off x="4017910" y="373356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7" name="円/楕円 6"/>
          <p:cNvSpPr/>
          <p:nvPr/>
        </p:nvSpPr>
        <p:spPr>
          <a:xfrm>
            <a:off x="4007768" y="508518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9" name="直線矢印コネクタ 8"/>
          <p:cNvCxnSpPr>
            <a:stCxn id="4" idx="7"/>
            <a:endCxn id="5" idx="2"/>
          </p:cNvCxnSpPr>
          <p:nvPr/>
        </p:nvCxnSpPr>
        <p:spPr>
          <a:xfrm flipV="1">
            <a:off x="2955666" y="2852937"/>
            <a:ext cx="1052103" cy="969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4" idx="6"/>
            <a:endCxn id="6" idx="2"/>
          </p:cNvCxnSpPr>
          <p:nvPr/>
        </p:nvCxnSpPr>
        <p:spPr>
          <a:xfrm>
            <a:off x="3071664" y="4077072"/>
            <a:ext cx="946246" cy="16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4" idx="5"/>
            <a:endCxn id="7" idx="1"/>
          </p:cNvCxnSpPr>
          <p:nvPr/>
        </p:nvCxnSpPr>
        <p:spPr>
          <a:xfrm>
            <a:off x="2955665" y="4331659"/>
            <a:ext cx="1168102" cy="85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5797826" y="2523309"/>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17" name="円/楕円 16"/>
          <p:cNvSpPr/>
          <p:nvPr/>
        </p:nvSpPr>
        <p:spPr>
          <a:xfrm>
            <a:off x="5807968" y="3819453"/>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18" name="円/楕円 17"/>
          <p:cNvSpPr/>
          <p:nvPr/>
        </p:nvSpPr>
        <p:spPr>
          <a:xfrm>
            <a:off x="5797826" y="5115597"/>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19" name="直線矢印コネクタ 18"/>
          <p:cNvCxnSpPr>
            <a:endCxn id="16" idx="2"/>
          </p:cNvCxnSpPr>
          <p:nvPr/>
        </p:nvCxnSpPr>
        <p:spPr>
          <a:xfrm flipV="1">
            <a:off x="4745724" y="2883350"/>
            <a:ext cx="1052103" cy="969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endCxn id="17" idx="2"/>
          </p:cNvCxnSpPr>
          <p:nvPr/>
        </p:nvCxnSpPr>
        <p:spPr>
          <a:xfrm>
            <a:off x="4861722" y="4107485"/>
            <a:ext cx="94624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endCxn id="18" idx="1"/>
          </p:cNvCxnSpPr>
          <p:nvPr/>
        </p:nvCxnSpPr>
        <p:spPr>
          <a:xfrm>
            <a:off x="4745723" y="4362072"/>
            <a:ext cx="1168102" cy="858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7" idx="6"/>
            <a:endCxn id="17" idx="3"/>
          </p:cNvCxnSpPr>
          <p:nvPr/>
        </p:nvCxnSpPr>
        <p:spPr>
          <a:xfrm flipV="1">
            <a:off x="4799857" y="4434080"/>
            <a:ext cx="1124111" cy="1011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5" idx="6"/>
            <a:endCxn id="17" idx="1"/>
          </p:cNvCxnSpPr>
          <p:nvPr/>
        </p:nvCxnSpPr>
        <p:spPr>
          <a:xfrm>
            <a:off x="4799857" y="2852936"/>
            <a:ext cx="1124111" cy="1071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802191" y="2836402"/>
            <a:ext cx="864096"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802191" y="4156020"/>
            <a:ext cx="864096"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802191" y="5475637"/>
            <a:ext cx="864096"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7896200" y="249289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4" name="円/楕円 33"/>
          <p:cNvSpPr/>
          <p:nvPr/>
        </p:nvSpPr>
        <p:spPr>
          <a:xfrm>
            <a:off x="7906342" y="3733566"/>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5" name="円/楕円 34"/>
          <p:cNvSpPr/>
          <p:nvPr/>
        </p:nvSpPr>
        <p:spPr>
          <a:xfrm>
            <a:off x="7896200" y="5085184"/>
            <a:ext cx="792088"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6" name="円/楕円 35"/>
          <p:cNvSpPr/>
          <p:nvPr/>
        </p:nvSpPr>
        <p:spPr>
          <a:xfrm>
            <a:off x="9696400" y="3763979"/>
            <a:ext cx="792088" cy="720080"/>
          </a:xfrm>
          <a:prstGeom prst="ellipse">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37" name="直線矢印コネクタ 36"/>
          <p:cNvCxnSpPr/>
          <p:nvPr/>
        </p:nvCxnSpPr>
        <p:spPr>
          <a:xfrm>
            <a:off x="8698430" y="4077072"/>
            <a:ext cx="946246" cy="16534"/>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8688289" y="4362072"/>
            <a:ext cx="1124111" cy="1066618"/>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8688289" y="2836402"/>
            <a:ext cx="1124111" cy="1016496"/>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2279577" y="3284984"/>
            <a:ext cx="716863" cy="400110"/>
          </a:xfrm>
          <a:prstGeom prst="rect">
            <a:avLst/>
          </a:prstGeom>
          <a:noFill/>
        </p:spPr>
        <p:txBody>
          <a:bodyPr wrap="none" rtlCol="0">
            <a:spAutoFit/>
          </a:bodyPr>
          <a:lstStyle/>
          <a:p>
            <a:r>
              <a:rPr lang="en-US" altLang="ja-JP" sz="2000" dirty="0"/>
              <a:t>Start</a:t>
            </a:r>
            <a:endParaRPr lang="ja-JP" altLang="en-US" sz="2000" dirty="0"/>
          </a:p>
        </p:txBody>
      </p:sp>
      <p:sp>
        <p:nvSpPr>
          <p:cNvPr id="41" name="テキスト ボックス 40"/>
          <p:cNvSpPr txBox="1"/>
          <p:nvPr/>
        </p:nvSpPr>
        <p:spPr>
          <a:xfrm>
            <a:off x="9812400" y="3318686"/>
            <a:ext cx="697627" cy="400110"/>
          </a:xfrm>
          <a:prstGeom prst="rect">
            <a:avLst/>
          </a:prstGeom>
          <a:noFill/>
          <a:ln>
            <a:noFill/>
            <a:prstDash val="sysDot"/>
          </a:ln>
        </p:spPr>
        <p:txBody>
          <a:bodyPr wrap="none" rtlCol="0">
            <a:spAutoFit/>
          </a:bodyPr>
          <a:lstStyle/>
          <a:p>
            <a:r>
              <a:rPr lang="en-US" altLang="ja-JP" sz="2000" dirty="0"/>
              <a:t>Goal</a:t>
            </a:r>
            <a:endParaRPr lang="ja-JP" altLang="en-US" sz="2000" dirty="0"/>
          </a:p>
        </p:txBody>
      </p:sp>
      <p:sp>
        <p:nvSpPr>
          <p:cNvPr id="42" name="テキスト ボックス 41"/>
          <p:cNvSpPr txBox="1"/>
          <p:nvPr/>
        </p:nvSpPr>
        <p:spPr>
          <a:xfrm>
            <a:off x="4166130" y="2011314"/>
            <a:ext cx="495649" cy="400110"/>
          </a:xfrm>
          <a:prstGeom prst="rect">
            <a:avLst/>
          </a:prstGeom>
          <a:noFill/>
        </p:spPr>
        <p:txBody>
          <a:bodyPr wrap="none" rtlCol="0">
            <a:spAutoFit/>
          </a:bodyPr>
          <a:lstStyle/>
          <a:p>
            <a:r>
              <a:rPr lang="en-US" altLang="ja-JP" sz="2000" dirty="0"/>
              <a:t>t=1</a:t>
            </a:r>
            <a:endParaRPr lang="ja-JP" altLang="en-US" sz="2000" dirty="0"/>
          </a:p>
        </p:txBody>
      </p:sp>
      <p:sp>
        <p:nvSpPr>
          <p:cNvPr id="43" name="テキスト ボックス 42"/>
          <p:cNvSpPr txBox="1"/>
          <p:nvPr/>
        </p:nvSpPr>
        <p:spPr>
          <a:xfrm>
            <a:off x="5956188" y="2011314"/>
            <a:ext cx="540533" cy="400110"/>
          </a:xfrm>
          <a:prstGeom prst="rect">
            <a:avLst/>
          </a:prstGeom>
          <a:noFill/>
        </p:spPr>
        <p:txBody>
          <a:bodyPr wrap="none" rtlCol="0">
            <a:spAutoFit/>
          </a:bodyPr>
          <a:lstStyle/>
          <a:p>
            <a:r>
              <a:rPr lang="en-US" altLang="ja-JP" sz="2000" dirty="0"/>
              <a:t>t=2</a:t>
            </a:r>
            <a:endParaRPr lang="ja-JP" altLang="en-US" sz="2000" dirty="0"/>
          </a:p>
        </p:txBody>
      </p:sp>
      <p:sp>
        <p:nvSpPr>
          <p:cNvPr id="44" name="テキスト ボックス 43"/>
          <p:cNvSpPr txBox="1"/>
          <p:nvPr/>
        </p:nvSpPr>
        <p:spPr>
          <a:xfrm>
            <a:off x="8021978" y="2011314"/>
            <a:ext cx="572593" cy="400110"/>
          </a:xfrm>
          <a:prstGeom prst="rect">
            <a:avLst/>
          </a:prstGeom>
          <a:noFill/>
        </p:spPr>
        <p:txBody>
          <a:bodyPr wrap="none" rtlCol="0">
            <a:spAutoFit/>
          </a:bodyPr>
          <a:lstStyle/>
          <a:p>
            <a:r>
              <a:rPr lang="en-US" altLang="ja-JP" sz="2000" dirty="0"/>
              <a:t>t=T</a:t>
            </a:r>
            <a:endParaRPr lang="ja-JP" altLang="en-US" sz="2000" dirty="0"/>
          </a:p>
        </p:txBody>
      </p:sp>
      <p:sp>
        <p:nvSpPr>
          <p:cNvPr id="3" name="テキスト ボックス 2"/>
          <p:cNvSpPr txBox="1"/>
          <p:nvPr/>
        </p:nvSpPr>
        <p:spPr>
          <a:xfrm>
            <a:off x="2783633" y="2708921"/>
            <a:ext cx="800219" cy="461665"/>
          </a:xfrm>
          <a:prstGeom prst="rect">
            <a:avLst/>
          </a:prstGeom>
          <a:noFill/>
        </p:spPr>
        <p:txBody>
          <a:bodyPr wrap="none" rtlCol="0">
            <a:spAutoFit/>
          </a:bodyPr>
          <a:lstStyle/>
          <a:p>
            <a:r>
              <a:rPr lang="ja-JP" altLang="en-US" sz="2400" dirty="0"/>
              <a:t>行動</a:t>
            </a:r>
          </a:p>
        </p:txBody>
      </p:sp>
      <p:sp>
        <p:nvSpPr>
          <p:cNvPr id="45" name="テキスト ボックス 44"/>
          <p:cNvSpPr txBox="1"/>
          <p:nvPr/>
        </p:nvSpPr>
        <p:spPr>
          <a:xfrm>
            <a:off x="3642803" y="5815050"/>
            <a:ext cx="2836033" cy="461665"/>
          </a:xfrm>
          <a:prstGeom prst="rect">
            <a:avLst/>
          </a:prstGeom>
          <a:noFill/>
        </p:spPr>
        <p:txBody>
          <a:bodyPr wrap="none" rtlCol="0">
            <a:spAutoFit/>
          </a:bodyPr>
          <a:lstStyle/>
          <a:p>
            <a:r>
              <a:rPr lang="ja-JP" altLang="en-US" sz="2400" dirty="0"/>
              <a:t>各時刻で</a:t>
            </a:r>
            <a:r>
              <a:rPr lang="en-US" altLang="ja-JP" sz="2400" i="1" dirty="0"/>
              <a:t>N</a:t>
            </a:r>
            <a:r>
              <a:rPr lang="ja-JP" altLang="en-US" sz="2400" dirty="0"/>
              <a:t>個の状態</a:t>
            </a:r>
          </a:p>
        </p:txBody>
      </p:sp>
      <p:sp>
        <p:nvSpPr>
          <p:cNvPr id="8" name="フリーフォーム 7"/>
          <p:cNvSpPr/>
          <p:nvPr/>
        </p:nvSpPr>
        <p:spPr>
          <a:xfrm>
            <a:off x="2609158" y="2913578"/>
            <a:ext cx="4831308" cy="1610436"/>
          </a:xfrm>
          <a:custGeom>
            <a:avLst/>
            <a:gdLst>
              <a:gd name="connsiteX0" fmla="*/ 0 w 4831308"/>
              <a:gd name="connsiteY0" fmla="*/ 1405720 h 1610436"/>
              <a:gd name="connsiteX1" fmla="*/ 259308 w 4831308"/>
              <a:gd name="connsiteY1" fmla="*/ 1146412 h 1610436"/>
              <a:gd name="connsiteX2" fmla="*/ 341194 w 4831308"/>
              <a:gd name="connsiteY2" fmla="*/ 1091821 h 1610436"/>
              <a:gd name="connsiteX3" fmla="*/ 382137 w 4831308"/>
              <a:gd name="connsiteY3" fmla="*/ 1050878 h 1610436"/>
              <a:gd name="connsiteX4" fmla="*/ 436728 w 4831308"/>
              <a:gd name="connsiteY4" fmla="*/ 1023583 h 1610436"/>
              <a:gd name="connsiteX5" fmla="*/ 518615 w 4831308"/>
              <a:gd name="connsiteY5" fmla="*/ 968992 h 1610436"/>
              <a:gd name="connsiteX6" fmla="*/ 627797 w 4831308"/>
              <a:gd name="connsiteY6" fmla="*/ 887105 h 1610436"/>
              <a:gd name="connsiteX7" fmla="*/ 682388 w 4831308"/>
              <a:gd name="connsiteY7" fmla="*/ 859809 h 1610436"/>
              <a:gd name="connsiteX8" fmla="*/ 818866 w 4831308"/>
              <a:gd name="connsiteY8" fmla="*/ 764275 h 1610436"/>
              <a:gd name="connsiteX9" fmla="*/ 859809 w 4831308"/>
              <a:gd name="connsiteY9" fmla="*/ 750627 h 1610436"/>
              <a:gd name="connsiteX10" fmla="*/ 928048 w 4831308"/>
              <a:gd name="connsiteY10" fmla="*/ 709684 h 1610436"/>
              <a:gd name="connsiteX11" fmla="*/ 968991 w 4831308"/>
              <a:gd name="connsiteY11" fmla="*/ 682389 h 1610436"/>
              <a:gd name="connsiteX12" fmla="*/ 1009934 w 4831308"/>
              <a:gd name="connsiteY12" fmla="*/ 668741 h 1610436"/>
              <a:gd name="connsiteX13" fmla="*/ 1146412 w 4831308"/>
              <a:gd name="connsiteY13" fmla="*/ 545911 h 1610436"/>
              <a:gd name="connsiteX14" fmla="*/ 1201003 w 4831308"/>
              <a:gd name="connsiteY14" fmla="*/ 504968 h 1610436"/>
              <a:gd name="connsiteX15" fmla="*/ 1269242 w 4831308"/>
              <a:gd name="connsiteY15" fmla="*/ 450377 h 1610436"/>
              <a:gd name="connsiteX16" fmla="*/ 1351128 w 4831308"/>
              <a:gd name="connsiteY16" fmla="*/ 368490 h 1610436"/>
              <a:gd name="connsiteX17" fmla="*/ 1392072 w 4831308"/>
              <a:gd name="connsiteY17" fmla="*/ 327547 h 1610436"/>
              <a:gd name="connsiteX18" fmla="*/ 1446663 w 4831308"/>
              <a:gd name="connsiteY18" fmla="*/ 272956 h 1610436"/>
              <a:gd name="connsiteX19" fmla="*/ 1501254 w 4831308"/>
              <a:gd name="connsiteY19" fmla="*/ 232012 h 1610436"/>
              <a:gd name="connsiteX20" fmla="*/ 1542197 w 4831308"/>
              <a:gd name="connsiteY20" fmla="*/ 191069 h 1610436"/>
              <a:gd name="connsiteX21" fmla="*/ 1583140 w 4831308"/>
              <a:gd name="connsiteY21" fmla="*/ 163774 h 1610436"/>
              <a:gd name="connsiteX22" fmla="*/ 1624084 w 4831308"/>
              <a:gd name="connsiteY22" fmla="*/ 109183 h 1610436"/>
              <a:gd name="connsiteX23" fmla="*/ 1665027 w 4831308"/>
              <a:gd name="connsiteY23" fmla="*/ 95535 h 1610436"/>
              <a:gd name="connsiteX24" fmla="*/ 1746914 w 4831308"/>
              <a:gd name="connsiteY24" fmla="*/ 54592 h 1610436"/>
              <a:gd name="connsiteX25" fmla="*/ 1787857 w 4831308"/>
              <a:gd name="connsiteY25" fmla="*/ 27296 h 1610436"/>
              <a:gd name="connsiteX26" fmla="*/ 1869743 w 4831308"/>
              <a:gd name="connsiteY26" fmla="*/ 0 h 1610436"/>
              <a:gd name="connsiteX27" fmla="*/ 1978926 w 4831308"/>
              <a:gd name="connsiteY27" fmla="*/ 13648 h 1610436"/>
              <a:gd name="connsiteX28" fmla="*/ 2033517 w 4831308"/>
              <a:gd name="connsiteY28" fmla="*/ 40944 h 1610436"/>
              <a:gd name="connsiteX29" fmla="*/ 2142699 w 4831308"/>
              <a:gd name="connsiteY29" fmla="*/ 122830 h 1610436"/>
              <a:gd name="connsiteX30" fmla="*/ 2224585 w 4831308"/>
              <a:gd name="connsiteY30" fmla="*/ 163774 h 1610436"/>
              <a:gd name="connsiteX31" fmla="*/ 2265528 w 4831308"/>
              <a:gd name="connsiteY31" fmla="*/ 204717 h 1610436"/>
              <a:gd name="connsiteX32" fmla="*/ 2306472 w 4831308"/>
              <a:gd name="connsiteY32" fmla="*/ 232012 h 1610436"/>
              <a:gd name="connsiteX33" fmla="*/ 2374711 w 4831308"/>
              <a:gd name="connsiteY33" fmla="*/ 300251 h 1610436"/>
              <a:gd name="connsiteX34" fmla="*/ 2552131 w 4831308"/>
              <a:gd name="connsiteY34" fmla="*/ 450377 h 1610436"/>
              <a:gd name="connsiteX35" fmla="*/ 2606723 w 4831308"/>
              <a:gd name="connsiteY35" fmla="*/ 545911 h 1610436"/>
              <a:gd name="connsiteX36" fmla="*/ 2674961 w 4831308"/>
              <a:gd name="connsiteY36" fmla="*/ 641445 h 1610436"/>
              <a:gd name="connsiteX37" fmla="*/ 2825087 w 4831308"/>
              <a:gd name="connsiteY37" fmla="*/ 764275 h 1610436"/>
              <a:gd name="connsiteX38" fmla="*/ 2893326 w 4831308"/>
              <a:gd name="connsiteY38" fmla="*/ 859809 h 1610436"/>
              <a:gd name="connsiteX39" fmla="*/ 3084394 w 4831308"/>
              <a:gd name="connsiteY39" fmla="*/ 1078174 h 1610436"/>
              <a:gd name="connsiteX40" fmla="*/ 3179928 w 4831308"/>
              <a:gd name="connsiteY40" fmla="*/ 1160060 h 1610436"/>
              <a:gd name="connsiteX41" fmla="*/ 3330054 w 4831308"/>
              <a:gd name="connsiteY41" fmla="*/ 1323833 h 1610436"/>
              <a:gd name="connsiteX42" fmla="*/ 3411940 w 4831308"/>
              <a:gd name="connsiteY42" fmla="*/ 1392072 h 1610436"/>
              <a:gd name="connsiteX43" fmla="*/ 3466531 w 4831308"/>
              <a:gd name="connsiteY43" fmla="*/ 1433015 h 1610436"/>
              <a:gd name="connsiteX44" fmla="*/ 3507475 w 4831308"/>
              <a:gd name="connsiteY44" fmla="*/ 1473959 h 1610436"/>
              <a:gd name="connsiteX45" fmla="*/ 3548418 w 4831308"/>
              <a:gd name="connsiteY45" fmla="*/ 1501254 h 1610436"/>
              <a:gd name="connsiteX46" fmla="*/ 3589361 w 4831308"/>
              <a:gd name="connsiteY46" fmla="*/ 1542197 h 1610436"/>
              <a:gd name="connsiteX47" fmla="*/ 3712191 w 4831308"/>
              <a:gd name="connsiteY47" fmla="*/ 1610436 h 1610436"/>
              <a:gd name="connsiteX48" fmla="*/ 3780430 w 4831308"/>
              <a:gd name="connsiteY48" fmla="*/ 1596789 h 1610436"/>
              <a:gd name="connsiteX49" fmla="*/ 3903260 w 4831308"/>
              <a:gd name="connsiteY49" fmla="*/ 1542197 h 1610436"/>
              <a:gd name="connsiteX50" fmla="*/ 3957851 w 4831308"/>
              <a:gd name="connsiteY50" fmla="*/ 1528550 h 1610436"/>
              <a:gd name="connsiteX51" fmla="*/ 4067033 w 4831308"/>
              <a:gd name="connsiteY51" fmla="*/ 1473959 h 1610436"/>
              <a:gd name="connsiteX52" fmla="*/ 4107976 w 4831308"/>
              <a:gd name="connsiteY52" fmla="*/ 1460311 h 1610436"/>
              <a:gd name="connsiteX53" fmla="*/ 4189863 w 4831308"/>
              <a:gd name="connsiteY53" fmla="*/ 1392072 h 1610436"/>
              <a:gd name="connsiteX54" fmla="*/ 4230806 w 4831308"/>
              <a:gd name="connsiteY54" fmla="*/ 1364777 h 1610436"/>
              <a:gd name="connsiteX55" fmla="*/ 4258102 w 4831308"/>
              <a:gd name="connsiteY55" fmla="*/ 1323833 h 1610436"/>
              <a:gd name="connsiteX56" fmla="*/ 4299045 w 4831308"/>
              <a:gd name="connsiteY56" fmla="*/ 1310186 h 1610436"/>
              <a:gd name="connsiteX57" fmla="*/ 4380931 w 4831308"/>
              <a:gd name="connsiteY57" fmla="*/ 1187356 h 1610436"/>
              <a:gd name="connsiteX58" fmla="*/ 4394579 w 4831308"/>
              <a:gd name="connsiteY58" fmla="*/ 1146412 h 1610436"/>
              <a:gd name="connsiteX59" fmla="*/ 4435523 w 4831308"/>
              <a:gd name="connsiteY59" fmla="*/ 1105469 h 1610436"/>
              <a:gd name="connsiteX60" fmla="*/ 4490114 w 4831308"/>
              <a:gd name="connsiteY60" fmla="*/ 1009935 h 1610436"/>
              <a:gd name="connsiteX61" fmla="*/ 4517409 w 4831308"/>
              <a:gd name="connsiteY61" fmla="*/ 955344 h 1610436"/>
              <a:gd name="connsiteX62" fmla="*/ 4558352 w 4831308"/>
              <a:gd name="connsiteY62" fmla="*/ 914400 h 1610436"/>
              <a:gd name="connsiteX63" fmla="*/ 4585648 w 4831308"/>
              <a:gd name="connsiteY63" fmla="*/ 873457 h 1610436"/>
              <a:gd name="connsiteX64" fmla="*/ 4667534 w 4831308"/>
              <a:gd name="connsiteY64" fmla="*/ 791571 h 1610436"/>
              <a:gd name="connsiteX65" fmla="*/ 4708478 w 4831308"/>
              <a:gd name="connsiteY65" fmla="*/ 750627 h 1610436"/>
              <a:gd name="connsiteX66" fmla="*/ 4735773 w 4831308"/>
              <a:gd name="connsiteY66" fmla="*/ 709684 h 1610436"/>
              <a:gd name="connsiteX67" fmla="*/ 4776717 w 4831308"/>
              <a:gd name="connsiteY67" fmla="*/ 682389 h 1610436"/>
              <a:gd name="connsiteX68" fmla="*/ 4817660 w 4831308"/>
              <a:gd name="connsiteY68" fmla="*/ 600502 h 1610436"/>
              <a:gd name="connsiteX69" fmla="*/ 4831308 w 4831308"/>
              <a:gd name="connsiteY69" fmla="*/ 600502 h 16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31308" h="1610436">
                <a:moveTo>
                  <a:pt x="0" y="1405720"/>
                </a:moveTo>
                <a:cubicBezTo>
                  <a:pt x="80660" y="1304895"/>
                  <a:pt x="136614" y="1228209"/>
                  <a:pt x="259308" y="1146412"/>
                </a:cubicBezTo>
                <a:cubicBezTo>
                  <a:pt x="286603" y="1128215"/>
                  <a:pt x="317997" y="1115018"/>
                  <a:pt x="341194" y="1091821"/>
                </a:cubicBezTo>
                <a:cubicBezTo>
                  <a:pt x="354842" y="1078173"/>
                  <a:pt x="366431" y="1062096"/>
                  <a:pt x="382137" y="1050878"/>
                </a:cubicBezTo>
                <a:cubicBezTo>
                  <a:pt x="398692" y="1039053"/>
                  <a:pt x="419282" y="1034050"/>
                  <a:pt x="436728" y="1023583"/>
                </a:cubicBezTo>
                <a:cubicBezTo>
                  <a:pt x="464858" y="1006705"/>
                  <a:pt x="492084" y="988287"/>
                  <a:pt x="518615" y="968992"/>
                </a:cubicBezTo>
                <a:cubicBezTo>
                  <a:pt x="566756" y="933980"/>
                  <a:pt x="581145" y="913763"/>
                  <a:pt x="627797" y="887105"/>
                </a:cubicBezTo>
                <a:cubicBezTo>
                  <a:pt x="645461" y="877011"/>
                  <a:pt x="665136" y="870592"/>
                  <a:pt x="682388" y="859809"/>
                </a:cubicBezTo>
                <a:cubicBezTo>
                  <a:pt x="717980" y="837564"/>
                  <a:pt x="783304" y="776129"/>
                  <a:pt x="818866" y="764275"/>
                </a:cubicBezTo>
                <a:cubicBezTo>
                  <a:pt x="832514" y="759726"/>
                  <a:pt x="846942" y="757061"/>
                  <a:pt x="859809" y="750627"/>
                </a:cubicBezTo>
                <a:cubicBezTo>
                  <a:pt x="883535" y="738764"/>
                  <a:pt x="905554" y="723743"/>
                  <a:pt x="928048" y="709684"/>
                </a:cubicBezTo>
                <a:cubicBezTo>
                  <a:pt x="941957" y="700991"/>
                  <a:pt x="954320" y="689724"/>
                  <a:pt x="968991" y="682389"/>
                </a:cubicBezTo>
                <a:cubicBezTo>
                  <a:pt x="981858" y="675955"/>
                  <a:pt x="997067" y="675175"/>
                  <a:pt x="1009934" y="668741"/>
                </a:cubicBezTo>
                <a:cubicBezTo>
                  <a:pt x="1075095" y="636160"/>
                  <a:pt x="1075671" y="598966"/>
                  <a:pt x="1146412" y="545911"/>
                </a:cubicBezTo>
                <a:lnTo>
                  <a:pt x="1201003" y="504968"/>
                </a:lnTo>
                <a:cubicBezTo>
                  <a:pt x="1275928" y="392581"/>
                  <a:pt x="1177964" y="521371"/>
                  <a:pt x="1269242" y="450377"/>
                </a:cubicBezTo>
                <a:cubicBezTo>
                  <a:pt x="1299712" y="426678"/>
                  <a:pt x="1323832" y="395786"/>
                  <a:pt x="1351128" y="368490"/>
                </a:cubicBezTo>
                <a:lnTo>
                  <a:pt x="1392072" y="327547"/>
                </a:lnTo>
                <a:cubicBezTo>
                  <a:pt x="1410269" y="309350"/>
                  <a:pt x="1426076" y="288397"/>
                  <a:pt x="1446663" y="272956"/>
                </a:cubicBezTo>
                <a:cubicBezTo>
                  <a:pt x="1464860" y="259308"/>
                  <a:pt x="1483984" y="246815"/>
                  <a:pt x="1501254" y="232012"/>
                </a:cubicBezTo>
                <a:cubicBezTo>
                  <a:pt x="1515908" y="219451"/>
                  <a:pt x="1527370" y="203425"/>
                  <a:pt x="1542197" y="191069"/>
                </a:cubicBezTo>
                <a:cubicBezTo>
                  <a:pt x="1554798" y="180568"/>
                  <a:pt x="1571542" y="175372"/>
                  <a:pt x="1583140" y="163774"/>
                </a:cubicBezTo>
                <a:cubicBezTo>
                  <a:pt x="1599224" y="147690"/>
                  <a:pt x="1606610" y="123745"/>
                  <a:pt x="1624084" y="109183"/>
                </a:cubicBezTo>
                <a:cubicBezTo>
                  <a:pt x="1635136" y="99973"/>
                  <a:pt x="1652160" y="101969"/>
                  <a:pt x="1665027" y="95535"/>
                </a:cubicBezTo>
                <a:cubicBezTo>
                  <a:pt x="1770842" y="42626"/>
                  <a:pt x="1644010" y="88891"/>
                  <a:pt x="1746914" y="54592"/>
                </a:cubicBezTo>
                <a:cubicBezTo>
                  <a:pt x="1760562" y="45493"/>
                  <a:pt x="1772868" y="33958"/>
                  <a:pt x="1787857" y="27296"/>
                </a:cubicBezTo>
                <a:cubicBezTo>
                  <a:pt x="1814149" y="15610"/>
                  <a:pt x="1869743" y="0"/>
                  <a:pt x="1869743" y="0"/>
                </a:cubicBezTo>
                <a:cubicBezTo>
                  <a:pt x="1906137" y="4549"/>
                  <a:pt x="1943344" y="4752"/>
                  <a:pt x="1978926" y="13648"/>
                </a:cubicBezTo>
                <a:cubicBezTo>
                  <a:pt x="1998663" y="18582"/>
                  <a:pt x="2015853" y="30850"/>
                  <a:pt x="2033517" y="40944"/>
                </a:cubicBezTo>
                <a:cubicBezTo>
                  <a:pt x="2131907" y="97167"/>
                  <a:pt x="2002673" y="35314"/>
                  <a:pt x="2142699" y="122830"/>
                </a:cubicBezTo>
                <a:cubicBezTo>
                  <a:pt x="2241181" y="184382"/>
                  <a:pt x="2123809" y="79793"/>
                  <a:pt x="2224585" y="163774"/>
                </a:cubicBezTo>
                <a:cubicBezTo>
                  <a:pt x="2239412" y="176130"/>
                  <a:pt x="2250701" y="192361"/>
                  <a:pt x="2265528" y="204717"/>
                </a:cubicBezTo>
                <a:cubicBezTo>
                  <a:pt x="2278129" y="215218"/>
                  <a:pt x="2294128" y="221211"/>
                  <a:pt x="2306472" y="232012"/>
                </a:cubicBezTo>
                <a:cubicBezTo>
                  <a:pt x="2330681" y="253195"/>
                  <a:pt x="2349814" y="279881"/>
                  <a:pt x="2374711" y="300251"/>
                </a:cubicBezTo>
                <a:cubicBezTo>
                  <a:pt x="2593529" y="479284"/>
                  <a:pt x="2296860" y="195103"/>
                  <a:pt x="2552131" y="450377"/>
                </a:cubicBezTo>
                <a:cubicBezTo>
                  <a:pt x="2574299" y="472546"/>
                  <a:pt x="2592450" y="520933"/>
                  <a:pt x="2606723" y="545911"/>
                </a:cubicBezTo>
                <a:cubicBezTo>
                  <a:pt x="2616295" y="562661"/>
                  <a:pt x="2666252" y="633527"/>
                  <a:pt x="2674961" y="641445"/>
                </a:cubicBezTo>
                <a:cubicBezTo>
                  <a:pt x="2749252" y="708982"/>
                  <a:pt x="2773329" y="702166"/>
                  <a:pt x="2825087" y="764275"/>
                </a:cubicBezTo>
                <a:cubicBezTo>
                  <a:pt x="2893400" y="846250"/>
                  <a:pt x="2803155" y="761440"/>
                  <a:pt x="2893326" y="859809"/>
                </a:cubicBezTo>
                <a:cubicBezTo>
                  <a:pt x="3087676" y="1071827"/>
                  <a:pt x="2924781" y="865356"/>
                  <a:pt x="3084394" y="1078174"/>
                </a:cubicBezTo>
                <a:cubicBezTo>
                  <a:pt x="3128960" y="1137596"/>
                  <a:pt x="3124582" y="1104715"/>
                  <a:pt x="3179928" y="1160060"/>
                </a:cubicBezTo>
                <a:cubicBezTo>
                  <a:pt x="3268220" y="1248351"/>
                  <a:pt x="3167530" y="1215481"/>
                  <a:pt x="3330054" y="1323833"/>
                </a:cubicBezTo>
                <a:cubicBezTo>
                  <a:pt x="3420549" y="1384165"/>
                  <a:pt x="3319988" y="1313256"/>
                  <a:pt x="3411940" y="1392072"/>
                </a:cubicBezTo>
                <a:cubicBezTo>
                  <a:pt x="3429210" y="1406875"/>
                  <a:pt x="3449261" y="1418212"/>
                  <a:pt x="3466531" y="1433015"/>
                </a:cubicBezTo>
                <a:cubicBezTo>
                  <a:pt x="3481186" y="1445576"/>
                  <a:pt x="3492647" y="1461603"/>
                  <a:pt x="3507475" y="1473959"/>
                </a:cubicBezTo>
                <a:cubicBezTo>
                  <a:pt x="3520076" y="1484460"/>
                  <a:pt x="3535817" y="1490753"/>
                  <a:pt x="3548418" y="1501254"/>
                </a:cubicBezTo>
                <a:cubicBezTo>
                  <a:pt x="3563245" y="1513610"/>
                  <a:pt x="3574126" y="1530347"/>
                  <a:pt x="3589361" y="1542197"/>
                </a:cubicBezTo>
                <a:cubicBezTo>
                  <a:pt x="3659755" y="1596949"/>
                  <a:pt x="3650415" y="1589845"/>
                  <a:pt x="3712191" y="1610436"/>
                </a:cubicBezTo>
                <a:cubicBezTo>
                  <a:pt x="3734937" y="1605887"/>
                  <a:pt x="3758212" y="1603454"/>
                  <a:pt x="3780430" y="1596789"/>
                </a:cubicBezTo>
                <a:cubicBezTo>
                  <a:pt x="3904928" y="1559440"/>
                  <a:pt x="3795724" y="1582523"/>
                  <a:pt x="3903260" y="1542197"/>
                </a:cubicBezTo>
                <a:cubicBezTo>
                  <a:pt x="3920823" y="1535611"/>
                  <a:pt x="3940057" y="1534481"/>
                  <a:pt x="3957851" y="1528550"/>
                </a:cubicBezTo>
                <a:cubicBezTo>
                  <a:pt x="4099520" y="1481327"/>
                  <a:pt x="3966739" y="1524106"/>
                  <a:pt x="4067033" y="1473959"/>
                </a:cubicBezTo>
                <a:cubicBezTo>
                  <a:pt x="4079900" y="1467525"/>
                  <a:pt x="4095109" y="1466745"/>
                  <a:pt x="4107976" y="1460311"/>
                </a:cubicBezTo>
                <a:cubicBezTo>
                  <a:pt x="4158805" y="1434896"/>
                  <a:pt x="4144586" y="1429803"/>
                  <a:pt x="4189863" y="1392072"/>
                </a:cubicBezTo>
                <a:cubicBezTo>
                  <a:pt x="4202464" y="1381571"/>
                  <a:pt x="4217158" y="1373875"/>
                  <a:pt x="4230806" y="1364777"/>
                </a:cubicBezTo>
                <a:cubicBezTo>
                  <a:pt x="4239905" y="1351129"/>
                  <a:pt x="4245294" y="1334080"/>
                  <a:pt x="4258102" y="1323833"/>
                </a:cubicBezTo>
                <a:cubicBezTo>
                  <a:pt x="4269335" y="1314846"/>
                  <a:pt x="4288873" y="1320358"/>
                  <a:pt x="4299045" y="1310186"/>
                </a:cubicBezTo>
                <a:cubicBezTo>
                  <a:pt x="4299046" y="1310185"/>
                  <a:pt x="4367283" y="1207829"/>
                  <a:pt x="4380931" y="1187356"/>
                </a:cubicBezTo>
                <a:cubicBezTo>
                  <a:pt x="4388911" y="1175386"/>
                  <a:pt x="4386599" y="1158382"/>
                  <a:pt x="4394579" y="1146412"/>
                </a:cubicBezTo>
                <a:cubicBezTo>
                  <a:pt x="4405285" y="1130353"/>
                  <a:pt x="4421875" y="1119117"/>
                  <a:pt x="4435523" y="1105469"/>
                </a:cubicBezTo>
                <a:cubicBezTo>
                  <a:pt x="4462335" y="1025030"/>
                  <a:pt x="4431096" y="1104364"/>
                  <a:pt x="4490114" y="1009935"/>
                </a:cubicBezTo>
                <a:cubicBezTo>
                  <a:pt x="4500897" y="992683"/>
                  <a:pt x="4505584" y="971899"/>
                  <a:pt x="4517409" y="955344"/>
                </a:cubicBezTo>
                <a:cubicBezTo>
                  <a:pt x="4528627" y="939638"/>
                  <a:pt x="4545996" y="929227"/>
                  <a:pt x="4558352" y="914400"/>
                </a:cubicBezTo>
                <a:cubicBezTo>
                  <a:pt x="4568853" y="901799"/>
                  <a:pt x="4574751" y="885716"/>
                  <a:pt x="4585648" y="873457"/>
                </a:cubicBezTo>
                <a:cubicBezTo>
                  <a:pt x="4611293" y="844606"/>
                  <a:pt x="4640239" y="818866"/>
                  <a:pt x="4667534" y="791571"/>
                </a:cubicBezTo>
                <a:cubicBezTo>
                  <a:pt x="4681182" y="777923"/>
                  <a:pt x="4697772" y="766687"/>
                  <a:pt x="4708478" y="750627"/>
                </a:cubicBezTo>
                <a:cubicBezTo>
                  <a:pt x="4717576" y="736979"/>
                  <a:pt x="4724175" y="721282"/>
                  <a:pt x="4735773" y="709684"/>
                </a:cubicBezTo>
                <a:cubicBezTo>
                  <a:pt x="4747372" y="698086"/>
                  <a:pt x="4763069" y="691487"/>
                  <a:pt x="4776717" y="682389"/>
                </a:cubicBezTo>
                <a:cubicBezTo>
                  <a:pt x="4787817" y="649087"/>
                  <a:pt x="4791202" y="626960"/>
                  <a:pt x="4817660" y="600502"/>
                </a:cubicBezTo>
                <a:cubicBezTo>
                  <a:pt x="4820877" y="597285"/>
                  <a:pt x="4826759" y="600502"/>
                  <a:pt x="4831308" y="600502"/>
                </a:cubicBezTo>
              </a:path>
            </a:pathLst>
          </a:custGeom>
          <a:noFill/>
          <a:ln w="76200">
            <a:solidFill>
              <a:srgbClr val="FF0000"/>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フリーフォーム 10"/>
          <p:cNvSpPr/>
          <p:nvPr/>
        </p:nvSpPr>
        <p:spPr>
          <a:xfrm>
            <a:off x="2697709" y="2609002"/>
            <a:ext cx="4844955" cy="1419368"/>
          </a:xfrm>
          <a:custGeom>
            <a:avLst/>
            <a:gdLst>
              <a:gd name="connsiteX0" fmla="*/ 0 w 4844955"/>
              <a:gd name="connsiteY0" fmla="*/ 1419368 h 1419368"/>
              <a:gd name="connsiteX1" fmla="*/ 13647 w 4844955"/>
              <a:gd name="connsiteY1" fmla="*/ 1351129 h 1419368"/>
              <a:gd name="connsiteX2" fmla="*/ 245659 w 4844955"/>
              <a:gd name="connsiteY2" fmla="*/ 1105469 h 1419368"/>
              <a:gd name="connsiteX3" fmla="*/ 300250 w 4844955"/>
              <a:gd name="connsiteY3" fmla="*/ 1064526 h 1419368"/>
              <a:gd name="connsiteX4" fmla="*/ 504967 w 4844955"/>
              <a:gd name="connsiteY4" fmla="*/ 887105 h 1419368"/>
              <a:gd name="connsiteX5" fmla="*/ 559558 w 4844955"/>
              <a:gd name="connsiteY5" fmla="*/ 832514 h 1419368"/>
              <a:gd name="connsiteX6" fmla="*/ 614149 w 4844955"/>
              <a:gd name="connsiteY6" fmla="*/ 791571 h 1419368"/>
              <a:gd name="connsiteX7" fmla="*/ 723331 w 4844955"/>
              <a:gd name="connsiteY7" fmla="*/ 682389 h 1419368"/>
              <a:gd name="connsiteX8" fmla="*/ 846161 w 4844955"/>
              <a:gd name="connsiteY8" fmla="*/ 586854 h 1419368"/>
              <a:gd name="connsiteX9" fmla="*/ 928047 w 4844955"/>
              <a:gd name="connsiteY9" fmla="*/ 504968 h 1419368"/>
              <a:gd name="connsiteX10" fmla="*/ 968991 w 4844955"/>
              <a:gd name="connsiteY10" fmla="*/ 477672 h 1419368"/>
              <a:gd name="connsiteX11" fmla="*/ 1050877 w 4844955"/>
              <a:gd name="connsiteY11" fmla="*/ 409433 h 1419368"/>
              <a:gd name="connsiteX12" fmla="*/ 1160059 w 4844955"/>
              <a:gd name="connsiteY12" fmla="*/ 327547 h 1419368"/>
              <a:gd name="connsiteX13" fmla="*/ 1255594 w 4844955"/>
              <a:gd name="connsiteY13" fmla="*/ 245660 h 1419368"/>
              <a:gd name="connsiteX14" fmla="*/ 1351128 w 4844955"/>
              <a:gd name="connsiteY14" fmla="*/ 204717 h 1419368"/>
              <a:gd name="connsiteX15" fmla="*/ 1433015 w 4844955"/>
              <a:gd name="connsiteY15" fmla="*/ 136478 h 1419368"/>
              <a:gd name="connsiteX16" fmla="*/ 1473958 w 4844955"/>
              <a:gd name="connsiteY16" fmla="*/ 122830 h 1419368"/>
              <a:gd name="connsiteX17" fmla="*/ 1514901 w 4844955"/>
              <a:gd name="connsiteY17" fmla="*/ 95535 h 1419368"/>
              <a:gd name="connsiteX18" fmla="*/ 1555844 w 4844955"/>
              <a:gd name="connsiteY18" fmla="*/ 81887 h 1419368"/>
              <a:gd name="connsiteX19" fmla="*/ 1678674 w 4844955"/>
              <a:gd name="connsiteY19" fmla="*/ 13648 h 1419368"/>
              <a:gd name="connsiteX20" fmla="*/ 1801504 w 4844955"/>
              <a:gd name="connsiteY20" fmla="*/ 0 h 1419368"/>
              <a:gd name="connsiteX21" fmla="*/ 3125337 w 4844955"/>
              <a:gd name="connsiteY21" fmla="*/ 13648 h 1419368"/>
              <a:gd name="connsiteX22" fmla="*/ 3370997 w 4844955"/>
              <a:gd name="connsiteY22" fmla="*/ 40944 h 1419368"/>
              <a:gd name="connsiteX23" fmla="*/ 3521122 w 4844955"/>
              <a:gd name="connsiteY23" fmla="*/ 54592 h 1419368"/>
              <a:gd name="connsiteX24" fmla="*/ 4367283 w 4844955"/>
              <a:gd name="connsiteY24" fmla="*/ 40944 h 1419368"/>
              <a:gd name="connsiteX25" fmla="*/ 4476465 w 4844955"/>
              <a:gd name="connsiteY25" fmla="*/ 27296 h 1419368"/>
              <a:gd name="connsiteX26" fmla="*/ 4599295 w 4844955"/>
              <a:gd name="connsiteY26" fmla="*/ 13648 h 1419368"/>
              <a:gd name="connsiteX27" fmla="*/ 4844955 w 4844955"/>
              <a:gd name="connsiteY27" fmla="*/ 13648 h 141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44955" h="1419368">
                <a:moveTo>
                  <a:pt x="0" y="1419368"/>
                </a:moveTo>
                <a:cubicBezTo>
                  <a:pt x="4549" y="1396622"/>
                  <a:pt x="-649" y="1369397"/>
                  <a:pt x="13647" y="1351129"/>
                </a:cubicBezTo>
                <a:cubicBezTo>
                  <a:pt x="83064" y="1262429"/>
                  <a:pt x="166015" y="1185113"/>
                  <a:pt x="245659" y="1105469"/>
                </a:cubicBezTo>
                <a:cubicBezTo>
                  <a:pt x="261743" y="1089385"/>
                  <a:pt x="283419" y="1079827"/>
                  <a:pt x="300250" y="1064526"/>
                </a:cubicBezTo>
                <a:cubicBezTo>
                  <a:pt x="500930" y="882091"/>
                  <a:pt x="286039" y="1051302"/>
                  <a:pt x="504967" y="887105"/>
                </a:cubicBezTo>
                <a:cubicBezTo>
                  <a:pt x="525555" y="871664"/>
                  <a:pt x="540191" y="849460"/>
                  <a:pt x="559558" y="832514"/>
                </a:cubicBezTo>
                <a:cubicBezTo>
                  <a:pt x="576676" y="817536"/>
                  <a:pt x="597382" y="806941"/>
                  <a:pt x="614149" y="791571"/>
                </a:cubicBezTo>
                <a:cubicBezTo>
                  <a:pt x="652090" y="756792"/>
                  <a:pt x="686937" y="718783"/>
                  <a:pt x="723331" y="682389"/>
                </a:cubicBezTo>
                <a:cubicBezTo>
                  <a:pt x="760008" y="645712"/>
                  <a:pt x="805218" y="618699"/>
                  <a:pt x="846161" y="586854"/>
                </a:cubicBezTo>
                <a:cubicBezTo>
                  <a:pt x="876631" y="563155"/>
                  <a:pt x="900752" y="532263"/>
                  <a:pt x="928047" y="504968"/>
                </a:cubicBezTo>
                <a:cubicBezTo>
                  <a:pt x="939646" y="493369"/>
                  <a:pt x="956390" y="488173"/>
                  <a:pt x="968991" y="477672"/>
                </a:cubicBezTo>
                <a:cubicBezTo>
                  <a:pt x="1142420" y="333148"/>
                  <a:pt x="891139" y="525606"/>
                  <a:pt x="1050877" y="409433"/>
                </a:cubicBezTo>
                <a:cubicBezTo>
                  <a:pt x="1087668" y="382676"/>
                  <a:pt x="1123665" y="354842"/>
                  <a:pt x="1160059" y="327547"/>
                </a:cubicBezTo>
                <a:cubicBezTo>
                  <a:pt x="1271718" y="243804"/>
                  <a:pt x="1121180" y="329668"/>
                  <a:pt x="1255594" y="245660"/>
                </a:cubicBezTo>
                <a:cubicBezTo>
                  <a:pt x="1369199" y="174658"/>
                  <a:pt x="1258253" y="251155"/>
                  <a:pt x="1351128" y="204717"/>
                </a:cubicBezTo>
                <a:cubicBezTo>
                  <a:pt x="1440429" y="160065"/>
                  <a:pt x="1342466" y="196843"/>
                  <a:pt x="1433015" y="136478"/>
                </a:cubicBezTo>
                <a:cubicBezTo>
                  <a:pt x="1444985" y="128498"/>
                  <a:pt x="1461091" y="129264"/>
                  <a:pt x="1473958" y="122830"/>
                </a:cubicBezTo>
                <a:cubicBezTo>
                  <a:pt x="1488629" y="115495"/>
                  <a:pt x="1500230" y="102870"/>
                  <a:pt x="1514901" y="95535"/>
                </a:cubicBezTo>
                <a:cubicBezTo>
                  <a:pt x="1527768" y="89101"/>
                  <a:pt x="1543268" y="88873"/>
                  <a:pt x="1555844" y="81887"/>
                </a:cubicBezTo>
                <a:cubicBezTo>
                  <a:pt x="1606085" y="53976"/>
                  <a:pt x="1625736" y="22471"/>
                  <a:pt x="1678674" y="13648"/>
                </a:cubicBezTo>
                <a:cubicBezTo>
                  <a:pt x="1719309" y="6875"/>
                  <a:pt x="1760561" y="4549"/>
                  <a:pt x="1801504" y="0"/>
                </a:cubicBezTo>
                <a:lnTo>
                  <a:pt x="3125337" y="13648"/>
                </a:lnTo>
                <a:cubicBezTo>
                  <a:pt x="3639309" y="22909"/>
                  <a:pt x="3165101" y="13491"/>
                  <a:pt x="3370997" y="40944"/>
                </a:cubicBezTo>
                <a:cubicBezTo>
                  <a:pt x="3420804" y="47585"/>
                  <a:pt x="3471080" y="50043"/>
                  <a:pt x="3521122" y="54592"/>
                </a:cubicBezTo>
                <a:lnTo>
                  <a:pt x="4367283" y="40944"/>
                </a:lnTo>
                <a:cubicBezTo>
                  <a:pt x="4403945" y="39896"/>
                  <a:pt x="4440039" y="31581"/>
                  <a:pt x="4476465" y="27296"/>
                </a:cubicBezTo>
                <a:cubicBezTo>
                  <a:pt x="4517378" y="22483"/>
                  <a:pt x="4558128" y="15173"/>
                  <a:pt x="4599295" y="13648"/>
                </a:cubicBezTo>
                <a:cubicBezTo>
                  <a:pt x="4681126" y="10617"/>
                  <a:pt x="4763068" y="13648"/>
                  <a:pt x="4844955" y="13648"/>
                </a:cubicBezTo>
              </a:path>
            </a:pathLst>
          </a:custGeom>
          <a:noFill/>
          <a:ln w="76200">
            <a:solidFill>
              <a:srgbClr val="FF0000"/>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フリーフォーム 11"/>
          <p:cNvSpPr/>
          <p:nvPr/>
        </p:nvSpPr>
        <p:spPr>
          <a:xfrm>
            <a:off x="2574879" y="4162568"/>
            <a:ext cx="4967785" cy="1437779"/>
          </a:xfrm>
          <a:custGeom>
            <a:avLst/>
            <a:gdLst>
              <a:gd name="connsiteX0" fmla="*/ 0 w 4967785"/>
              <a:gd name="connsiteY0" fmla="*/ 0 h 1437779"/>
              <a:gd name="connsiteX1" fmla="*/ 68238 w 4967785"/>
              <a:gd name="connsiteY1" fmla="*/ 54591 h 1437779"/>
              <a:gd name="connsiteX2" fmla="*/ 109182 w 4967785"/>
              <a:gd name="connsiteY2" fmla="*/ 95534 h 1437779"/>
              <a:gd name="connsiteX3" fmla="*/ 191068 w 4967785"/>
              <a:gd name="connsiteY3" fmla="*/ 122830 h 1437779"/>
              <a:gd name="connsiteX4" fmla="*/ 232012 w 4967785"/>
              <a:gd name="connsiteY4" fmla="*/ 150126 h 1437779"/>
              <a:gd name="connsiteX5" fmla="*/ 286603 w 4967785"/>
              <a:gd name="connsiteY5" fmla="*/ 177421 h 1437779"/>
              <a:gd name="connsiteX6" fmla="*/ 327546 w 4967785"/>
              <a:gd name="connsiteY6" fmla="*/ 204717 h 1437779"/>
              <a:gd name="connsiteX7" fmla="*/ 382137 w 4967785"/>
              <a:gd name="connsiteY7" fmla="*/ 232012 h 1437779"/>
              <a:gd name="connsiteX8" fmla="*/ 436728 w 4967785"/>
              <a:gd name="connsiteY8" fmla="*/ 272955 h 1437779"/>
              <a:gd name="connsiteX9" fmla="*/ 477671 w 4967785"/>
              <a:gd name="connsiteY9" fmla="*/ 300251 h 1437779"/>
              <a:gd name="connsiteX10" fmla="*/ 532262 w 4967785"/>
              <a:gd name="connsiteY10" fmla="*/ 341194 h 1437779"/>
              <a:gd name="connsiteX11" fmla="*/ 641444 w 4967785"/>
              <a:gd name="connsiteY11" fmla="*/ 395785 h 1437779"/>
              <a:gd name="connsiteX12" fmla="*/ 764274 w 4967785"/>
              <a:gd name="connsiteY12" fmla="*/ 477672 h 1437779"/>
              <a:gd name="connsiteX13" fmla="*/ 818865 w 4967785"/>
              <a:gd name="connsiteY13" fmla="*/ 491320 h 1437779"/>
              <a:gd name="connsiteX14" fmla="*/ 887104 w 4967785"/>
              <a:gd name="connsiteY14" fmla="*/ 532263 h 1437779"/>
              <a:gd name="connsiteX15" fmla="*/ 928047 w 4967785"/>
              <a:gd name="connsiteY15" fmla="*/ 559558 h 1437779"/>
              <a:gd name="connsiteX16" fmla="*/ 982638 w 4967785"/>
              <a:gd name="connsiteY16" fmla="*/ 586854 h 1437779"/>
              <a:gd name="connsiteX17" fmla="*/ 1050877 w 4967785"/>
              <a:gd name="connsiteY17" fmla="*/ 641445 h 1437779"/>
              <a:gd name="connsiteX18" fmla="*/ 1119116 w 4967785"/>
              <a:gd name="connsiteY18" fmla="*/ 682388 h 1437779"/>
              <a:gd name="connsiteX19" fmla="*/ 1282889 w 4967785"/>
              <a:gd name="connsiteY19" fmla="*/ 791570 h 1437779"/>
              <a:gd name="connsiteX20" fmla="*/ 1378423 w 4967785"/>
              <a:gd name="connsiteY20" fmla="*/ 873457 h 1437779"/>
              <a:gd name="connsiteX21" fmla="*/ 1433015 w 4967785"/>
              <a:gd name="connsiteY21" fmla="*/ 928048 h 1437779"/>
              <a:gd name="connsiteX22" fmla="*/ 1473958 w 4967785"/>
              <a:gd name="connsiteY22" fmla="*/ 955343 h 1437779"/>
              <a:gd name="connsiteX23" fmla="*/ 1583140 w 4967785"/>
              <a:gd name="connsiteY23" fmla="*/ 1078173 h 1437779"/>
              <a:gd name="connsiteX24" fmla="*/ 1637731 w 4967785"/>
              <a:gd name="connsiteY24" fmla="*/ 1146412 h 1437779"/>
              <a:gd name="connsiteX25" fmla="*/ 1665026 w 4967785"/>
              <a:gd name="connsiteY25" fmla="*/ 1187355 h 1437779"/>
              <a:gd name="connsiteX26" fmla="*/ 1705970 w 4967785"/>
              <a:gd name="connsiteY26" fmla="*/ 1214651 h 1437779"/>
              <a:gd name="connsiteX27" fmla="*/ 1787856 w 4967785"/>
              <a:gd name="connsiteY27" fmla="*/ 1269242 h 1437779"/>
              <a:gd name="connsiteX28" fmla="*/ 1815152 w 4967785"/>
              <a:gd name="connsiteY28" fmla="*/ 1310185 h 1437779"/>
              <a:gd name="connsiteX29" fmla="*/ 1856095 w 4967785"/>
              <a:gd name="connsiteY29" fmla="*/ 1323833 h 1437779"/>
              <a:gd name="connsiteX30" fmla="*/ 1992573 w 4967785"/>
              <a:gd name="connsiteY30" fmla="*/ 1351129 h 1437779"/>
              <a:gd name="connsiteX31" fmla="*/ 2210937 w 4967785"/>
              <a:gd name="connsiteY31" fmla="*/ 1378424 h 1437779"/>
              <a:gd name="connsiteX32" fmla="*/ 2265528 w 4967785"/>
              <a:gd name="connsiteY32" fmla="*/ 1392072 h 1437779"/>
              <a:gd name="connsiteX33" fmla="*/ 2442949 w 4967785"/>
              <a:gd name="connsiteY33" fmla="*/ 1405720 h 1437779"/>
              <a:gd name="connsiteX34" fmla="*/ 2497540 w 4967785"/>
              <a:gd name="connsiteY34" fmla="*/ 1419367 h 1437779"/>
              <a:gd name="connsiteX35" fmla="*/ 3330053 w 4967785"/>
              <a:gd name="connsiteY35" fmla="*/ 1419367 h 1437779"/>
              <a:gd name="connsiteX36" fmla="*/ 3848668 w 4967785"/>
              <a:gd name="connsiteY36" fmla="*/ 1405720 h 1437779"/>
              <a:gd name="connsiteX37" fmla="*/ 4271749 w 4967785"/>
              <a:gd name="connsiteY37" fmla="*/ 1392072 h 1437779"/>
              <a:gd name="connsiteX38" fmla="*/ 4967785 w 4967785"/>
              <a:gd name="connsiteY38" fmla="*/ 1392072 h 143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67785" h="1437779">
                <a:moveTo>
                  <a:pt x="0" y="0"/>
                </a:moveTo>
                <a:cubicBezTo>
                  <a:pt x="22746" y="18197"/>
                  <a:pt x="46316" y="35409"/>
                  <a:pt x="68238" y="54591"/>
                </a:cubicBezTo>
                <a:cubicBezTo>
                  <a:pt x="82763" y="67301"/>
                  <a:pt x="92310" y="86161"/>
                  <a:pt x="109182" y="95534"/>
                </a:cubicBezTo>
                <a:cubicBezTo>
                  <a:pt x="134333" y="109507"/>
                  <a:pt x="163773" y="113731"/>
                  <a:pt x="191068" y="122830"/>
                </a:cubicBezTo>
                <a:cubicBezTo>
                  <a:pt x="206629" y="128017"/>
                  <a:pt x="217770" y="141988"/>
                  <a:pt x="232012" y="150126"/>
                </a:cubicBezTo>
                <a:cubicBezTo>
                  <a:pt x="249676" y="160220"/>
                  <a:pt x="268939" y="167327"/>
                  <a:pt x="286603" y="177421"/>
                </a:cubicBezTo>
                <a:cubicBezTo>
                  <a:pt x="300844" y="185559"/>
                  <a:pt x="313305" y="196579"/>
                  <a:pt x="327546" y="204717"/>
                </a:cubicBezTo>
                <a:cubicBezTo>
                  <a:pt x="345210" y="214811"/>
                  <a:pt x="364885" y="221229"/>
                  <a:pt x="382137" y="232012"/>
                </a:cubicBezTo>
                <a:cubicBezTo>
                  <a:pt x="401426" y="244067"/>
                  <a:pt x="418219" y="259734"/>
                  <a:pt x="436728" y="272955"/>
                </a:cubicBezTo>
                <a:cubicBezTo>
                  <a:pt x="450075" y="282489"/>
                  <a:pt x="464324" y="290717"/>
                  <a:pt x="477671" y="300251"/>
                </a:cubicBezTo>
                <a:cubicBezTo>
                  <a:pt x="496180" y="313472"/>
                  <a:pt x="512614" y="329733"/>
                  <a:pt x="532262" y="341194"/>
                </a:cubicBezTo>
                <a:cubicBezTo>
                  <a:pt x="567409" y="361696"/>
                  <a:pt x="609671" y="370366"/>
                  <a:pt x="641444" y="395785"/>
                </a:cubicBezTo>
                <a:cubicBezTo>
                  <a:pt x="691608" y="435916"/>
                  <a:pt x="707349" y="456325"/>
                  <a:pt x="764274" y="477672"/>
                </a:cubicBezTo>
                <a:cubicBezTo>
                  <a:pt x="781837" y="484258"/>
                  <a:pt x="800668" y="486771"/>
                  <a:pt x="818865" y="491320"/>
                </a:cubicBezTo>
                <a:cubicBezTo>
                  <a:pt x="841611" y="504968"/>
                  <a:pt x="864610" y="518204"/>
                  <a:pt x="887104" y="532263"/>
                </a:cubicBezTo>
                <a:cubicBezTo>
                  <a:pt x="901013" y="540956"/>
                  <a:pt x="913806" y="551420"/>
                  <a:pt x="928047" y="559558"/>
                </a:cubicBezTo>
                <a:cubicBezTo>
                  <a:pt x="945711" y="569652"/>
                  <a:pt x="965710" y="575569"/>
                  <a:pt x="982638" y="586854"/>
                </a:cubicBezTo>
                <a:cubicBezTo>
                  <a:pt x="1006875" y="603012"/>
                  <a:pt x="1027013" y="624740"/>
                  <a:pt x="1050877" y="641445"/>
                </a:cubicBezTo>
                <a:cubicBezTo>
                  <a:pt x="1072608" y="656657"/>
                  <a:pt x="1097306" y="667289"/>
                  <a:pt x="1119116" y="682388"/>
                </a:cubicBezTo>
                <a:cubicBezTo>
                  <a:pt x="1282212" y="795301"/>
                  <a:pt x="1170776" y="735514"/>
                  <a:pt x="1282889" y="791570"/>
                </a:cubicBezTo>
                <a:cubicBezTo>
                  <a:pt x="1399321" y="908005"/>
                  <a:pt x="1238382" y="750923"/>
                  <a:pt x="1378423" y="873457"/>
                </a:cubicBezTo>
                <a:cubicBezTo>
                  <a:pt x="1397790" y="890403"/>
                  <a:pt x="1413476" y="911300"/>
                  <a:pt x="1433015" y="928048"/>
                </a:cubicBezTo>
                <a:cubicBezTo>
                  <a:pt x="1445469" y="938722"/>
                  <a:pt x="1461699" y="944446"/>
                  <a:pt x="1473958" y="955343"/>
                </a:cubicBezTo>
                <a:cubicBezTo>
                  <a:pt x="1550443" y="1023330"/>
                  <a:pt x="1541655" y="1015946"/>
                  <a:pt x="1583140" y="1078173"/>
                </a:cubicBezTo>
                <a:cubicBezTo>
                  <a:pt x="1609710" y="1157883"/>
                  <a:pt x="1575999" y="1084680"/>
                  <a:pt x="1637731" y="1146412"/>
                </a:cubicBezTo>
                <a:cubicBezTo>
                  <a:pt x="1649329" y="1158010"/>
                  <a:pt x="1653428" y="1175757"/>
                  <a:pt x="1665026" y="1187355"/>
                </a:cubicBezTo>
                <a:cubicBezTo>
                  <a:pt x="1676625" y="1198954"/>
                  <a:pt x="1693369" y="1204150"/>
                  <a:pt x="1705970" y="1214651"/>
                </a:cubicBezTo>
                <a:cubicBezTo>
                  <a:pt x="1774124" y="1271446"/>
                  <a:pt x="1715903" y="1245257"/>
                  <a:pt x="1787856" y="1269242"/>
                </a:cubicBezTo>
                <a:cubicBezTo>
                  <a:pt x="1796955" y="1282890"/>
                  <a:pt x="1802344" y="1299938"/>
                  <a:pt x="1815152" y="1310185"/>
                </a:cubicBezTo>
                <a:cubicBezTo>
                  <a:pt x="1826386" y="1319172"/>
                  <a:pt x="1842077" y="1320598"/>
                  <a:pt x="1856095" y="1323833"/>
                </a:cubicBezTo>
                <a:cubicBezTo>
                  <a:pt x="1901301" y="1334265"/>
                  <a:pt x="1947080" y="1342030"/>
                  <a:pt x="1992573" y="1351129"/>
                </a:cubicBezTo>
                <a:cubicBezTo>
                  <a:pt x="2064503" y="1365515"/>
                  <a:pt x="2138149" y="1369326"/>
                  <a:pt x="2210937" y="1378424"/>
                </a:cubicBezTo>
                <a:cubicBezTo>
                  <a:pt x="2229549" y="1380750"/>
                  <a:pt x="2246899" y="1389880"/>
                  <a:pt x="2265528" y="1392072"/>
                </a:cubicBezTo>
                <a:cubicBezTo>
                  <a:pt x="2324437" y="1399003"/>
                  <a:pt x="2383809" y="1401171"/>
                  <a:pt x="2442949" y="1405720"/>
                </a:cubicBezTo>
                <a:cubicBezTo>
                  <a:pt x="2461146" y="1410269"/>
                  <a:pt x="2478972" y="1416714"/>
                  <a:pt x="2497540" y="1419367"/>
                </a:cubicBezTo>
                <a:cubicBezTo>
                  <a:pt x="2767165" y="1457884"/>
                  <a:pt x="3084488" y="1424885"/>
                  <a:pt x="3330053" y="1419367"/>
                </a:cubicBezTo>
                <a:lnTo>
                  <a:pt x="3848668" y="1405720"/>
                </a:lnTo>
                <a:cubicBezTo>
                  <a:pt x="3989709" y="1401632"/>
                  <a:pt x="4130659" y="1393793"/>
                  <a:pt x="4271749" y="1392072"/>
                </a:cubicBezTo>
                <a:cubicBezTo>
                  <a:pt x="4503744" y="1389243"/>
                  <a:pt x="4735773" y="1392072"/>
                  <a:pt x="4967785" y="1392072"/>
                </a:cubicBezTo>
              </a:path>
            </a:pathLst>
          </a:custGeom>
          <a:noFill/>
          <a:ln w="76200">
            <a:solidFill>
              <a:srgbClr val="FF0000"/>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p:cNvSpPr txBox="1"/>
          <p:nvPr/>
        </p:nvSpPr>
        <p:spPr>
          <a:xfrm>
            <a:off x="2638008" y="6242096"/>
            <a:ext cx="6759930" cy="523220"/>
          </a:xfrm>
          <a:prstGeom prst="rect">
            <a:avLst/>
          </a:prstGeom>
          <a:noFill/>
        </p:spPr>
        <p:txBody>
          <a:bodyPr wrap="square" rtlCol="0">
            <a:spAutoFit/>
          </a:bodyPr>
          <a:lstStyle/>
          <a:p>
            <a:r>
              <a:rPr lang="ja-JP" altLang="en-US" sz="2800" dirty="0"/>
              <a:t>行動系列は</a:t>
            </a:r>
            <a:r>
              <a:rPr lang="en-US" altLang="ja-JP" sz="2800" dirty="0"/>
              <a:t>N</a:t>
            </a:r>
            <a:r>
              <a:rPr lang="ja-JP" altLang="en-US" sz="2800" dirty="0"/>
              <a:t>個の選択を</a:t>
            </a:r>
            <a:r>
              <a:rPr lang="en-US" altLang="ja-JP" sz="2800" dirty="0"/>
              <a:t>T</a:t>
            </a:r>
            <a:r>
              <a:rPr lang="ja-JP" altLang="en-US" sz="2800" dirty="0"/>
              <a:t>回繰り返す！</a:t>
            </a:r>
          </a:p>
        </p:txBody>
      </p:sp>
      <p:pic>
        <p:nvPicPr>
          <p:cNvPr id="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6320" y="6165453"/>
            <a:ext cx="2546248" cy="55054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グループ化 22"/>
          <p:cNvGrpSpPr/>
          <p:nvPr/>
        </p:nvGrpSpPr>
        <p:grpSpPr>
          <a:xfrm>
            <a:off x="229106" y="4170975"/>
            <a:ext cx="3304703" cy="2663247"/>
            <a:chOff x="-695982" y="5214027"/>
            <a:chExt cx="3304703" cy="266324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82" y="5445224"/>
              <a:ext cx="243205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rot="1877106">
              <a:off x="-89454" y="5214027"/>
              <a:ext cx="2698175" cy="523220"/>
            </a:xfrm>
            <a:prstGeom prst="rect">
              <a:avLst/>
            </a:prstGeom>
            <a:noFill/>
          </p:spPr>
          <p:txBody>
            <a:bodyPr wrap="none" rtlCol="0">
              <a:spAutoFit/>
            </a:bodyPr>
            <a:lstStyle/>
            <a:p>
              <a:r>
                <a:rPr lang="ja-JP" altLang="en-US" sz="28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どうしよう！？</a:t>
              </a:r>
            </a:p>
          </p:txBody>
        </p:sp>
      </p:grpSp>
      <p:sp>
        <p:nvSpPr>
          <p:cNvPr id="24" name="テキスト ボックス 23">
            <a:extLst>
              <a:ext uri="{FF2B5EF4-FFF2-40B4-BE49-F238E27FC236}">
                <a16:creationId xmlns:a16="http://schemas.microsoft.com/office/drawing/2014/main" id="{F9CF4C74-DD56-4C0C-94DA-BF93E1FCC378}"/>
              </a:ext>
            </a:extLst>
          </p:cNvPr>
          <p:cNvSpPr txBox="1"/>
          <p:nvPr/>
        </p:nvSpPr>
        <p:spPr>
          <a:xfrm>
            <a:off x="9459448" y="5277181"/>
            <a:ext cx="2002471" cy="646331"/>
          </a:xfrm>
          <a:prstGeom prst="rect">
            <a:avLst/>
          </a:prstGeom>
          <a:noFill/>
          <a:ln>
            <a:solidFill>
              <a:srgbClr val="0070C0"/>
            </a:solidFill>
          </a:ln>
        </p:spPr>
        <p:txBody>
          <a:bodyPr wrap="none" rtlCol="0">
            <a:spAutoFit/>
          </a:bodyPr>
          <a:lstStyle/>
          <a:p>
            <a:r>
              <a:rPr kumimoji="1" lang="en-US" altLang="ja-JP" dirty="0"/>
              <a:t>O:</a:t>
            </a:r>
            <a:r>
              <a:rPr kumimoji="1" lang="ja-JP" altLang="en-US" dirty="0"/>
              <a:t>　オーダー</a:t>
            </a:r>
            <a:endParaRPr kumimoji="1" lang="en-US" altLang="ja-JP" dirty="0"/>
          </a:p>
          <a:p>
            <a:r>
              <a:rPr lang="ja-JP" altLang="en-US" dirty="0"/>
              <a:t>計算量を表す記法</a:t>
            </a:r>
            <a:endParaRPr lang="en-US" altLang="ja-JP" dirty="0"/>
          </a:p>
        </p:txBody>
      </p:sp>
    </p:spTree>
    <p:extLst>
      <p:ext uri="{BB962C8B-B14F-4D97-AF65-F5344CB8AC3E}">
        <p14:creationId xmlns:p14="http://schemas.microsoft.com/office/powerpoint/2010/main" val="391882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8703</TotalTime>
  <Words>2450</Words>
  <Application>Microsoft Office PowerPoint</Application>
  <PresentationFormat>ワイド画面</PresentationFormat>
  <Paragraphs>740</Paragraphs>
  <Slides>39</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39</vt:i4>
      </vt:variant>
    </vt:vector>
  </HeadingPairs>
  <TitlesOfParts>
    <vt:vector size="46" baseType="lpstr">
      <vt:lpstr>HG丸ｺﾞｼｯｸM-PRO</vt:lpstr>
      <vt:lpstr>游ゴシック</vt:lpstr>
      <vt:lpstr>Calibri</vt:lpstr>
      <vt:lpstr>Cambria Math</vt:lpstr>
      <vt:lpstr>Constantia</vt:lpstr>
      <vt:lpstr>Wingdings 2</vt:lpstr>
      <vt:lpstr>リゾート</vt:lpstr>
      <vt:lpstr>人工知能概論 第5回 多段決定（1）  動的計画法</vt:lpstr>
      <vt:lpstr>Information</vt:lpstr>
      <vt:lpstr>STORY 多段決定（1）</vt:lpstr>
      <vt:lpstr>仮定 多段決定（1）</vt:lpstr>
      <vt:lpstr>Contents</vt:lpstr>
      <vt:lpstr>5.1.1 はじめに</vt:lpstr>
      <vt:lpstr>5.1.2 グラフを時間方向に展開する</vt:lpstr>
      <vt:lpstr>5.1.2 多段決定問題のグラフ表現</vt:lpstr>
      <vt:lpstr>最大累積利得を与える行動系列を求める 　　あらゆる経路を列挙的に探索する</vt:lpstr>
      <vt:lpstr>Contents</vt:lpstr>
      <vt:lpstr>5.2.1 経路と計算量</vt:lpstr>
      <vt:lpstr>指数オーダー⇒2次オーダー のインパクト</vt:lpstr>
      <vt:lpstr>5.2.2 動的計画法のアルゴリズム</vt:lpstr>
      <vt:lpstr>Contents</vt:lpstr>
      <vt:lpstr>例: 「宝箱を拾ってゴール」</vt:lpstr>
      <vt:lpstr>例: 「宝箱を拾ってゴール」</vt:lpstr>
      <vt:lpstr>（ポイント） 動的計画法のアルゴリズム</vt:lpstr>
      <vt:lpstr>Step 1</vt:lpstr>
      <vt:lpstr>Step 2</vt:lpstr>
      <vt:lpstr>Step 3</vt:lpstr>
      <vt:lpstr>Step 4</vt:lpstr>
      <vt:lpstr>Step 5</vt:lpstr>
      <vt:lpstr>最適経路</vt:lpstr>
      <vt:lpstr>演習問題5-1 文字bi-gramによる単語生成</vt:lpstr>
      <vt:lpstr>演習問題5-2 アルゴリズムの確認</vt:lpstr>
      <vt:lpstr>Contents</vt:lpstr>
      <vt:lpstr>5.4.1 編集距離の計算</vt:lpstr>
      <vt:lpstr>例：編集距離の計算</vt:lpstr>
      <vt:lpstr>ストリングマッチング</vt:lpstr>
      <vt:lpstr>編集距離を計算するための表</vt:lpstr>
      <vt:lpstr>編集距離を計算時の各移動コスト</vt:lpstr>
      <vt:lpstr>編集距離を計算するための表</vt:lpstr>
      <vt:lpstr>編集距離の計算結果</vt:lpstr>
      <vt:lpstr>編集距離の計算結果</vt:lpstr>
      <vt:lpstr>演習問題 5-3</vt:lpstr>
      <vt:lpstr>演習5-4 編集距離と文書検索</vt:lpstr>
      <vt:lpstr>第5章のまとめ</vt:lpstr>
      <vt:lpstr>宿題</vt:lpstr>
      <vt:lpstr>予習問題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白井　英俊</cp:lastModifiedBy>
  <cp:revision>126</cp:revision>
  <cp:lastPrinted>2013-10-29T05:44:58Z</cp:lastPrinted>
  <dcterms:created xsi:type="dcterms:W3CDTF">2013-09-10T05:02:22Z</dcterms:created>
  <dcterms:modified xsi:type="dcterms:W3CDTF">2019-05-16T02:39:10Z</dcterms:modified>
</cp:coreProperties>
</file>