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91" r:id="rId3"/>
    <p:sldId id="267" r:id="rId4"/>
    <p:sldId id="268" r:id="rId5"/>
    <p:sldId id="262" r:id="rId6"/>
    <p:sldId id="269" r:id="rId7"/>
    <p:sldId id="263" r:id="rId8"/>
    <p:sldId id="270" r:id="rId9"/>
    <p:sldId id="271" r:id="rId10"/>
    <p:sldId id="272" r:id="rId11"/>
    <p:sldId id="273" r:id="rId12"/>
    <p:sldId id="274" r:id="rId13"/>
    <p:sldId id="276" r:id="rId14"/>
    <p:sldId id="286" r:id="rId15"/>
    <p:sldId id="264" r:id="rId16"/>
    <p:sldId id="279" r:id="rId17"/>
    <p:sldId id="275" r:id="rId18"/>
    <p:sldId id="277" r:id="rId19"/>
    <p:sldId id="278" r:id="rId20"/>
    <p:sldId id="287" r:id="rId21"/>
    <p:sldId id="265" r:id="rId22"/>
    <p:sldId id="256" r:id="rId23"/>
    <p:sldId id="280" r:id="rId24"/>
    <p:sldId id="294" r:id="rId25"/>
    <p:sldId id="295" r:id="rId26"/>
    <p:sldId id="281" r:id="rId27"/>
    <p:sldId id="288" r:id="rId28"/>
    <p:sldId id="282" r:id="rId29"/>
    <p:sldId id="283" r:id="rId30"/>
    <p:sldId id="284" r:id="rId31"/>
    <p:sldId id="290" r:id="rId32"/>
    <p:sldId id="285" r:id="rId33"/>
    <p:sldId id="292" r:id="rId34"/>
    <p:sldId id="293"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2019/5/22</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400" dirty="0"/>
              <a:t>第</a:t>
            </a:r>
            <a:r>
              <a:rPr lang="en-US" altLang="ja-JP" sz="2400" dirty="0"/>
              <a:t>6</a:t>
            </a:r>
            <a:r>
              <a:rPr lang="ja-JP" altLang="en-US" sz="2400" dirty="0"/>
              <a:t>章　</a:t>
            </a:r>
            <a:r>
              <a:rPr lang="ja-JP" altLang="en-US" sz="2400" b="0" dirty="0"/>
              <a:t>確率とベイズ理論の基礎</a:t>
            </a:r>
            <a:endParaRPr kumimoji="1" lang="ja-JP" altLang="en-US" sz="2400"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25144"/>
            <a:ext cx="1981196" cy="198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0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6.2.4 </a:t>
            </a:r>
            <a:r>
              <a:rPr kumimoji="1" lang="ja-JP" altLang="en-US" dirty="0"/>
              <a:t>条件付き確率</a:t>
            </a:r>
            <a:br>
              <a:rPr kumimoji="1" lang="en-US" altLang="ja-JP" dirty="0"/>
            </a:br>
            <a:r>
              <a:rPr kumimoji="1" lang="en-US" altLang="ja-JP" dirty="0"/>
              <a:t>	(</a:t>
            </a:r>
            <a:r>
              <a:rPr lang="en-US" altLang="ja-JP" dirty="0"/>
              <a:t>conditional probability</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a:t>P(A | B): </a:t>
            </a:r>
            <a:r>
              <a:rPr lang="ja-JP" altLang="en-US" dirty="0"/>
              <a:t>事象</a:t>
            </a:r>
            <a:r>
              <a:rPr lang="en-US" altLang="ja-JP" i="1" dirty="0"/>
              <a:t>B </a:t>
            </a:r>
            <a:r>
              <a:rPr lang="ja-JP" altLang="en-US" dirty="0"/>
              <a:t>のもとで事象</a:t>
            </a:r>
            <a:r>
              <a:rPr lang="en-US" altLang="ja-JP" i="1" dirty="0"/>
              <a:t>A </a:t>
            </a:r>
            <a:r>
              <a:rPr lang="ja-JP" altLang="en-US" dirty="0"/>
              <a:t>が起こる確率</a:t>
            </a:r>
            <a:endParaRPr lang="en-US" altLang="ja-JP" dirty="0"/>
          </a:p>
          <a:p>
            <a:pPr marL="0" indent="0">
              <a:buNone/>
            </a:pPr>
            <a:r>
              <a:rPr kumimoji="1" lang="ja-JP" altLang="en-US" dirty="0"/>
              <a:t>例</a:t>
            </a:r>
            <a:r>
              <a:rPr kumimoji="1" lang="en-US" altLang="ja-JP" dirty="0"/>
              <a:t>:  </a:t>
            </a:r>
            <a:r>
              <a:rPr lang="en-US" altLang="zh-TW" i="1" dirty="0"/>
              <a:t>P</a:t>
            </a:r>
            <a:r>
              <a:rPr lang="en-US" altLang="zh-TW" dirty="0"/>
              <a:t>(“</a:t>
            </a:r>
            <a:r>
              <a:rPr lang="zh-TW" altLang="en-US" dirty="0">
                <a:latin typeface="HG平成明朝体W9" panose="02020A09000000000000" pitchFamily="17" charset="-128"/>
                <a:ea typeface="HG平成明朝体W9" panose="02020A09000000000000" pitchFamily="17" charset="-128"/>
              </a:rPr>
              <a:t>結果：前進</a:t>
            </a:r>
            <a:r>
              <a:rPr lang="zh-TW" altLang="en-US" dirty="0"/>
              <a:t>”</a:t>
            </a:r>
            <a:r>
              <a:rPr lang="en-US" altLang="zh-TW" i="1" dirty="0"/>
              <a:t>|</a:t>
            </a:r>
            <a:r>
              <a:rPr lang="zh-TW" altLang="en-US" dirty="0"/>
              <a:t>“</a:t>
            </a:r>
            <a:r>
              <a:rPr lang="zh-TW" altLang="en-US" dirty="0">
                <a:latin typeface="HG平成明朝体W9" panose="02020A09000000000000" pitchFamily="17" charset="-128"/>
                <a:ea typeface="HG平成明朝体W9" panose="02020A09000000000000" pitchFamily="17" charset="-128"/>
              </a:rPr>
              <a:t>命令：前進</a:t>
            </a:r>
            <a:r>
              <a:rPr lang="zh-TW" altLang="en-US" dirty="0"/>
              <a:t>”</a:t>
            </a:r>
            <a:r>
              <a:rPr lang="en-US" altLang="zh-TW" dirty="0"/>
              <a:t>)</a:t>
            </a:r>
            <a:endParaRPr kumimoji="1" lang="ja-JP" altLang="en-US" dirty="0"/>
          </a:p>
        </p:txBody>
      </p:sp>
      <p:pic>
        <p:nvPicPr>
          <p:cNvPr id="4" name="Picture 2" descr="C:\Users\user\Dropbox\谷口先生へ\ホイールダック2号\20130910 ダックラフ\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653136"/>
            <a:ext cx="1873498" cy="1873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48980"/>
            <a:ext cx="61897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778435" y="4293096"/>
            <a:ext cx="3094867" cy="648072"/>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930835" y="4445496"/>
            <a:ext cx="1395033" cy="369658"/>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902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6.2.5 </a:t>
            </a:r>
            <a:r>
              <a:rPr kumimoji="1" lang="ja-JP" altLang="en-US" dirty="0"/>
              <a:t>乗法定理</a:t>
            </a:r>
          </a:p>
        </p:txBody>
      </p:sp>
      <p:sp>
        <p:nvSpPr>
          <p:cNvPr id="3" name="コンテンツ プレースホルダー 2"/>
          <p:cNvSpPr>
            <a:spLocks noGrp="1"/>
          </p:cNvSpPr>
          <p:nvPr>
            <p:ph idx="1"/>
          </p:nvPr>
        </p:nvSpPr>
        <p:spPr/>
        <p:txBody>
          <a:bodyPr/>
          <a:lstStyle/>
          <a:p>
            <a:r>
              <a:rPr kumimoji="1" lang="ja-JP" altLang="en-US" dirty="0"/>
              <a:t>乗法定理</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5108029" cy="50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user\Dropbox\谷口先生へ\ホイールダック2号\20130910 ダックラフ\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653136"/>
            <a:ext cx="1873498" cy="1873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248980"/>
            <a:ext cx="61897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778435" y="4293096"/>
            <a:ext cx="3094867" cy="648072"/>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30835" y="4445496"/>
            <a:ext cx="1395033" cy="369658"/>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635896" y="4221088"/>
            <a:ext cx="3312368" cy="1116124"/>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921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6.2.6 </a:t>
            </a:r>
            <a:r>
              <a:rPr lang="ja-JP" altLang="en-US" dirty="0"/>
              <a:t>加法定理</a:t>
            </a:r>
            <a:endParaRPr kumimoji="1" lang="ja-JP" altLang="en-US" dirty="0"/>
          </a:p>
        </p:txBody>
      </p:sp>
      <p:sp>
        <p:nvSpPr>
          <p:cNvPr id="3" name="コンテンツ プレースホルダー 2"/>
          <p:cNvSpPr>
            <a:spLocks noGrp="1"/>
          </p:cNvSpPr>
          <p:nvPr>
            <p:ph idx="1"/>
          </p:nvPr>
        </p:nvSpPr>
        <p:spPr/>
        <p:txBody>
          <a:bodyPr/>
          <a:lstStyle/>
          <a:p>
            <a:r>
              <a:rPr lang="ja-JP" altLang="en-US" dirty="0"/>
              <a:t>加法</a:t>
            </a:r>
            <a:r>
              <a:rPr kumimoji="1" lang="ja-JP" altLang="en-US" dirty="0"/>
              <a:t>定理</a:t>
            </a:r>
          </a:p>
        </p:txBody>
      </p:sp>
      <p:pic>
        <p:nvPicPr>
          <p:cNvPr id="5" name="Picture 2" descr="C:\Users\user\Dropbox\谷口先生へ\ホイールダック2号\20130910 ダックラフ\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653136"/>
            <a:ext cx="1873498" cy="1873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48980"/>
            <a:ext cx="61897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778435" y="4293096"/>
            <a:ext cx="3094867" cy="648072"/>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30835" y="4445496"/>
            <a:ext cx="1395033" cy="369658"/>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635896" y="4221088"/>
            <a:ext cx="1800200" cy="1116124"/>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097" y="2420888"/>
            <a:ext cx="5870167" cy="55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グループ化 9"/>
          <p:cNvGrpSpPr/>
          <p:nvPr/>
        </p:nvGrpSpPr>
        <p:grpSpPr>
          <a:xfrm>
            <a:off x="3947109" y="4347102"/>
            <a:ext cx="2713123" cy="864096"/>
            <a:chOff x="3947109" y="4347102"/>
            <a:chExt cx="2713123" cy="864096"/>
          </a:xfrm>
        </p:grpSpPr>
        <p:sp>
          <p:nvSpPr>
            <p:cNvPr id="12" name="正方形/長方形 11"/>
            <p:cNvSpPr/>
            <p:nvPr/>
          </p:nvSpPr>
          <p:spPr>
            <a:xfrm>
              <a:off x="3947109" y="4347102"/>
              <a:ext cx="2713123" cy="432048"/>
            </a:xfrm>
            <a:prstGeom prst="rect">
              <a:avLst/>
            </a:prstGeom>
            <a:solidFill>
              <a:schemeClr val="bg2">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63385" y="4779150"/>
              <a:ext cx="1362483" cy="432048"/>
            </a:xfrm>
            <a:prstGeom prst="rect">
              <a:avLst/>
            </a:prstGeom>
            <a:solidFill>
              <a:schemeClr val="bg2">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76C4204C-A6CC-415E-BD3D-D77D7CE49821}"/>
              </a:ext>
            </a:extLst>
          </p:cNvPr>
          <p:cNvSpPr txBox="1"/>
          <p:nvPr/>
        </p:nvSpPr>
        <p:spPr>
          <a:xfrm>
            <a:off x="4427984" y="1747247"/>
            <a:ext cx="4175846" cy="646331"/>
          </a:xfrm>
          <a:prstGeom prst="rect">
            <a:avLst/>
          </a:prstGeom>
          <a:noFill/>
          <a:ln>
            <a:solidFill>
              <a:srgbClr val="C00000"/>
            </a:solidFill>
          </a:ln>
        </p:spPr>
        <p:txBody>
          <a:bodyPr wrap="square" rtlCol="0">
            <a:spAutoFit/>
          </a:bodyPr>
          <a:lstStyle/>
          <a:p>
            <a:r>
              <a:rPr lang="ja-JP" altLang="en-US" dirty="0"/>
              <a:t>注</a:t>
            </a:r>
            <a:r>
              <a:rPr lang="en-US" altLang="ja-JP" dirty="0"/>
              <a:t>: P(A</a:t>
            </a:r>
            <a:r>
              <a:rPr lang="ja-JP" altLang="en-US" dirty="0"/>
              <a:t>∩</a:t>
            </a:r>
            <a:r>
              <a:rPr lang="en-US" altLang="ja-JP" dirty="0"/>
              <a:t>B)</a:t>
            </a:r>
            <a:r>
              <a:rPr lang="ja-JP" altLang="en-US" dirty="0"/>
              <a:t>は実質的に</a:t>
            </a:r>
            <a:r>
              <a:rPr lang="en-US" altLang="ja-JP" dirty="0"/>
              <a:t>P(A,B)</a:t>
            </a:r>
            <a:r>
              <a:rPr lang="ja-JP" altLang="en-US" dirty="0"/>
              <a:t>と等しいが、ここでは集合論の記号を使って表している</a:t>
            </a:r>
            <a:endParaRPr kumimoji="1" lang="ja-JP" altLang="en-US" dirty="0"/>
          </a:p>
        </p:txBody>
      </p:sp>
    </p:spTree>
    <p:extLst>
      <p:ext uri="{BB962C8B-B14F-4D97-AF65-F5344CB8AC3E}">
        <p14:creationId xmlns:p14="http://schemas.microsoft.com/office/powerpoint/2010/main" val="3040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16449"/>
            <a:ext cx="5859252" cy="89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41195" y="376592"/>
            <a:ext cx="8229600" cy="1143000"/>
          </a:xfrm>
        </p:spPr>
        <p:txBody>
          <a:bodyPr>
            <a:normAutofit/>
          </a:bodyPr>
          <a:lstStyle/>
          <a:p>
            <a:r>
              <a:rPr kumimoji="1" lang="en-US" altLang="ja-JP" dirty="0"/>
              <a:t>6.2.7 </a:t>
            </a:r>
            <a:r>
              <a:rPr kumimoji="1" lang="ja-JP" altLang="en-US" dirty="0"/>
              <a:t>周辺化</a:t>
            </a:r>
          </a:p>
        </p:txBody>
      </p:sp>
      <p:sp>
        <p:nvSpPr>
          <p:cNvPr id="3" name="コンテンツ プレースホルダー 2"/>
          <p:cNvSpPr>
            <a:spLocks noGrp="1"/>
          </p:cNvSpPr>
          <p:nvPr>
            <p:ph idx="1"/>
          </p:nvPr>
        </p:nvSpPr>
        <p:spPr>
          <a:xfrm>
            <a:off x="513551" y="1700808"/>
            <a:ext cx="8229600" cy="4389120"/>
          </a:xfrm>
        </p:spPr>
        <p:txBody>
          <a:bodyPr/>
          <a:lstStyle/>
          <a:p>
            <a:r>
              <a:rPr kumimoji="1" lang="ja-JP" altLang="en-US" dirty="0"/>
              <a:t>周辺化</a:t>
            </a:r>
          </a:p>
        </p:txBody>
      </p:sp>
      <p:pic>
        <p:nvPicPr>
          <p:cNvPr id="5" name="Picture 2" descr="C:\Users\user\Dropbox\谷口先生へ\ホイールダック2号\20130910 ダックラフ\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653136"/>
            <a:ext cx="1873498" cy="1873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22" y="3499853"/>
            <a:ext cx="61897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5412915" y="4546097"/>
            <a:ext cx="1224136" cy="522058"/>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07654" y="4546097"/>
            <a:ext cx="1395033" cy="522058"/>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923928" y="4600103"/>
            <a:ext cx="2713123" cy="432048"/>
          </a:xfrm>
          <a:prstGeom prst="rect">
            <a:avLst/>
          </a:prstGeom>
          <a:solidFill>
            <a:schemeClr val="bg2">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079D6EC-F198-45D3-9EDC-E4DF775D2427}"/>
              </a:ext>
            </a:extLst>
          </p:cNvPr>
          <p:cNvSpPr txBox="1"/>
          <p:nvPr/>
        </p:nvSpPr>
        <p:spPr>
          <a:xfrm>
            <a:off x="3419872" y="1814687"/>
            <a:ext cx="5328592" cy="646331"/>
          </a:xfrm>
          <a:prstGeom prst="rect">
            <a:avLst/>
          </a:prstGeom>
          <a:noFill/>
          <a:ln>
            <a:solidFill>
              <a:srgbClr val="C00000"/>
            </a:solidFill>
          </a:ln>
        </p:spPr>
        <p:txBody>
          <a:bodyPr wrap="square" rtlCol="0">
            <a:spAutoFit/>
          </a:bodyPr>
          <a:lstStyle/>
          <a:p>
            <a:r>
              <a:rPr kumimoji="1" lang="ja-JP" altLang="en-US" dirty="0"/>
              <a:t>いろいろな</a:t>
            </a:r>
            <a:r>
              <a:rPr kumimoji="1" lang="en-US" altLang="ja-JP" dirty="0"/>
              <a:t>B</a:t>
            </a:r>
            <a:r>
              <a:rPr kumimoji="1" lang="ja-JP" altLang="en-US" dirty="0"/>
              <a:t>のバリエーションと</a:t>
            </a:r>
            <a:r>
              <a:rPr lang="ja-JP" altLang="en-US" dirty="0"/>
              <a:t>の</a:t>
            </a:r>
            <a:r>
              <a:rPr kumimoji="1" lang="ja-JP" altLang="en-US" dirty="0"/>
              <a:t>同時確率の和を考えることで</a:t>
            </a:r>
            <a:r>
              <a:rPr kumimoji="1" lang="en-US" altLang="ja-JP" dirty="0"/>
              <a:t>A</a:t>
            </a:r>
            <a:r>
              <a:rPr kumimoji="1" lang="ja-JP" altLang="en-US" dirty="0"/>
              <a:t>の（事前）確率を求める</a:t>
            </a:r>
          </a:p>
        </p:txBody>
      </p:sp>
    </p:spTree>
    <p:extLst>
      <p:ext uri="{BB962C8B-B14F-4D97-AF65-F5344CB8AC3E}">
        <p14:creationId xmlns:p14="http://schemas.microsoft.com/office/powerpoint/2010/main" val="242786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6-1</a:t>
            </a:r>
            <a:endParaRPr kumimoji="1" lang="ja-JP" altLang="en-US" dirty="0"/>
          </a:p>
        </p:txBody>
      </p:sp>
      <p:sp>
        <p:nvSpPr>
          <p:cNvPr id="5" name="コンテンツ プレースホルダー 4"/>
          <p:cNvSpPr>
            <a:spLocks noGrp="1"/>
          </p:cNvSpPr>
          <p:nvPr>
            <p:ph idx="1"/>
          </p:nvPr>
        </p:nvSpPr>
        <p:spPr>
          <a:xfrm>
            <a:off x="457200" y="1935480"/>
            <a:ext cx="8229600" cy="4661872"/>
          </a:xfrm>
        </p:spPr>
        <p:txBody>
          <a:bodyPr>
            <a:normAutofit lnSpcReduction="10000"/>
          </a:bodyPr>
          <a:lstStyle/>
          <a:p>
            <a:r>
              <a:rPr lang="ja-JP" altLang="en-US" dirty="0"/>
              <a:t>２つの袋があり，皮の袋が</a:t>
            </a:r>
            <a:r>
              <a:rPr lang="en-US" altLang="ja-JP" dirty="0"/>
              <a:t>2/3</a:t>
            </a:r>
            <a:r>
              <a:rPr lang="ja-JP" altLang="en-US" dirty="0"/>
              <a:t>の確率で選ばれる．布の袋が</a:t>
            </a:r>
            <a:r>
              <a:rPr lang="en-US" altLang="ja-JP" dirty="0"/>
              <a:t>1/3</a:t>
            </a:r>
            <a:r>
              <a:rPr lang="ja-JP" altLang="en-US" dirty="0"/>
              <a:t>の確率で選ばれる．それぞれの袋には下記の玉がそれぞれ入っており，袋が選ばれるとその後は全ての玉が等確率で取り出される．以下を求めよ．</a:t>
            </a:r>
            <a:endParaRPr lang="en-US" altLang="ja-JP" dirty="0"/>
          </a:p>
          <a:p>
            <a:endParaRPr kumimoji="1" lang="en-US" altLang="ja-JP" dirty="0"/>
          </a:p>
          <a:p>
            <a:endParaRPr lang="en-US" altLang="ja-JP" dirty="0"/>
          </a:p>
          <a:p>
            <a:endParaRPr kumimoji="1" lang="en-US" altLang="ja-JP" dirty="0"/>
          </a:p>
          <a:p>
            <a:pPr marL="514350" indent="-514350">
              <a:buFont typeface="+mj-lt"/>
              <a:buAutoNum type="arabicPeriod"/>
            </a:pPr>
            <a:r>
              <a:rPr lang="en-US" altLang="ja-JP" dirty="0"/>
              <a:t>P(X1)</a:t>
            </a:r>
          </a:p>
          <a:p>
            <a:pPr marL="514350" indent="-514350">
              <a:buFont typeface="+mj-lt"/>
              <a:buAutoNum type="arabicPeriod"/>
            </a:pPr>
            <a:r>
              <a:rPr lang="en-US" altLang="ja-JP" dirty="0"/>
              <a:t>P(Y2|X2) </a:t>
            </a:r>
          </a:p>
          <a:p>
            <a:pPr marL="514350" indent="-514350">
              <a:buFont typeface="+mj-lt"/>
              <a:buAutoNum type="arabicPeriod"/>
            </a:pPr>
            <a:r>
              <a:rPr lang="en-US" altLang="ja-JP" dirty="0"/>
              <a:t>P(X1,Y2)</a:t>
            </a:r>
          </a:p>
          <a:p>
            <a:pPr marL="514350" indent="-514350">
              <a:buFont typeface="+mj-lt"/>
              <a:buAutoNum type="arabicPeriod"/>
            </a:pPr>
            <a:r>
              <a:rPr lang="en-US" altLang="ja-JP" dirty="0"/>
              <a:t>P(Y1)</a:t>
            </a:r>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3482540387"/>
              </p:ext>
            </p:extLst>
          </p:nvPr>
        </p:nvGraphicFramePr>
        <p:xfrm>
          <a:off x="467544" y="3573016"/>
          <a:ext cx="8229600" cy="11125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kumimoji="1" lang="ja-JP" altLang="en-US" dirty="0"/>
                    </a:p>
                  </a:txBody>
                  <a:tcPr/>
                </a:tc>
                <a:tc>
                  <a:txBody>
                    <a:bodyPr/>
                    <a:lstStyle/>
                    <a:p>
                      <a:r>
                        <a:rPr kumimoji="1" lang="en-US" altLang="ja-JP" dirty="0"/>
                        <a:t>Y1 : </a:t>
                      </a:r>
                      <a:r>
                        <a:rPr kumimoji="1" lang="ja-JP" altLang="en-US" dirty="0"/>
                        <a:t>赤い玉</a:t>
                      </a:r>
                    </a:p>
                  </a:txBody>
                  <a:tcPr/>
                </a:tc>
                <a:tc>
                  <a:txBody>
                    <a:bodyPr/>
                    <a:lstStyle/>
                    <a:p>
                      <a:r>
                        <a:rPr kumimoji="1" lang="en-US" altLang="ja-JP" dirty="0"/>
                        <a:t>Y2 : </a:t>
                      </a:r>
                      <a:r>
                        <a:rPr kumimoji="1" lang="ja-JP" altLang="en-US" dirty="0"/>
                        <a:t>青い玉</a:t>
                      </a:r>
                    </a:p>
                  </a:txBody>
                  <a:tcPr/>
                </a:tc>
                <a:tc>
                  <a:txBody>
                    <a:bodyPr/>
                    <a:lstStyle/>
                    <a:p>
                      <a:r>
                        <a:rPr kumimoji="1" lang="en-US" altLang="ja-JP" dirty="0"/>
                        <a:t>Y3 : </a:t>
                      </a:r>
                      <a:r>
                        <a:rPr kumimoji="1" lang="ja-JP" altLang="en-US" dirty="0"/>
                        <a:t>黄色い玉</a:t>
                      </a:r>
                    </a:p>
                  </a:txBody>
                  <a:tcPr/>
                </a:tc>
                <a:extLst>
                  <a:ext uri="{0D108BD9-81ED-4DB2-BD59-A6C34878D82A}">
                    <a16:rowId xmlns:a16="http://schemas.microsoft.com/office/drawing/2014/main" val="10000"/>
                  </a:ext>
                </a:extLst>
              </a:tr>
              <a:tr h="370840">
                <a:tc>
                  <a:txBody>
                    <a:bodyPr/>
                    <a:lstStyle/>
                    <a:p>
                      <a:r>
                        <a:rPr kumimoji="1" lang="en-US" altLang="ja-JP" dirty="0"/>
                        <a:t>X1 : </a:t>
                      </a:r>
                      <a:r>
                        <a:rPr kumimoji="1" lang="ja-JP" altLang="en-US" dirty="0"/>
                        <a:t>皮の袋</a:t>
                      </a:r>
                    </a:p>
                  </a:txBody>
                  <a:tcPr/>
                </a:tc>
                <a:tc>
                  <a:txBody>
                    <a:bodyPr/>
                    <a:lstStyle/>
                    <a:p>
                      <a:r>
                        <a:rPr kumimoji="1" lang="en-US" altLang="ja-JP" dirty="0"/>
                        <a:t>15</a:t>
                      </a:r>
                      <a:r>
                        <a:rPr kumimoji="1" lang="ja-JP" altLang="en-US" dirty="0"/>
                        <a:t>個</a:t>
                      </a:r>
                    </a:p>
                  </a:txBody>
                  <a:tcPr/>
                </a:tc>
                <a:tc>
                  <a:txBody>
                    <a:bodyPr/>
                    <a:lstStyle/>
                    <a:p>
                      <a:r>
                        <a:rPr kumimoji="1" lang="en-US" altLang="ja-JP" dirty="0"/>
                        <a:t>5</a:t>
                      </a:r>
                      <a:r>
                        <a:rPr kumimoji="1" lang="ja-JP" altLang="en-US" dirty="0"/>
                        <a:t>個</a:t>
                      </a:r>
                    </a:p>
                  </a:txBody>
                  <a:tcPr/>
                </a:tc>
                <a:tc>
                  <a:txBody>
                    <a:bodyPr/>
                    <a:lstStyle/>
                    <a:p>
                      <a:r>
                        <a:rPr kumimoji="1" lang="en-US" altLang="ja-JP" dirty="0"/>
                        <a:t>0</a:t>
                      </a:r>
                      <a:r>
                        <a:rPr kumimoji="1" lang="ja-JP" altLang="en-US" dirty="0"/>
                        <a:t>個</a:t>
                      </a:r>
                    </a:p>
                  </a:txBody>
                  <a:tcPr/>
                </a:tc>
                <a:extLst>
                  <a:ext uri="{0D108BD9-81ED-4DB2-BD59-A6C34878D82A}">
                    <a16:rowId xmlns:a16="http://schemas.microsoft.com/office/drawing/2014/main" val="10001"/>
                  </a:ext>
                </a:extLst>
              </a:tr>
              <a:tr h="370840">
                <a:tc>
                  <a:txBody>
                    <a:bodyPr/>
                    <a:lstStyle/>
                    <a:p>
                      <a:r>
                        <a:rPr kumimoji="1" lang="en-US" altLang="ja-JP" dirty="0"/>
                        <a:t>X2 : </a:t>
                      </a:r>
                      <a:r>
                        <a:rPr kumimoji="1" lang="ja-JP" altLang="en-US" dirty="0"/>
                        <a:t>布の袋</a:t>
                      </a:r>
                    </a:p>
                  </a:txBody>
                  <a:tcPr/>
                </a:tc>
                <a:tc>
                  <a:txBody>
                    <a:bodyPr/>
                    <a:lstStyle/>
                    <a:p>
                      <a:r>
                        <a:rPr kumimoji="1" lang="en-US" altLang="ja-JP" dirty="0"/>
                        <a:t>15</a:t>
                      </a:r>
                      <a:r>
                        <a:rPr kumimoji="1" lang="ja-JP" altLang="en-US" dirty="0"/>
                        <a:t>個</a:t>
                      </a:r>
                    </a:p>
                  </a:txBody>
                  <a:tcPr/>
                </a:tc>
                <a:tc>
                  <a:txBody>
                    <a:bodyPr/>
                    <a:lstStyle/>
                    <a:p>
                      <a:r>
                        <a:rPr kumimoji="1" lang="en-US" altLang="ja-JP" dirty="0"/>
                        <a:t>1</a:t>
                      </a:r>
                      <a:r>
                        <a:rPr kumimoji="1" lang="ja-JP" altLang="en-US" dirty="0"/>
                        <a:t>個</a:t>
                      </a:r>
                    </a:p>
                  </a:txBody>
                  <a:tcPr/>
                </a:tc>
                <a:tc>
                  <a:txBody>
                    <a:bodyPr/>
                    <a:lstStyle/>
                    <a:p>
                      <a:r>
                        <a:rPr kumimoji="1" lang="en-US" altLang="ja-JP" dirty="0"/>
                        <a:t>4</a:t>
                      </a:r>
                      <a:r>
                        <a:rPr kumimoji="1" lang="ja-JP" altLang="en-US" dirty="0"/>
                        <a:t>個</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7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6.1 </a:t>
            </a:r>
            <a:r>
              <a:rPr kumimoji="1" lang="ja-JP" altLang="en-US" dirty="0"/>
              <a:t>環境の不確実性</a:t>
            </a:r>
            <a:endParaRPr kumimoji="1" lang="en-US" altLang="ja-JP" dirty="0"/>
          </a:p>
          <a:p>
            <a:r>
              <a:rPr lang="en-US" altLang="ja-JP" dirty="0"/>
              <a:t>6.2 </a:t>
            </a:r>
            <a:r>
              <a:rPr lang="ja-JP" altLang="en-US" dirty="0"/>
              <a:t>確率の基礎</a:t>
            </a:r>
            <a:endParaRPr lang="en-US" altLang="ja-JP" dirty="0"/>
          </a:p>
          <a:p>
            <a:r>
              <a:rPr kumimoji="1" lang="en-US" altLang="ja-JP" dirty="0"/>
              <a:t>6.3 </a:t>
            </a:r>
            <a:r>
              <a:rPr kumimoji="1" lang="ja-JP" altLang="en-US" dirty="0"/>
              <a:t>ベイズの定理</a:t>
            </a:r>
            <a:endParaRPr kumimoji="1" lang="en-US" altLang="ja-JP" dirty="0"/>
          </a:p>
          <a:p>
            <a:r>
              <a:rPr lang="en-US" altLang="ja-JP" dirty="0"/>
              <a:t>6.4 </a:t>
            </a:r>
            <a:r>
              <a:rPr lang="ja-JP" altLang="en-US" dirty="0"/>
              <a:t>確率システム</a:t>
            </a:r>
            <a:endParaRPr kumimoji="1" lang="ja-JP" altLang="en-US" dirty="0"/>
          </a:p>
        </p:txBody>
      </p:sp>
      <p:sp>
        <p:nvSpPr>
          <p:cNvPr id="4" name="正方形/長方形 3"/>
          <p:cNvSpPr/>
          <p:nvPr/>
        </p:nvSpPr>
        <p:spPr>
          <a:xfrm>
            <a:off x="251520" y="2852936"/>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844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確率の取り扱いとベイズ理論</a:t>
            </a:r>
            <a:endParaRPr kumimoji="1" lang="ja-JP" altLang="en-US" dirty="0"/>
          </a:p>
        </p:txBody>
      </p:sp>
      <p:sp>
        <p:nvSpPr>
          <p:cNvPr id="3" name="コンテンツ プレースホルダー 2"/>
          <p:cNvSpPr>
            <a:spLocks noGrp="1"/>
          </p:cNvSpPr>
          <p:nvPr>
            <p:ph idx="1"/>
          </p:nvPr>
        </p:nvSpPr>
        <p:spPr>
          <a:xfrm>
            <a:off x="457200" y="1935480"/>
            <a:ext cx="8229600" cy="2357616"/>
          </a:xfrm>
        </p:spPr>
        <p:txBody>
          <a:bodyPr/>
          <a:lstStyle/>
          <a:p>
            <a:r>
              <a:rPr lang="ja-JP" altLang="en-US" dirty="0"/>
              <a:t>ある事象が起こり，その原因としていくつかの事象が考えられ，それらは互いに独立な事象であり，それぞれがある確率をもって起こるとする．</a:t>
            </a:r>
            <a:endParaRPr lang="en-US" altLang="ja-JP" dirty="0"/>
          </a:p>
          <a:p>
            <a:r>
              <a:rPr kumimoji="1" lang="ja-JP" altLang="en-US" dirty="0"/>
              <a:t>このときベイズ理論では</a:t>
            </a:r>
            <a:r>
              <a:rPr kumimoji="1" lang="ja-JP" altLang="en-US" dirty="0">
                <a:solidFill>
                  <a:srgbClr val="0070C0"/>
                </a:solidFill>
              </a:rPr>
              <a:t>結果として起こった事象</a:t>
            </a:r>
            <a:r>
              <a:rPr kumimoji="1" lang="ja-JP" altLang="en-US" dirty="0"/>
              <a:t>に対する</a:t>
            </a:r>
            <a:r>
              <a:rPr kumimoji="1" lang="ja-JP" altLang="en-US" dirty="0">
                <a:solidFill>
                  <a:srgbClr val="FF0000"/>
                </a:solidFill>
              </a:rPr>
              <a:t>原因がどれであったかという確率</a:t>
            </a:r>
            <a:r>
              <a:rPr kumimoji="1" lang="ja-JP" altLang="en-US" dirty="0"/>
              <a:t>を求める事ができる．</a:t>
            </a:r>
          </a:p>
        </p:txBody>
      </p:sp>
      <p:sp>
        <p:nvSpPr>
          <p:cNvPr id="4" name="円/楕円 3"/>
          <p:cNvSpPr/>
          <p:nvPr/>
        </p:nvSpPr>
        <p:spPr>
          <a:xfrm>
            <a:off x="2411760" y="4304710"/>
            <a:ext cx="1224136"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4400" dirty="0"/>
              <a:t>X</a:t>
            </a:r>
            <a:endParaRPr kumimoji="1" lang="ja-JP" altLang="en-US" sz="4400" dirty="0"/>
          </a:p>
        </p:txBody>
      </p:sp>
      <p:sp>
        <p:nvSpPr>
          <p:cNvPr id="5" name="円/楕円 4"/>
          <p:cNvSpPr/>
          <p:nvPr/>
        </p:nvSpPr>
        <p:spPr>
          <a:xfrm>
            <a:off x="4860032" y="4293096"/>
            <a:ext cx="1224136" cy="115212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4400" dirty="0"/>
              <a:t>Y</a:t>
            </a:r>
            <a:endParaRPr kumimoji="1" lang="ja-JP" altLang="en-US" sz="4400" dirty="0"/>
          </a:p>
        </p:txBody>
      </p:sp>
      <p:cxnSp>
        <p:nvCxnSpPr>
          <p:cNvPr id="7" name="直線矢印コネクタ 6"/>
          <p:cNvCxnSpPr>
            <a:stCxn id="4" idx="6"/>
            <a:endCxn id="5" idx="2"/>
          </p:cNvCxnSpPr>
          <p:nvPr/>
        </p:nvCxnSpPr>
        <p:spPr>
          <a:xfrm flipV="1">
            <a:off x="3635896" y="4869160"/>
            <a:ext cx="1224136" cy="11614"/>
          </a:xfrm>
          <a:prstGeom prst="straightConnector1">
            <a:avLst/>
          </a:prstGeom>
          <a:ln w="16192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47664" y="4725144"/>
            <a:ext cx="646331" cy="369332"/>
          </a:xfrm>
          <a:prstGeom prst="rect">
            <a:avLst/>
          </a:prstGeom>
          <a:noFill/>
        </p:spPr>
        <p:txBody>
          <a:bodyPr wrap="none" rtlCol="0">
            <a:spAutoFit/>
          </a:bodyPr>
          <a:lstStyle/>
          <a:p>
            <a:r>
              <a:rPr lang="ja-JP" altLang="en-US" dirty="0"/>
              <a:t>原因</a:t>
            </a:r>
            <a:endParaRPr kumimoji="1" lang="ja-JP" altLang="en-US" dirty="0"/>
          </a:p>
        </p:txBody>
      </p:sp>
      <p:sp>
        <p:nvSpPr>
          <p:cNvPr id="9" name="テキスト ボックス 8"/>
          <p:cNvSpPr txBox="1"/>
          <p:nvPr/>
        </p:nvSpPr>
        <p:spPr>
          <a:xfrm>
            <a:off x="6301933" y="4725144"/>
            <a:ext cx="646331" cy="369332"/>
          </a:xfrm>
          <a:prstGeom prst="rect">
            <a:avLst/>
          </a:prstGeom>
          <a:noFill/>
        </p:spPr>
        <p:txBody>
          <a:bodyPr wrap="none" rtlCol="0">
            <a:spAutoFit/>
          </a:bodyPr>
          <a:lstStyle/>
          <a:p>
            <a:r>
              <a:rPr kumimoji="1" lang="ja-JP" altLang="en-US" dirty="0"/>
              <a:t>結果</a:t>
            </a:r>
          </a:p>
        </p:txBody>
      </p:sp>
      <p:sp>
        <p:nvSpPr>
          <p:cNvPr id="10" name="正方形/長方形 9"/>
          <p:cNvSpPr/>
          <p:nvPr/>
        </p:nvSpPr>
        <p:spPr>
          <a:xfrm>
            <a:off x="827584" y="5661248"/>
            <a:ext cx="669674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t>非常に柔軟</a:t>
            </a:r>
            <a:r>
              <a:rPr lang="ja-JP" altLang="en-US" sz="2000" dirty="0"/>
              <a:t>な枠組みであり，</a:t>
            </a:r>
            <a:r>
              <a:rPr kumimoji="1" lang="ja-JP" altLang="en-US" sz="2000" dirty="0"/>
              <a:t>機械学習，自然言語処理，パターン認識，音声認識はじめ，多くのデータを扱う情報処理で一般的に用いられるようになっている．</a:t>
            </a:r>
          </a:p>
        </p:txBody>
      </p:sp>
    </p:spTree>
    <p:extLst>
      <p:ext uri="{BB962C8B-B14F-4D97-AF65-F5344CB8AC3E}">
        <p14:creationId xmlns:p14="http://schemas.microsoft.com/office/powerpoint/2010/main" val="225580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6.3.1 </a:t>
            </a:r>
            <a:r>
              <a:rPr kumimoji="1" lang="ja-JP" altLang="en-US" dirty="0"/>
              <a:t>ベイズの定理の導出</a:t>
            </a:r>
          </a:p>
        </p:txBody>
      </p:sp>
      <p:sp>
        <p:nvSpPr>
          <p:cNvPr id="3" name="コンテンツ プレースホルダー 2"/>
          <p:cNvSpPr>
            <a:spLocks noGrp="1"/>
          </p:cNvSpPr>
          <p:nvPr>
            <p:ph idx="1"/>
          </p:nvPr>
        </p:nvSpPr>
        <p:spPr>
          <a:xfrm>
            <a:off x="457200" y="1935480"/>
            <a:ext cx="8229600" cy="845448"/>
          </a:xfrm>
        </p:spPr>
        <p:txBody>
          <a:bodyPr>
            <a:normAutofit lnSpcReduction="10000"/>
          </a:bodyPr>
          <a:lstStyle/>
          <a:p>
            <a:r>
              <a:rPr lang="ja-JP" altLang="en-US" dirty="0"/>
              <a:t>実際のところは条件付き確率の性質から自然と導かれる基本的な式</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68" y="2744498"/>
            <a:ext cx="70294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030498"/>
            <a:ext cx="6740568" cy="55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a:extLst>
              <a:ext uri="{FF2B5EF4-FFF2-40B4-BE49-F238E27FC236}">
                <a16:creationId xmlns:a16="http://schemas.microsoft.com/office/drawing/2014/main" id="{CDA8B469-EDC9-4118-A287-42DBF9CF6D3F}"/>
              </a:ext>
            </a:extLst>
          </p:cNvPr>
          <p:cNvSpPr txBox="1"/>
          <p:nvPr/>
        </p:nvSpPr>
        <p:spPr>
          <a:xfrm>
            <a:off x="1547664" y="5949280"/>
            <a:ext cx="5256584" cy="369332"/>
          </a:xfrm>
          <a:prstGeom prst="rect">
            <a:avLst/>
          </a:prstGeom>
          <a:noFill/>
          <a:ln>
            <a:solidFill>
              <a:srgbClr val="C00000"/>
            </a:solidFill>
          </a:ln>
        </p:spPr>
        <p:txBody>
          <a:bodyPr wrap="square" rtlCol="0">
            <a:spAutoFit/>
          </a:bodyPr>
          <a:lstStyle/>
          <a:p>
            <a:r>
              <a:rPr lang="ja-JP" altLang="en-US" dirty="0"/>
              <a:t>注：　</a:t>
            </a:r>
            <a:r>
              <a:rPr lang="en-US" altLang="ja-JP" dirty="0"/>
              <a:t>P(A)</a:t>
            </a:r>
            <a:r>
              <a:rPr lang="ja-JP" altLang="en-US" dirty="0"/>
              <a:t>の計算には「周辺化」を用いることが多い</a:t>
            </a:r>
            <a:endParaRPr kumimoji="1" lang="ja-JP" altLang="en-US" dirty="0"/>
          </a:p>
        </p:txBody>
      </p:sp>
    </p:spTree>
    <p:extLst>
      <p:ext uri="{BB962C8B-B14F-4D97-AF65-F5344CB8AC3E}">
        <p14:creationId xmlns:p14="http://schemas.microsoft.com/office/powerpoint/2010/main" val="336879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t>隠れた事象の推定とベイズの定理</a:t>
            </a:r>
          </a:p>
        </p:txBody>
      </p:sp>
      <p:sp>
        <p:nvSpPr>
          <p:cNvPr id="3" name="コンテンツ プレースホルダー 2"/>
          <p:cNvSpPr>
            <a:spLocks noGrp="1"/>
          </p:cNvSpPr>
          <p:nvPr>
            <p:ph idx="1"/>
          </p:nvPr>
        </p:nvSpPr>
        <p:spPr/>
        <p:txBody>
          <a:bodyPr/>
          <a:lstStyle/>
          <a:p>
            <a:r>
              <a:rPr lang="ja-JP" altLang="en-US" dirty="0"/>
              <a:t>例えば，</a:t>
            </a:r>
            <a:r>
              <a:rPr lang="en-US" altLang="ja-JP" i="1" dirty="0"/>
              <a:t>C </a:t>
            </a:r>
            <a:r>
              <a:rPr lang="en-US" altLang="ja-JP" dirty="0"/>
              <a:t>= {</a:t>
            </a:r>
            <a:r>
              <a:rPr lang="en-US" altLang="ja-JP" i="1" dirty="0"/>
              <a:t>C</a:t>
            </a:r>
            <a:r>
              <a:rPr lang="en-US" altLang="ja-JP" baseline="-25000" dirty="0"/>
              <a:t>1</a:t>
            </a:r>
            <a:r>
              <a:rPr lang="en-US" altLang="ja-JP" i="1" dirty="0"/>
              <a:t>, C</a:t>
            </a:r>
            <a:r>
              <a:rPr lang="en-US" altLang="ja-JP" baseline="-25000" dirty="0"/>
              <a:t>2</a:t>
            </a:r>
            <a:r>
              <a:rPr lang="en-US" altLang="ja-JP" i="1" dirty="0"/>
              <a:t>, . . ., C</a:t>
            </a:r>
            <a:r>
              <a:rPr lang="en-US" altLang="ja-JP" i="1" baseline="-25000" dirty="0"/>
              <a:t>K</a:t>
            </a:r>
            <a:r>
              <a:rPr lang="en-US" altLang="ja-JP" dirty="0"/>
              <a:t>}</a:t>
            </a:r>
            <a:r>
              <a:rPr lang="en-US" altLang="ja-JP" i="1" dirty="0"/>
              <a:t> </a:t>
            </a:r>
            <a:r>
              <a:rPr lang="ja-JP" altLang="en-US" dirty="0"/>
              <a:t>のいずれかの事象が生じる場合を考える．</a:t>
            </a:r>
            <a:endParaRPr kumimoji="1" lang="ja-JP" alt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852936"/>
            <a:ext cx="6768752" cy="281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C:\Users\user\Dropbox\谷口先生へ\スライド用ダック素材\正面ダッ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5157192"/>
            <a:ext cx="1944216" cy="199934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5672279"/>
            <a:ext cx="1637442" cy="123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形吹き出し 3"/>
          <p:cNvSpPr/>
          <p:nvPr/>
        </p:nvSpPr>
        <p:spPr>
          <a:xfrm>
            <a:off x="467544" y="4869160"/>
            <a:ext cx="1512168" cy="936104"/>
          </a:xfrm>
          <a:prstGeom prst="wedgeEllipseCallout">
            <a:avLst>
              <a:gd name="adj1" fmla="val 55186"/>
              <a:gd name="adj2" fmla="val 4296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400" dirty="0"/>
              <a:t>C</a:t>
            </a:r>
            <a:r>
              <a:rPr kumimoji="1" lang="en-US" altLang="ja-JP" sz="2400" baseline="-25000" dirty="0"/>
              <a:t>1</a:t>
            </a:r>
            <a:r>
              <a:rPr kumimoji="1" lang="en-US" altLang="ja-JP" sz="2400" dirty="0"/>
              <a:t>: </a:t>
            </a:r>
            <a:r>
              <a:rPr kumimoji="1" lang="ja-JP" altLang="en-US" sz="2400" dirty="0"/>
              <a:t>罠</a:t>
            </a:r>
          </a:p>
        </p:txBody>
      </p:sp>
      <p:sp>
        <p:nvSpPr>
          <p:cNvPr id="9" name="円形吹き出し 8"/>
          <p:cNvSpPr/>
          <p:nvPr/>
        </p:nvSpPr>
        <p:spPr>
          <a:xfrm>
            <a:off x="215516" y="6147013"/>
            <a:ext cx="1512168" cy="936104"/>
          </a:xfrm>
          <a:prstGeom prst="wedgeEllipseCallout">
            <a:avLst>
              <a:gd name="adj1" fmla="val 77646"/>
              <a:gd name="adj2" fmla="val -1983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400" dirty="0"/>
              <a:t>C</a:t>
            </a:r>
            <a:r>
              <a:rPr kumimoji="1" lang="en-US" altLang="ja-JP" sz="2400" baseline="-25000" dirty="0"/>
              <a:t>2</a:t>
            </a:r>
            <a:r>
              <a:rPr kumimoji="1" lang="en-US" altLang="ja-JP" sz="2400" dirty="0"/>
              <a:t>: </a:t>
            </a:r>
            <a:r>
              <a:rPr kumimoji="1" lang="ja-JP" altLang="en-US" sz="2400" dirty="0"/>
              <a:t>宝</a:t>
            </a:r>
          </a:p>
        </p:txBody>
      </p:sp>
      <p:sp>
        <p:nvSpPr>
          <p:cNvPr id="5" name="テキスト ボックス 4"/>
          <p:cNvSpPr txBox="1"/>
          <p:nvPr/>
        </p:nvSpPr>
        <p:spPr>
          <a:xfrm>
            <a:off x="2843808" y="4829146"/>
            <a:ext cx="276038" cy="307777"/>
          </a:xfrm>
          <a:prstGeom prst="rect">
            <a:avLst/>
          </a:prstGeom>
          <a:solidFill>
            <a:schemeClr val="bg1"/>
          </a:solidFill>
        </p:spPr>
        <p:txBody>
          <a:bodyPr wrap="none" rtlCol="0">
            <a:spAutoFit/>
          </a:bodyPr>
          <a:lstStyle/>
          <a:p>
            <a:r>
              <a:rPr kumimoji="1" lang="en-US" altLang="ja-JP" sz="1400" i="1"/>
              <a:t>k</a:t>
            </a:r>
            <a:endParaRPr kumimoji="1" lang="ja-JP" altLang="en-US" sz="1400" i="1"/>
          </a:p>
        </p:txBody>
      </p:sp>
    </p:spTree>
    <p:extLst>
      <p:ext uri="{BB962C8B-B14F-4D97-AF65-F5344CB8AC3E}">
        <p14:creationId xmlns:p14="http://schemas.microsoft.com/office/powerpoint/2010/main" val="428327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6.3.2 </a:t>
            </a:r>
            <a:r>
              <a:rPr kumimoji="1" lang="ja-JP" altLang="en-US" dirty="0"/>
              <a:t>ベイズの定理の意味</a:t>
            </a:r>
          </a:p>
        </p:txBody>
      </p:sp>
      <p:sp>
        <p:nvSpPr>
          <p:cNvPr id="3" name="コンテンツ プレースホルダー 2"/>
          <p:cNvSpPr>
            <a:spLocks noGrp="1"/>
          </p:cNvSpPr>
          <p:nvPr>
            <p:ph idx="1"/>
          </p:nvPr>
        </p:nvSpPr>
        <p:spPr/>
        <p:txBody>
          <a:bodyPr/>
          <a:lstStyle/>
          <a:p>
            <a:r>
              <a:rPr lang="ja-JP" altLang="en-US" b="1" dirty="0"/>
              <a:t>原因と結果の関係を逆転</a:t>
            </a:r>
            <a:r>
              <a:rPr lang="ja-JP" altLang="en-US" dirty="0"/>
              <a:t>させることができるのがベイズの定理の主要な機能である．</a:t>
            </a:r>
            <a:endParaRPr lang="en-US" altLang="ja-JP" dirty="0"/>
          </a:p>
          <a:p>
            <a:pPr lvl="1"/>
            <a:r>
              <a:rPr lang="ja-JP" altLang="en-US" dirty="0"/>
              <a:t>例）濡れている地面を見て雨が降ったかどうかを考える</a:t>
            </a:r>
            <a:endParaRPr lang="en-US" altLang="ja-JP" dirty="0"/>
          </a:p>
          <a:p>
            <a:pPr lvl="1"/>
            <a:r>
              <a:rPr lang="ja-JP" altLang="en-US" dirty="0"/>
              <a:t>例）ホイールダック</a:t>
            </a:r>
            <a:r>
              <a:rPr lang="en-US" altLang="ja-JP" dirty="0"/>
              <a:t>2 </a:t>
            </a:r>
            <a:r>
              <a:rPr lang="ja-JP" altLang="en-US" dirty="0"/>
              <a:t>号が前進したのを見て「果たしてホイールダック</a:t>
            </a:r>
            <a:r>
              <a:rPr lang="en-US" altLang="ja-JP" dirty="0"/>
              <a:t>2 </a:t>
            </a:r>
            <a:r>
              <a:rPr lang="ja-JP" altLang="en-US" dirty="0"/>
              <a:t>号は前進命令を出したのか？」と考える</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8" y="4761148"/>
            <a:ext cx="891786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88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a:t>このスライドは「</a:t>
            </a:r>
            <a:r>
              <a:rPr kumimoji="1" lang="ja-JP" altLang="en-US" dirty="0">
                <a:hlinkClick r:id="rId2"/>
              </a:rPr>
              <a:t>イラストで学ぶ人工知能概論</a:t>
            </a:r>
            <a:r>
              <a:rPr kumimoji="1" lang="ja-JP" altLang="en-US" dirty="0"/>
              <a:t>」を講義で活用したり，勉強会で利用したりするために提供されているスライドです．</a:t>
            </a:r>
            <a:endParaRPr kumimoji="1" lang="en-US" altLang="ja-JP" dirty="0"/>
          </a:p>
          <a:p>
            <a:pPr marL="0" indent="0">
              <a:buNone/>
            </a:pPr>
            <a:endParaRPr lang="en-US" altLang="ja-JP" dirty="0"/>
          </a:p>
          <a:p>
            <a:pPr marL="0" indent="0">
              <a:buNone/>
            </a:pPr>
            <a:endParaRPr kumimoji="1" lang="ja-JP" altLang="en-US"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91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 </a:t>
            </a:r>
            <a:r>
              <a:rPr lang="en-US" altLang="ja-JP" dirty="0"/>
              <a:t>6-2</a:t>
            </a:r>
            <a:endParaRPr kumimoji="1" lang="ja-JP" altLang="en-US" dirty="0"/>
          </a:p>
        </p:txBody>
      </p:sp>
      <p:sp>
        <p:nvSpPr>
          <p:cNvPr id="5" name="コンテンツ プレースホルダー 4"/>
          <p:cNvSpPr>
            <a:spLocks noGrp="1"/>
          </p:cNvSpPr>
          <p:nvPr>
            <p:ph idx="1"/>
          </p:nvPr>
        </p:nvSpPr>
        <p:spPr>
          <a:xfrm>
            <a:off x="457200" y="1935480"/>
            <a:ext cx="8229600" cy="4661872"/>
          </a:xfrm>
        </p:spPr>
        <p:txBody>
          <a:bodyPr>
            <a:normAutofit lnSpcReduction="10000"/>
          </a:bodyPr>
          <a:lstStyle/>
          <a:p>
            <a:r>
              <a:rPr lang="ja-JP" altLang="en-US" dirty="0"/>
              <a:t>２つの袋があり，皮の袋が</a:t>
            </a:r>
            <a:r>
              <a:rPr lang="en-US" altLang="ja-JP" dirty="0"/>
              <a:t>2/3</a:t>
            </a:r>
            <a:r>
              <a:rPr lang="ja-JP" altLang="en-US" dirty="0"/>
              <a:t>の確率で選ばれる．布の袋が</a:t>
            </a:r>
            <a:r>
              <a:rPr lang="en-US" altLang="ja-JP" dirty="0"/>
              <a:t>1/3</a:t>
            </a:r>
            <a:r>
              <a:rPr lang="ja-JP" altLang="en-US" dirty="0"/>
              <a:t>の確率で選ばれる．それぞれの袋には下記の玉がそれぞれ入っており，袋が選ばれるとその後は全ての玉が等確率で取り出される．</a:t>
            </a:r>
            <a:endParaRPr lang="en-US" altLang="ja-JP" dirty="0"/>
          </a:p>
          <a:p>
            <a:endParaRPr kumimoji="1" lang="en-US" altLang="ja-JP" dirty="0"/>
          </a:p>
          <a:p>
            <a:endParaRPr lang="en-US" altLang="ja-JP" dirty="0"/>
          </a:p>
          <a:p>
            <a:endParaRPr kumimoji="1" lang="en-US" altLang="ja-JP" dirty="0"/>
          </a:p>
          <a:p>
            <a:pPr marL="514350" indent="-514350">
              <a:buFont typeface="+mj-lt"/>
              <a:buAutoNum type="arabicPeriod"/>
            </a:pPr>
            <a:r>
              <a:rPr lang="en-US" altLang="ja-JP" dirty="0"/>
              <a:t>P(X1|Y2)</a:t>
            </a:r>
            <a:r>
              <a:rPr lang="ja-JP" altLang="en-US" dirty="0"/>
              <a:t>を求めよ．</a:t>
            </a:r>
            <a:endParaRPr lang="en-US" altLang="ja-JP" dirty="0"/>
          </a:p>
          <a:p>
            <a:pPr marL="514350" indent="-514350">
              <a:buFont typeface="+mj-lt"/>
              <a:buAutoNum type="arabicPeriod"/>
            </a:pPr>
            <a:r>
              <a:rPr lang="en-US" altLang="ja-JP" dirty="0"/>
              <a:t> </a:t>
            </a:r>
            <a:r>
              <a:rPr kumimoji="1" lang="en-US" altLang="ja-JP" dirty="0"/>
              <a:t>P(</a:t>
            </a:r>
            <a:r>
              <a:rPr lang="en-US" altLang="ja-JP" dirty="0"/>
              <a:t>X2</a:t>
            </a:r>
            <a:r>
              <a:rPr kumimoji="1" lang="en-US" altLang="ja-JP" dirty="0"/>
              <a:t>|Y3)</a:t>
            </a:r>
            <a:r>
              <a:rPr kumimoji="1" lang="ja-JP" altLang="en-US" dirty="0"/>
              <a:t>を求めよ．</a:t>
            </a:r>
            <a:endParaRPr kumimoji="1" lang="en-US" altLang="ja-JP" dirty="0"/>
          </a:p>
          <a:p>
            <a:pPr marL="514350" indent="-514350">
              <a:buFont typeface="+mj-lt"/>
              <a:buAutoNum type="arabicPeriod"/>
            </a:pPr>
            <a:r>
              <a:rPr kumimoji="1" lang="ja-JP" altLang="en-US" dirty="0"/>
              <a:t>赤い玉が取り出された時，取り出した袋はどちらだった可能性が高いか？</a:t>
            </a:r>
            <a:endParaRPr kumimoji="1" lang="en-US" altLang="ja-JP" dirty="0"/>
          </a:p>
          <a:p>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3482540387"/>
              </p:ext>
            </p:extLst>
          </p:nvPr>
        </p:nvGraphicFramePr>
        <p:xfrm>
          <a:off x="467544" y="3573016"/>
          <a:ext cx="8229600" cy="11125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kumimoji="1" lang="ja-JP" altLang="en-US" dirty="0"/>
                    </a:p>
                  </a:txBody>
                  <a:tcPr/>
                </a:tc>
                <a:tc>
                  <a:txBody>
                    <a:bodyPr/>
                    <a:lstStyle/>
                    <a:p>
                      <a:r>
                        <a:rPr kumimoji="1" lang="en-US" altLang="ja-JP" dirty="0"/>
                        <a:t>Y1 : </a:t>
                      </a:r>
                      <a:r>
                        <a:rPr kumimoji="1" lang="ja-JP" altLang="en-US" dirty="0"/>
                        <a:t>赤い玉</a:t>
                      </a:r>
                    </a:p>
                  </a:txBody>
                  <a:tcPr/>
                </a:tc>
                <a:tc>
                  <a:txBody>
                    <a:bodyPr/>
                    <a:lstStyle/>
                    <a:p>
                      <a:r>
                        <a:rPr kumimoji="1" lang="en-US" altLang="ja-JP" dirty="0"/>
                        <a:t>Y2 : </a:t>
                      </a:r>
                      <a:r>
                        <a:rPr kumimoji="1" lang="ja-JP" altLang="en-US" dirty="0"/>
                        <a:t>青い玉</a:t>
                      </a:r>
                    </a:p>
                  </a:txBody>
                  <a:tcPr/>
                </a:tc>
                <a:tc>
                  <a:txBody>
                    <a:bodyPr/>
                    <a:lstStyle/>
                    <a:p>
                      <a:r>
                        <a:rPr kumimoji="1" lang="en-US" altLang="ja-JP" dirty="0"/>
                        <a:t>Y3 : </a:t>
                      </a:r>
                      <a:r>
                        <a:rPr kumimoji="1" lang="ja-JP" altLang="en-US" dirty="0"/>
                        <a:t>黄色い玉</a:t>
                      </a:r>
                    </a:p>
                  </a:txBody>
                  <a:tcPr/>
                </a:tc>
                <a:extLst>
                  <a:ext uri="{0D108BD9-81ED-4DB2-BD59-A6C34878D82A}">
                    <a16:rowId xmlns:a16="http://schemas.microsoft.com/office/drawing/2014/main" val="10000"/>
                  </a:ext>
                </a:extLst>
              </a:tr>
              <a:tr h="370840">
                <a:tc>
                  <a:txBody>
                    <a:bodyPr/>
                    <a:lstStyle/>
                    <a:p>
                      <a:r>
                        <a:rPr kumimoji="1" lang="en-US" altLang="ja-JP" dirty="0"/>
                        <a:t>X1 : </a:t>
                      </a:r>
                      <a:r>
                        <a:rPr kumimoji="1" lang="ja-JP" altLang="en-US" dirty="0"/>
                        <a:t>皮の袋</a:t>
                      </a:r>
                    </a:p>
                  </a:txBody>
                  <a:tcPr/>
                </a:tc>
                <a:tc>
                  <a:txBody>
                    <a:bodyPr/>
                    <a:lstStyle/>
                    <a:p>
                      <a:r>
                        <a:rPr kumimoji="1" lang="en-US" altLang="ja-JP" dirty="0"/>
                        <a:t>15</a:t>
                      </a:r>
                      <a:r>
                        <a:rPr kumimoji="1" lang="ja-JP" altLang="en-US" dirty="0"/>
                        <a:t>個</a:t>
                      </a:r>
                    </a:p>
                  </a:txBody>
                  <a:tcPr/>
                </a:tc>
                <a:tc>
                  <a:txBody>
                    <a:bodyPr/>
                    <a:lstStyle/>
                    <a:p>
                      <a:r>
                        <a:rPr kumimoji="1" lang="en-US" altLang="ja-JP" dirty="0"/>
                        <a:t>5</a:t>
                      </a:r>
                      <a:r>
                        <a:rPr kumimoji="1" lang="ja-JP" altLang="en-US" dirty="0"/>
                        <a:t>個</a:t>
                      </a:r>
                    </a:p>
                  </a:txBody>
                  <a:tcPr/>
                </a:tc>
                <a:tc>
                  <a:txBody>
                    <a:bodyPr/>
                    <a:lstStyle/>
                    <a:p>
                      <a:r>
                        <a:rPr kumimoji="1" lang="en-US" altLang="ja-JP" dirty="0"/>
                        <a:t>0</a:t>
                      </a:r>
                      <a:r>
                        <a:rPr kumimoji="1" lang="ja-JP" altLang="en-US" dirty="0"/>
                        <a:t>個</a:t>
                      </a:r>
                    </a:p>
                  </a:txBody>
                  <a:tcPr/>
                </a:tc>
                <a:extLst>
                  <a:ext uri="{0D108BD9-81ED-4DB2-BD59-A6C34878D82A}">
                    <a16:rowId xmlns:a16="http://schemas.microsoft.com/office/drawing/2014/main" val="10001"/>
                  </a:ext>
                </a:extLst>
              </a:tr>
              <a:tr h="370840">
                <a:tc>
                  <a:txBody>
                    <a:bodyPr/>
                    <a:lstStyle/>
                    <a:p>
                      <a:r>
                        <a:rPr kumimoji="1" lang="en-US" altLang="ja-JP" dirty="0"/>
                        <a:t>X2 : </a:t>
                      </a:r>
                      <a:r>
                        <a:rPr kumimoji="1" lang="ja-JP" altLang="en-US" dirty="0"/>
                        <a:t>布の袋</a:t>
                      </a:r>
                    </a:p>
                  </a:txBody>
                  <a:tcPr/>
                </a:tc>
                <a:tc>
                  <a:txBody>
                    <a:bodyPr/>
                    <a:lstStyle/>
                    <a:p>
                      <a:r>
                        <a:rPr kumimoji="1" lang="en-US" altLang="ja-JP" dirty="0"/>
                        <a:t>15</a:t>
                      </a:r>
                      <a:r>
                        <a:rPr kumimoji="1" lang="ja-JP" altLang="en-US" dirty="0"/>
                        <a:t>個</a:t>
                      </a:r>
                    </a:p>
                  </a:txBody>
                  <a:tcPr/>
                </a:tc>
                <a:tc>
                  <a:txBody>
                    <a:bodyPr/>
                    <a:lstStyle/>
                    <a:p>
                      <a:r>
                        <a:rPr kumimoji="1" lang="en-US" altLang="ja-JP" dirty="0"/>
                        <a:t>1</a:t>
                      </a:r>
                      <a:r>
                        <a:rPr kumimoji="1" lang="ja-JP" altLang="en-US" dirty="0"/>
                        <a:t>個</a:t>
                      </a:r>
                    </a:p>
                  </a:txBody>
                  <a:tcPr/>
                </a:tc>
                <a:tc>
                  <a:txBody>
                    <a:bodyPr/>
                    <a:lstStyle/>
                    <a:p>
                      <a:r>
                        <a:rPr kumimoji="1" lang="en-US" altLang="ja-JP" dirty="0"/>
                        <a:t>4</a:t>
                      </a:r>
                      <a:r>
                        <a:rPr kumimoji="1" lang="ja-JP" altLang="en-US" dirty="0"/>
                        <a:t>個</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74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6.1 </a:t>
            </a:r>
            <a:r>
              <a:rPr kumimoji="1" lang="ja-JP" altLang="en-US" dirty="0"/>
              <a:t>環境の不確実性</a:t>
            </a:r>
            <a:endParaRPr kumimoji="1" lang="en-US" altLang="ja-JP" dirty="0"/>
          </a:p>
          <a:p>
            <a:r>
              <a:rPr lang="en-US" altLang="ja-JP" dirty="0"/>
              <a:t>6.2 </a:t>
            </a:r>
            <a:r>
              <a:rPr lang="ja-JP" altLang="en-US" dirty="0"/>
              <a:t>確率の基礎</a:t>
            </a:r>
            <a:endParaRPr lang="en-US" altLang="ja-JP" dirty="0"/>
          </a:p>
          <a:p>
            <a:r>
              <a:rPr kumimoji="1" lang="en-US" altLang="ja-JP" dirty="0"/>
              <a:t>6.3 </a:t>
            </a:r>
            <a:r>
              <a:rPr kumimoji="1" lang="ja-JP" altLang="en-US" dirty="0"/>
              <a:t>ベイズの定理</a:t>
            </a:r>
            <a:endParaRPr kumimoji="1" lang="en-US" altLang="ja-JP" dirty="0"/>
          </a:p>
          <a:p>
            <a:r>
              <a:rPr lang="en-US" altLang="ja-JP" dirty="0"/>
              <a:t>6.4 </a:t>
            </a:r>
            <a:r>
              <a:rPr lang="ja-JP" altLang="en-US" dirty="0"/>
              <a:t>確率システム</a:t>
            </a:r>
            <a:endParaRPr kumimoji="1" lang="ja-JP" altLang="en-US" dirty="0"/>
          </a:p>
        </p:txBody>
      </p:sp>
      <p:sp>
        <p:nvSpPr>
          <p:cNvPr id="4" name="正方形/長方形 3"/>
          <p:cNvSpPr/>
          <p:nvPr/>
        </p:nvSpPr>
        <p:spPr>
          <a:xfrm>
            <a:off x="251520" y="3356992"/>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8441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6.4.1 </a:t>
            </a:r>
            <a:r>
              <a:rPr kumimoji="1" lang="ja-JP" altLang="en-US" dirty="0"/>
              <a:t>確率システムの表現</a:t>
            </a:r>
          </a:p>
        </p:txBody>
      </p:sp>
      <p:sp>
        <p:nvSpPr>
          <p:cNvPr id="3" name="コンテンツ プレースホルダー 2"/>
          <p:cNvSpPr>
            <a:spLocks noGrp="1"/>
          </p:cNvSpPr>
          <p:nvPr>
            <p:ph idx="1"/>
          </p:nvPr>
        </p:nvSpPr>
        <p:spPr/>
        <p:txBody>
          <a:bodyPr>
            <a:normAutofit/>
          </a:bodyPr>
          <a:lstStyle/>
          <a:p>
            <a:r>
              <a:rPr lang="ja-JP" altLang="en-US" dirty="0"/>
              <a:t>次状態が現在の状態と行動に依存して確率的に決定するシステムのことを，</a:t>
            </a:r>
            <a:r>
              <a:rPr lang="ja-JP" altLang="en-US" b="1" dirty="0">
                <a:effectLst>
                  <a:outerShdw blurRad="38100" dist="38100" dir="2700000" algn="tl">
                    <a:srgbClr val="000000">
                      <a:alpha val="43137"/>
                    </a:srgbClr>
                  </a:outerShdw>
                </a:effectLst>
              </a:rPr>
              <a:t>確率システム</a:t>
            </a:r>
            <a:r>
              <a:rPr lang="en-US" altLang="ja-JP" b="1" dirty="0">
                <a:effectLst>
                  <a:outerShdw blurRad="38100" dist="38100" dir="2700000" algn="tl">
                    <a:srgbClr val="000000">
                      <a:alpha val="43137"/>
                    </a:srgbClr>
                  </a:outerShdw>
                </a:effectLst>
              </a:rPr>
              <a:t>(stochastic system)</a:t>
            </a:r>
            <a:r>
              <a:rPr lang="ja-JP" altLang="en-US" dirty="0"/>
              <a:t>と呼ぶ．</a:t>
            </a:r>
            <a:endParaRPr lang="en-US" altLang="ja-JP" dirty="0"/>
          </a:p>
          <a:p>
            <a:r>
              <a:rPr lang="ja-JP" altLang="en-US" dirty="0"/>
              <a:t>確率システムの場合は状態遷移則が確率的になるため関数での表記が不可能になる．</a:t>
            </a:r>
            <a:endParaRPr lang="en-US" altLang="ja-JP" dirty="0"/>
          </a:p>
          <a:p>
            <a:r>
              <a:rPr lang="ja-JP" altLang="en-US" dirty="0"/>
              <a:t>確率分布による表現を用いる．</a:t>
            </a:r>
            <a:endParaRPr lang="en-US" altLang="ja-JP" dirty="0"/>
          </a:p>
          <a:p>
            <a:endParaRPr kumimoji="1" lang="en-US" altLang="ja-JP" dirty="0"/>
          </a:p>
          <a:p>
            <a:endParaRPr lang="en-US" altLang="ja-JP" dirty="0"/>
          </a:p>
          <a:p>
            <a:endParaRPr kumimoji="1" lang="en-US" altLang="ja-JP"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941168"/>
            <a:ext cx="8734482" cy="64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487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6.4.2 </a:t>
            </a:r>
            <a:r>
              <a:rPr kumimoji="1" lang="ja-JP" altLang="en-US" dirty="0"/>
              <a:t>状態遷移確率</a:t>
            </a:r>
          </a:p>
        </p:txBody>
      </p:sp>
      <p:sp>
        <p:nvSpPr>
          <p:cNvPr id="3" name="コンテンツ プレースホルダー 2"/>
          <p:cNvSpPr>
            <a:spLocks noGrp="1"/>
          </p:cNvSpPr>
          <p:nvPr>
            <p:ph idx="1"/>
          </p:nvPr>
        </p:nvSpPr>
        <p:spPr>
          <a:xfrm>
            <a:off x="457200" y="1935480"/>
            <a:ext cx="8229600" cy="557416"/>
          </a:xfrm>
        </p:spPr>
        <p:txBody>
          <a:bodyPr/>
          <a:lstStyle/>
          <a:p>
            <a:r>
              <a:rPr kumimoji="1" lang="ja-JP" altLang="en-US" dirty="0"/>
              <a:t>状態遷移確率 </a:t>
            </a:r>
            <a:r>
              <a:rPr kumimoji="1" lang="en-US" altLang="ja-JP" dirty="0"/>
              <a:t>(transition probability)</a:t>
            </a:r>
            <a:endParaRPr kumimoji="1" lang="ja-JP"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503" y="4448552"/>
            <a:ext cx="567306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78454"/>
            <a:ext cx="8068618" cy="164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99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1343F0-8BFE-4001-B225-6E10D98E48C4}"/>
              </a:ext>
            </a:extLst>
          </p:cNvPr>
          <p:cNvSpPr>
            <a:spLocks noGrp="1"/>
          </p:cNvSpPr>
          <p:nvPr>
            <p:ph type="title"/>
          </p:nvPr>
        </p:nvSpPr>
        <p:spPr>
          <a:xfrm>
            <a:off x="457200" y="260648"/>
            <a:ext cx="8229600" cy="1143000"/>
          </a:xfrm>
        </p:spPr>
        <p:txBody>
          <a:bodyPr>
            <a:noAutofit/>
          </a:bodyPr>
          <a:lstStyle/>
          <a:p>
            <a:r>
              <a:rPr lang="ja-JP" altLang="en-US" sz="4400" dirty="0"/>
              <a:t>次状態の確率分布</a:t>
            </a:r>
            <a:r>
              <a:rPr lang="en-US" altLang="ja-JP" sz="4400" dirty="0"/>
              <a:t>:</a:t>
            </a:r>
            <a:r>
              <a:rPr lang="ja-JP" altLang="en-US" sz="4400" dirty="0"/>
              <a:t>行列計算</a:t>
            </a:r>
            <a:endParaRPr kumimoji="1" lang="ja-JP" altLang="en-US" sz="4400" dirty="0"/>
          </a:p>
        </p:txBody>
      </p:sp>
      <p:pic>
        <p:nvPicPr>
          <p:cNvPr id="4" name="Picture 3">
            <a:extLst>
              <a:ext uri="{FF2B5EF4-FFF2-40B4-BE49-F238E27FC236}">
                <a16:creationId xmlns:a16="http://schemas.microsoft.com/office/drawing/2014/main" id="{F38BAA7B-B482-4781-A301-250367A30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156" y="1530694"/>
            <a:ext cx="6995120" cy="14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D5485C78-6A31-447A-B596-376AAF9B3D60}"/>
                  </a:ext>
                </a:extLst>
              </p:cNvPr>
              <p:cNvSpPr txBox="1"/>
              <p:nvPr/>
            </p:nvSpPr>
            <p:spPr>
              <a:xfrm>
                <a:off x="631924" y="3429000"/>
                <a:ext cx="4012084" cy="2209900"/>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t</a:t>
                </a:r>
                <a:r>
                  <a:rPr lang="en-US" altLang="ja-JP" dirty="0">
                    <a:latin typeface="Times New Roman" panose="02020603050405020304" pitchFamily="18" charset="0"/>
                    <a:cs typeface="Times New Roman" panose="02020603050405020304" pitchFamily="18" charset="0"/>
                  </a:rPr>
                  <a:t>=0</a:t>
                </a:r>
                <a:r>
                  <a:rPr lang="ja-JP" altLang="en-US" dirty="0"/>
                  <a:t>で</a:t>
                </a:r>
                <a:r>
                  <a:rPr kumimoji="1" lang="ja-JP" altLang="en-US" dirty="0"/>
                  <a:t>ホイールダック２号が</a:t>
                </a:r>
                <a:r>
                  <a:rPr lang="ja-JP" altLang="en-US" dirty="0"/>
                  <a:t>状態１にいるとする。これを</a:t>
                </a:r>
                <a:endParaRPr lang="en-US" altLang="ja-JP" dirty="0"/>
              </a:p>
              <a:p>
                <a:pPr/>
                <a:r>
                  <a:rPr kumimoji="1" lang="en-US" altLang="ja-JP" dirty="0"/>
                  <a:t>                    </a:t>
                </a:r>
                <a14:m>
                  <m:oMath xmlns:m="http://schemas.openxmlformats.org/officeDocument/2006/math">
                    <m:d>
                      <m:dPr>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r>
                                <m:rPr>
                                  <m:brk m:alnAt="7"/>
                                </m:rPr>
                                <a:rPr kumimoji="1" lang="en-US" altLang="ja-JP" b="0" i="1" smtClean="0">
                                  <a:latin typeface="Cambria Math" panose="02040503050406030204" pitchFamily="18" charset="0"/>
                                </a:rPr>
                                <m:t>1.0</m:t>
                              </m:r>
                            </m:e>
                          </m:mr>
                          <m:mr>
                            <m:e>
                              <m:r>
                                <a:rPr kumimoji="1" lang="en-US" altLang="ja-JP" b="0" i="1" smtClean="0">
                                  <a:latin typeface="Cambria Math" panose="02040503050406030204" pitchFamily="18" charset="0"/>
                                </a:rPr>
                                <m:t>0</m:t>
                              </m:r>
                            </m:e>
                          </m:mr>
                          <m:mr>
                            <m:e>
                              <m:r>
                                <a:rPr kumimoji="1" lang="en-US" altLang="ja-JP" b="0" i="1" smtClean="0">
                                  <a:latin typeface="Cambria Math" panose="02040503050406030204" pitchFamily="18" charset="0"/>
                                </a:rPr>
                                <m:t>0</m:t>
                              </m:r>
                            </m:e>
                          </m:mr>
                        </m:m>
                      </m:e>
                    </m:d>
                  </m:oMath>
                </a14:m>
                <a:endParaRPr kumimoji="1" lang="en-US" altLang="ja-JP" dirty="0"/>
              </a:p>
              <a:p>
                <a:r>
                  <a:rPr lang="ja-JP" altLang="en-US" dirty="0"/>
                  <a:t>とあらわす。</a:t>
                </a:r>
                <a:endParaRPr lang="en-US" altLang="ja-JP" dirty="0"/>
              </a:p>
              <a:p>
                <a:r>
                  <a:rPr kumimoji="1" lang="en-US" altLang="ja-JP" i="1" dirty="0">
                    <a:latin typeface="Times New Roman" panose="02020603050405020304" pitchFamily="18" charset="0"/>
                    <a:cs typeface="Times New Roman" panose="02020603050405020304" pitchFamily="18" charset="0"/>
                  </a:rPr>
                  <a:t>t</a:t>
                </a:r>
                <a:r>
                  <a:rPr kumimoji="1" lang="en-US" altLang="ja-JP" dirty="0">
                    <a:latin typeface="Times New Roman" panose="02020603050405020304" pitchFamily="18" charset="0"/>
                    <a:cs typeface="Times New Roman" panose="02020603050405020304" pitchFamily="18" charset="0"/>
                  </a:rPr>
                  <a:t>=1</a:t>
                </a:r>
                <a:r>
                  <a:rPr kumimoji="1" lang="ja-JP" altLang="en-US" dirty="0">
                    <a:latin typeface="Times New Roman" panose="02020603050405020304" pitchFamily="18" charset="0"/>
                    <a:cs typeface="Times New Roman" panose="02020603050405020304" pitchFamily="18" charset="0"/>
                  </a:rPr>
                  <a:t>において</a:t>
                </a:r>
                <a:r>
                  <a:rPr lang="ja-JP" altLang="en-US" dirty="0"/>
                  <a:t>ホイールダック２号が</a:t>
                </a:r>
                <a:r>
                  <a:rPr lang="en-US" altLang="ja-JP" dirty="0">
                    <a:solidFill>
                      <a:srgbClr val="0070C0"/>
                    </a:solidFill>
                  </a:rPr>
                  <a:t>move</a:t>
                </a:r>
                <a:r>
                  <a:rPr lang="ja-JP" altLang="en-US" dirty="0"/>
                  <a:t>すると、それぞれの状態にいる確率は</a:t>
                </a:r>
                <a:endParaRPr kumimoji="1" lang="ja-JP" altLang="en-US" dirty="0">
                  <a:latin typeface="Times New Roman" panose="02020603050405020304" pitchFamily="18" charset="0"/>
                  <a:cs typeface="Times New Roman" panose="02020603050405020304" pitchFamily="18" charset="0"/>
                </a:endParaRPr>
              </a:p>
            </p:txBody>
          </p:sp>
        </mc:Choice>
        <mc:Fallback>
          <p:sp>
            <p:nvSpPr>
              <p:cNvPr id="5" name="テキスト ボックス 4">
                <a:extLst>
                  <a:ext uri="{FF2B5EF4-FFF2-40B4-BE49-F238E27FC236}">
                    <a16:creationId xmlns:a16="http://schemas.microsoft.com/office/drawing/2014/main" id="{D5485C78-6A31-447A-B596-376AAF9B3D60}"/>
                  </a:ext>
                </a:extLst>
              </p:cNvPr>
              <p:cNvSpPr txBox="1">
                <a:spLocks noRot="1" noChangeAspect="1" noMove="1" noResize="1" noEditPoints="1" noAdjustHandles="1" noChangeArrowheads="1" noChangeShapeType="1" noTextEdit="1"/>
              </p:cNvSpPr>
              <p:nvPr/>
            </p:nvSpPr>
            <p:spPr>
              <a:xfrm>
                <a:off x="631924" y="3429000"/>
                <a:ext cx="4012084" cy="2209900"/>
              </a:xfrm>
              <a:prstGeom prst="rect">
                <a:avLst/>
              </a:prstGeom>
              <a:blipFill>
                <a:blip r:embed="rId3"/>
                <a:stretch>
                  <a:fillRect l="-1368" t="-2210" b="-2762"/>
                </a:stretch>
              </a:blipFill>
            </p:spPr>
            <p:txBody>
              <a:bodyPr/>
              <a:lstStyle/>
              <a:p>
                <a:r>
                  <a:rPr lang="ja-JP" altLang="en-US">
                    <a:noFill/>
                  </a:rPr>
                  <a:t> </a:t>
                </a:r>
              </a:p>
            </p:txBody>
          </p:sp>
        </mc:Fallback>
      </mc:AlternateContent>
      <p:pic>
        <p:nvPicPr>
          <p:cNvPr id="6" name="Picture 2">
            <a:extLst>
              <a:ext uri="{FF2B5EF4-FFF2-40B4-BE49-F238E27FC236}">
                <a16:creationId xmlns:a16="http://schemas.microsoft.com/office/drawing/2014/main" id="{83761195-FBA4-41BF-B036-83F5697AB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78" y="2973887"/>
            <a:ext cx="4158213" cy="174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a:extLst>
              <a:ext uri="{FF2B5EF4-FFF2-40B4-BE49-F238E27FC236}">
                <a16:creationId xmlns:a16="http://schemas.microsoft.com/office/drawing/2014/main" id="{ED83744A-8E00-4AB3-8789-20B8389273F2}"/>
              </a:ext>
            </a:extLst>
          </p:cNvPr>
          <p:cNvSpPr txBox="1"/>
          <p:nvPr/>
        </p:nvSpPr>
        <p:spPr>
          <a:xfrm>
            <a:off x="2918501" y="3849917"/>
            <a:ext cx="1460524" cy="830997"/>
          </a:xfrm>
          <a:prstGeom prst="rect">
            <a:avLst/>
          </a:prstGeom>
          <a:noFill/>
          <a:ln>
            <a:solidFill>
              <a:srgbClr val="92D050"/>
            </a:solidFill>
          </a:ln>
        </p:spPr>
        <p:txBody>
          <a:bodyPr wrap="square" rtlCol="0">
            <a:spAutoFit/>
          </a:bodyPr>
          <a:lstStyle/>
          <a:p>
            <a:r>
              <a:rPr lang="ja-JP" altLang="en-US" sz="1600" dirty="0">
                <a:solidFill>
                  <a:srgbClr val="00B050"/>
                </a:solidFill>
              </a:rPr>
              <a:t>状態１にいる確率が１</a:t>
            </a:r>
            <a:endParaRPr lang="en-US" altLang="ja-JP" sz="1600" dirty="0">
              <a:solidFill>
                <a:srgbClr val="00B050"/>
              </a:solidFill>
            </a:endParaRPr>
          </a:p>
          <a:p>
            <a:r>
              <a:rPr kumimoji="1" lang="ja-JP" altLang="en-US" sz="1600" dirty="0">
                <a:solidFill>
                  <a:srgbClr val="00B050"/>
                </a:solidFill>
              </a:rPr>
              <a:t>他は０</a:t>
            </a:r>
          </a:p>
        </p:txBody>
      </p:sp>
      <p:cxnSp>
        <p:nvCxnSpPr>
          <p:cNvPr id="9" name="直線矢印コネクタ 8">
            <a:extLst>
              <a:ext uri="{FF2B5EF4-FFF2-40B4-BE49-F238E27FC236}">
                <a16:creationId xmlns:a16="http://schemas.microsoft.com/office/drawing/2014/main" id="{EE642596-09C5-4B03-894F-41C432FAA21C}"/>
              </a:ext>
            </a:extLst>
          </p:cNvPr>
          <p:cNvCxnSpPr>
            <a:cxnSpLocks/>
          </p:cNvCxnSpPr>
          <p:nvPr/>
        </p:nvCxnSpPr>
        <p:spPr>
          <a:xfrm flipV="1">
            <a:off x="2483768" y="4088594"/>
            <a:ext cx="434733" cy="53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23EB1D3D-1D72-44E1-829E-4BB91C7CA200}"/>
                  </a:ext>
                </a:extLst>
              </p:cNvPr>
              <p:cNvSpPr txBox="1"/>
              <p:nvPr/>
            </p:nvSpPr>
            <p:spPr>
              <a:xfrm>
                <a:off x="1547664" y="5638900"/>
                <a:ext cx="4752528" cy="830548"/>
              </a:xfrm>
              <a:prstGeom prst="rect">
                <a:avLst/>
              </a:prstGeom>
              <a:noFill/>
            </p:spPr>
            <p:txBody>
              <a:bodyPr wrap="square" rtlCol="0">
                <a:spAutoFit/>
              </a:bodyPr>
              <a:lstStyle/>
              <a:p>
                <a14:m>
                  <m:oMath xmlns:m="http://schemas.openxmlformats.org/officeDocument/2006/math">
                    <m:d>
                      <m:dPr>
                        <m:ctrlPr>
                          <a:rPr kumimoji="1" lang="en-US" altLang="ja-JP" i="1" smtClean="0">
                            <a:latin typeface="Cambria Math" panose="02040503050406030204" pitchFamily="18" charset="0"/>
                          </a:rPr>
                        </m:ctrlPr>
                      </m:dPr>
                      <m:e>
                        <m:m>
                          <m:mPr>
                            <m:mcs>
                              <m:mc>
                                <m:mcPr>
                                  <m:count m:val="3"/>
                                  <m:mcJc m:val="center"/>
                                </m:mcPr>
                              </m:mc>
                            </m:mcs>
                            <m:ctrlPr>
                              <a:rPr kumimoji="1" lang="en-US" altLang="ja-JP" i="1" smtClean="0">
                                <a:latin typeface="Cambria Math" panose="02040503050406030204" pitchFamily="18" charset="0"/>
                              </a:rPr>
                            </m:ctrlPr>
                          </m:mPr>
                          <m:mr>
                            <m:e>
                              <m:r>
                                <m:rPr>
                                  <m:brk m:alnAt="7"/>
                                </m:rPr>
                                <a:rPr kumimoji="1" lang="en-US" altLang="ja-JP" b="0" i="1" smtClean="0">
                                  <a:latin typeface="Cambria Math" panose="02040503050406030204" pitchFamily="18" charset="0"/>
                                </a:rPr>
                                <m:t>0.1</m:t>
                              </m:r>
                            </m:e>
                            <m:e>
                              <m:r>
                                <a:rPr kumimoji="1" lang="en-US" altLang="ja-JP" b="0" i="1" smtClean="0">
                                  <a:latin typeface="Cambria Math" panose="02040503050406030204" pitchFamily="18" charset="0"/>
                                </a:rPr>
                                <m:t>1.0</m:t>
                              </m:r>
                            </m:e>
                            <m:e>
                              <m:r>
                                <a:rPr kumimoji="1" lang="en-US" altLang="ja-JP" b="0" i="1" smtClean="0">
                                  <a:latin typeface="Cambria Math" panose="02040503050406030204" pitchFamily="18" charset="0"/>
                                </a:rPr>
                                <m:t>0.5</m:t>
                              </m:r>
                            </m:e>
                          </m:mr>
                          <m:mr>
                            <m:e>
                              <m:r>
                                <a:rPr kumimoji="1" lang="en-US" altLang="ja-JP" b="0" i="1" smtClean="0">
                                  <a:latin typeface="Cambria Math" panose="02040503050406030204" pitchFamily="18" charset="0"/>
                                </a:rPr>
                                <m:t>0.5</m:t>
                              </m:r>
                            </m:e>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0</m:t>
                              </m:r>
                            </m:e>
                          </m:mr>
                          <m:mr>
                            <m:e>
                              <m:r>
                                <a:rPr kumimoji="1" lang="en-US" altLang="ja-JP" b="0" i="1" smtClean="0">
                                  <a:latin typeface="Cambria Math" panose="02040503050406030204" pitchFamily="18" charset="0"/>
                                </a:rPr>
                                <m:t>0.4</m:t>
                              </m:r>
                            </m:e>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0.5</m:t>
                              </m:r>
                            </m:e>
                          </m:mr>
                        </m:m>
                      </m:e>
                    </m:d>
                  </m:oMath>
                </a14:m>
                <a:r>
                  <a:rPr lang="en-US" altLang="ja-JP" dirty="0"/>
                  <a:t> </a:t>
                </a:r>
                <a14:m>
                  <m:oMath xmlns:m="http://schemas.openxmlformats.org/officeDocument/2006/math">
                    <m:d>
                      <m:dPr>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m:rPr>
                                  <m:brk m:alnAt="7"/>
                                </m:rPr>
                                <a:rPr lang="en-US" altLang="ja-JP" i="1">
                                  <a:latin typeface="Cambria Math" panose="02040503050406030204" pitchFamily="18" charset="0"/>
                                </a:rPr>
                                <m:t>1</m:t>
                              </m:r>
                              <m:r>
                                <a:rPr lang="en-US" altLang="ja-JP" i="1">
                                  <a:latin typeface="Cambria Math" panose="02040503050406030204" pitchFamily="18" charset="0"/>
                                </a:rPr>
                                <m:t>.0</m:t>
                              </m:r>
                            </m:e>
                          </m:mr>
                          <m:mr>
                            <m:e>
                              <m:r>
                                <a:rPr lang="en-US" altLang="ja-JP" i="1">
                                  <a:latin typeface="Cambria Math" panose="02040503050406030204" pitchFamily="18" charset="0"/>
                                </a:rPr>
                                <m:t>0</m:t>
                              </m:r>
                            </m:e>
                          </m:mr>
                          <m:mr>
                            <m:e>
                              <m:r>
                                <a:rPr lang="en-US" altLang="ja-JP" i="1">
                                  <a:latin typeface="Cambria Math" panose="02040503050406030204" pitchFamily="18" charset="0"/>
                                </a:rPr>
                                <m:t>0</m:t>
                              </m:r>
                            </m:e>
                          </m:mr>
                        </m:m>
                      </m:e>
                    </m:d>
                  </m:oMath>
                </a14:m>
                <a:r>
                  <a:rPr kumimoji="1" lang="en-US" altLang="ja-JP" dirty="0"/>
                  <a:t>=</a:t>
                </a:r>
                <a:r>
                  <a:rPr lang="en-US" altLang="ja-JP" dirty="0"/>
                  <a:t> </a:t>
                </a:r>
                <a14:m>
                  <m:oMath xmlns:m="http://schemas.openxmlformats.org/officeDocument/2006/math">
                    <m:d>
                      <m:dPr>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a:rPr lang="en-US" altLang="ja-JP" i="1">
                                  <a:latin typeface="Cambria Math" panose="02040503050406030204" pitchFamily="18" charset="0"/>
                                </a:rPr>
                                <m:t>0</m:t>
                              </m:r>
                              <m:r>
                                <a:rPr lang="en-US" altLang="ja-JP" b="0" i="1" smtClean="0">
                                  <a:latin typeface="Cambria Math" panose="02040503050406030204" pitchFamily="18" charset="0"/>
                                </a:rPr>
                                <m:t>.1</m:t>
                              </m:r>
                            </m:e>
                          </m:mr>
                          <m:mr>
                            <m:e>
                              <m:r>
                                <a:rPr lang="en-US" altLang="ja-JP" i="1">
                                  <a:latin typeface="Cambria Math" panose="02040503050406030204" pitchFamily="18" charset="0"/>
                                </a:rPr>
                                <m:t>0</m:t>
                              </m:r>
                              <m:r>
                                <a:rPr lang="en-US" altLang="ja-JP" b="0" i="1" smtClean="0">
                                  <a:latin typeface="Cambria Math" panose="02040503050406030204" pitchFamily="18" charset="0"/>
                                </a:rPr>
                                <m:t>.5</m:t>
                              </m:r>
                            </m:e>
                          </m:mr>
                          <m:mr>
                            <m:e>
                              <m:r>
                                <a:rPr lang="en-US" altLang="ja-JP" i="1">
                                  <a:latin typeface="Cambria Math" panose="02040503050406030204" pitchFamily="18" charset="0"/>
                                </a:rPr>
                                <m:t>0</m:t>
                              </m:r>
                              <m:r>
                                <a:rPr lang="en-US" altLang="ja-JP" b="0" i="1" smtClean="0">
                                  <a:latin typeface="Cambria Math" panose="02040503050406030204" pitchFamily="18" charset="0"/>
                                </a:rPr>
                                <m:t>.4</m:t>
                              </m:r>
                            </m:e>
                          </m:mr>
                        </m:m>
                      </m:e>
                    </m:d>
                  </m:oMath>
                </a14:m>
                <a:r>
                  <a:rPr kumimoji="1" lang="ja-JP" altLang="en-US" dirty="0"/>
                  <a:t>で計算できる</a:t>
                </a:r>
              </a:p>
            </p:txBody>
          </p:sp>
        </mc:Choice>
        <mc:Fallback>
          <p:sp>
            <p:nvSpPr>
              <p:cNvPr id="11" name="テキスト ボックス 10">
                <a:extLst>
                  <a:ext uri="{FF2B5EF4-FFF2-40B4-BE49-F238E27FC236}">
                    <a16:creationId xmlns:a16="http://schemas.microsoft.com/office/drawing/2014/main" id="{23EB1D3D-1D72-44E1-829E-4BB91C7CA200}"/>
                  </a:ext>
                </a:extLst>
              </p:cNvPr>
              <p:cNvSpPr txBox="1">
                <a:spLocks noRot="1" noChangeAspect="1" noMove="1" noResize="1" noEditPoints="1" noAdjustHandles="1" noChangeArrowheads="1" noChangeShapeType="1" noTextEdit="1"/>
              </p:cNvSpPr>
              <p:nvPr/>
            </p:nvSpPr>
            <p:spPr>
              <a:xfrm>
                <a:off x="1547664" y="5638900"/>
                <a:ext cx="4752528" cy="830548"/>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13670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8583609-FFF2-47AD-86F9-C662FBA00EAE}"/>
              </a:ext>
            </a:extLst>
          </p:cNvPr>
          <p:cNvSpPr>
            <a:spLocks noGrp="1"/>
          </p:cNvSpPr>
          <p:nvPr>
            <p:ph type="title"/>
          </p:nvPr>
        </p:nvSpPr>
        <p:spPr>
          <a:xfrm>
            <a:off x="683568" y="231449"/>
            <a:ext cx="8229600" cy="1143000"/>
          </a:xfrm>
        </p:spPr>
        <p:txBody>
          <a:bodyPr>
            <a:noAutofit/>
          </a:bodyPr>
          <a:lstStyle/>
          <a:p>
            <a:r>
              <a:rPr lang="ja-JP" altLang="en-US" sz="4400" dirty="0"/>
              <a:t>次状態の確率分布</a:t>
            </a:r>
            <a:r>
              <a:rPr lang="en-US" altLang="ja-JP" sz="4400" dirty="0"/>
              <a:t>:</a:t>
            </a:r>
            <a:r>
              <a:rPr lang="ja-JP" altLang="en-US" sz="4400" dirty="0"/>
              <a:t>行列計算</a:t>
            </a:r>
            <a:r>
              <a:rPr lang="en-US" altLang="ja-JP" sz="4400" dirty="0"/>
              <a:t>(</a:t>
            </a:r>
            <a:r>
              <a:rPr lang="ja-JP" altLang="en-US" sz="4400" dirty="0"/>
              <a:t>続</a:t>
            </a:r>
            <a:r>
              <a:rPr lang="en-US" altLang="ja-JP" sz="4400" dirty="0"/>
              <a:t>)</a:t>
            </a:r>
            <a:endParaRPr kumimoji="1" lang="ja-JP" altLang="en-US" sz="4400" dirty="0"/>
          </a:p>
        </p:txBody>
      </p:sp>
      <p:pic>
        <p:nvPicPr>
          <p:cNvPr id="5" name="Picture 3">
            <a:extLst>
              <a:ext uri="{FF2B5EF4-FFF2-40B4-BE49-F238E27FC236}">
                <a16:creationId xmlns:a16="http://schemas.microsoft.com/office/drawing/2014/main" id="{31BEC025-0521-4E3F-A5AD-FC43737D4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34" y="1540200"/>
            <a:ext cx="7271732" cy="148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08647EF8-C3DE-4F6F-893A-52377B3D9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390" y="2966528"/>
            <a:ext cx="4158213" cy="174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9733991B-2DF3-4985-82E5-C7947C32AE06}"/>
                  </a:ext>
                </a:extLst>
              </p:cNvPr>
              <p:cNvSpPr txBox="1"/>
              <p:nvPr/>
            </p:nvSpPr>
            <p:spPr>
              <a:xfrm>
                <a:off x="637654" y="3214284"/>
                <a:ext cx="4752528" cy="1384546"/>
              </a:xfrm>
              <a:prstGeom prst="rect">
                <a:avLst/>
              </a:prstGeom>
              <a:noFill/>
            </p:spPr>
            <p:txBody>
              <a:bodyPr wrap="square" rtlCol="0">
                <a:spAutoFit/>
              </a:bodyPr>
              <a:lstStyle/>
              <a:p>
                <a:r>
                  <a:rPr lang="ja-JP" altLang="en-US" dirty="0"/>
                  <a:t>ホイールダック２号が</a:t>
                </a:r>
                <a:r>
                  <a:rPr lang="en-US" altLang="ja-JP" dirty="0"/>
                  <a:t>t=0</a:t>
                </a:r>
                <a:r>
                  <a:rPr lang="ja-JP" altLang="en-US" dirty="0"/>
                  <a:t>で状態１、</a:t>
                </a:r>
                <a:endParaRPr lang="en-US" altLang="ja-JP" dirty="0"/>
              </a:p>
              <a:p>
                <a:r>
                  <a:rPr kumimoji="1" lang="en-US" altLang="ja-JP" i="1" dirty="0">
                    <a:latin typeface="Cambria Math" panose="02040503050406030204" pitchFamily="18" charset="0"/>
                  </a:rPr>
                  <a:t>t=</a:t>
                </a:r>
                <a:r>
                  <a:rPr kumimoji="1" lang="en-US" altLang="ja-JP" dirty="0">
                    <a:latin typeface="Cambria Math" panose="02040503050406030204" pitchFamily="18" charset="0"/>
                  </a:rPr>
                  <a:t>1</a:t>
                </a:r>
                <a:r>
                  <a:rPr kumimoji="1" lang="ja-JP" altLang="en-US" i="1" dirty="0">
                    <a:latin typeface="Cambria Math" panose="02040503050406030204" pitchFamily="18" charset="0"/>
                  </a:rPr>
                  <a:t>で</a:t>
                </a:r>
                <a:r>
                  <a:rPr kumimoji="1" lang="en-US" altLang="ja-JP" dirty="0">
                    <a:latin typeface="Cambria Math" panose="02040503050406030204" pitchFamily="18" charset="0"/>
                  </a:rPr>
                  <a:t>move</a:t>
                </a:r>
                <a:r>
                  <a:rPr kumimoji="1" lang="ja-JP" altLang="en-US" i="1" dirty="0">
                    <a:latin typeface="Cambria Math" panose="02040503050406030204" pitchFamily="18" charset="0"/>
                  </a:rPr>
                  <a:t>すると</a:t>
                </a:r>
                <a:endParaRPr kumimoji="1" lang="en-US" altLang="ja-JP" i="1" dirty="0">
                  <a:latin typeface="Cambria Math" panose="02040503050406030204" pitchFamily="18" charset="0"/>
                </a:endParaRPr>
              </a:p>
              <a:p>
                <a14:m>
                  <m:oMath xmlns:m="http://schemas.openxmlformats.org/officeDocument/2006/math">
                    <m:d>
                      <m:dPr>
                        <m:ctrlPr>
                          <a:rPr kumimoji="1" lang="en-US" altLang="ja-JP" i="1" smtClean="0">
                            <a:latin typeface="Cambria Math" panose="02040503050406030204" pitchFamily="18" charset="0"/>
                          </a:rPr>
                        </m:ctrlPr>
                      </m:dPr>
                      <m:e>
                        <m:m>
                          <m:mPr>
                            <m:mcs>
                              <m:mc>
                                <m:mcPr>
                                  <m:count m:val="3"/>
                                  <m:mcJc m:val="center"/>
                                </m:mcPr>
                              </m:mc>
                            </m:mcs>
                            <m:ctrlPr>
                              <a:rPr kumimoji="1" lang="en-US" altLang="ja-JP" i="1" smtClean="0">
                                <a:latin typeface="Cambria Math" panose="02040503050406030204" pitchFamily="18" charset="0"/>
                              </a:rPr>
                            </m:ctrlPr>
                          </m:mPr>
                          <m:mr>
                            <m:e>
                              <m:r>
                                <m:rPr>
                                  <m:brk m:alnAt="7"/>
                                </m:rPr>
                                <a:rPr kumimoji="1" lang="en-US" altLang="ja-JP" b="0" i="1" smtClean="0">
                                  <a:latin typeface="Cambria Math" panose="02040503050406030204" pitchFamily="18" charset="0"/>
                                </a:rPr>
                                <m:t>0.1</m:t>
                              </m:r>
                            </m:e>
                            <m:e>
                              <m:r>
                                <a:rPr kumimoji="1" lang="en-US" altLang="ja-JP" b="0" i="1" smtClean="0">
                                  <a:latin typeface="Cambria Math" panose="02040503050406030204" pitchFamily="18" charset="0"/>
                                </a:rPr>
                                <m:t>1.0</m:t>
                              </m:r>
                            </m:e>
                            <m:e>
                              <m:r>
                                <a:rPr kumimoji="1" lang="en-US" altLang="ja-JP" b="0" i="1" smtClean="0">
                                  <a:latin typeface="Cambria Math" panose="02040503050406030204" pitchFamily="18" charset="0"/>
                                </a:rPr>
                                <m:t>0.5</m:t>
                              </m:r>
                            </m:e>
                          </m:mr>
                          <m:mr>
                            <m:e>
                              <m:r>
                                <a:rPr kumimoji="1" lang="en-US" altLang="ja-JP" b="0" i="1" smtClean="0">
                                  <a:latin typeface="Cambria Math" panose="02040503050406030204" pitchFamily="18" charset="0"/>
                                </a:rPr>
                                <m:t>0.5</m:t>
                              </m:r>
                            </m:e>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0</m:t>
                              </m:r>
                            </m:e>
                          </m:mr>
                          <m:mr>
                            <m:e>
                              <m:r>
                                <a:rPr kumimoji="1" lang="en-US" altLang="ja-JP" b="0" i="1" smtClean="0">
                                  <a:latin typeface="Cambria Math" panose="02040503050406030204" pitchFamily="18" charset="0"/>
                                </a:rPr>
                                <m:t>0.4</m:t>
                              </m:r>
                            </m:e>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0.5</m:t>
                              </m:r>
                            </m:e>
                          </m:mr>
                        </m:m>
                      </m:e>
                    </m:d>
                  </m:oMath>
                </a14:m>
                <a:r>
                  <a:rPr lang="en-US" altLang="ja-JP" dirty="0"/>
                  <a:t> </a:t>
                </a:r>
                <a14:m>
                  <m:oMath xmlns:m="http://schemas.openxmlformats.org/officeDocument/2006/math">
                    <m:d>
                      <m:dPr>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m:rPr>
                                  <m:brk m:alnAt="7"/>
                                </m:rPr>
                                <a:rPr lang="en-US" altLang="ja-JP" i="1">
                                  <a:latin typeface="Cambria Math" panose="02040503050406030204" pitchFamily="18" charset="0"/>
                                </a:rPr>
                                <m:t>1</m:t>
                              </m:r>
                              <m:r>
                                <a:rPr lang="en-US" altLang="ja-JP" i="1">
                                  <a:latin typeface="Cambria Math" panose="02040503050406030204" pitchFamily="18" charset="0"/>
                                </a:rPr>
                                <m:t>.0</m:t>
                              </m:r>
                            </m:e>
                          </m:mr>
                          <m:mr>
                            <m:e>
                              <m:r>
                                <a:rPr lang="en-US" altLang="ja-JP" i="1">
                                  <a:latin typeface="Cambria Math" panose="02040503050406030204" pitchFamily="18" charset="0"/>
                                </a:rPr>
                                <m:t>0</m:t>
                              </m:r>
                            </m:e>
                          </m:mr>
                          <m:mr>
                            <m:e>
                              <m:r>
                                <a:rPr lang="en-US" altLang="ja-JP" i="1">
                                  <a:latin typeface="Cambria Math" panose="02040503050406030204" pitchFamily="18" charset="0"/>
                                </a:rPr>
                                <m:t>0</m:t>
                              </m:r>
                            </m:e>
                          </m:mr>
                        </m:m>
                      </m:e>
                    </m:d>
                  </m:oMath>
                </a14:m>
                <a:r>
                  <a:rPr kumimoji="1" lang="en-US" altLang="ja-JP" dirty="0"/>
                  <a:t>=</a:t>
                </a:r>
                <a:r>
                  <a:rPr lang="en-US" altLang="ja-JP" dirty="0"/>
                  <a:t> </a:t>
                </a:r>
                <a14:m>
                  <m:oMath xmlns:m="http://schemas.openxmlformats.org/officeDocument/2006/math">
                    <m:d>
                      <m:dPr>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a:rPr lang="en-US" altLang="ja-JP" i="1">
                                  <a:latin typeface="Cambria Math" panose="02040503050406030204" pitchFamily="18" charset="0"/>
                                </a:rPr>
                                <m:t>0</m:t>
                              </m:r>
                              <m:r>
                                <a:rPr lang="en-US" altLang="ja-JP" b="0" i="1" smtClean="0">
                                  <a:latin typeface="Cambria Math" panose="02040503050406030204" pitchFamily="18" charset="0"/>
                                </a:rPr>
                                <m:t>.1</m:t>
                              </m:r>
                            </m:e>
                          </m:mr>
                          <m:mr>
                            <m:e>
                              <m:r>
                                <a:rPr lang="en-US" altLang="ja-JP" i="1">
                                  <a:latin typeface="Cambria Math" panose="02040503050406030204" pitchFamily="18" charset="0"/>
                                </a:rPr>
                                <m:t>0</m:t>
                              </m:r>
                              <m:r>
                                <a:rPr lang="en-US" altLang="ja-JP" b="0" i="1" smtClean="0">
                                  <a:latin typeface="Cambria Math" panose="02040503050406030204" pitchFamily="18" charset="0"/>
                                </a:rPr>
                                <m:t>.5</m:t>
                              </m:r>
                            </m:e>
                          </m:mr>
                          <m:mr>
                            <m:e>
                              <m:r>
                                <a:rPr lang="en-US" altLang="ja-JP" i="1">
                                  <a:latin typeface="Cambria Math" panose="02040503050406030204" pitchFamily="18" charset="0"/>
                                </a:rPr>
                                <m:t>0</m:t>
                              </m:r>
                              <m:r>
                                <a:rPr lang="en-US" altLang="ja-JP" b="0" i="1" smtClean="0">
                                  <a:latin typeface="Cambria Math" panose="02040503050406030204" pitchFamily="18" charset="0"/>
                                </a:rPr>
                                <m:t>.4</m:t>
                              </m:r>
                            </m:e>
                          </m:mr>
                        </m:m>
                      </m:e>
                    </m:d>
                  </m:oMath>
                </a14:m>
                <a:endParaRPr kumimoji="1" lang="ja-JP" altLang="en-US" dirty="0"/>
              </a:p>
            </p:txBody>
          </p:sp>
        </mc:Choice>
        <mc:Fallback>
          <p:sp>
            <p:nvSpPr>
              <p:cNvPr id="7" name="テキスト ボックス 6">
                <a:extLst>
                  <a:ext uri="{FF2B5EF4-FFF2-40B4-BE49-F238E27FC236}">
                    <a16:creationId xmlns:a16="http://schemas.microsoft.com/office/drawing/2014/main" id="{9733991B-2DF3-4985-82E5-C7947C32AE06}"/>
                  </a:ext>
                </a:extLst>
              </p:cNvPr>
              <p:cNvSpPr txBox="1">
                <a:spLocks noRot="1" noChangeAspect="1" noMove="1" noResize="1" noEditPoints="1" noAdjustHandles="1" noChangeArrowheads="1" noChangeShapeType="1" noTextEdit="1"/>
              </p:cNvSpPr>
              <p:nvPr/>
            </p:nvSpPr>
            <p:spPr>
              <a:xfrm>
                <a:off x="637654" y="3214284"/>
                <a:ext cx="4752528" cy="1384546"/>
              </a:xfrm>
              <a:prstGeom prst="rect">
                <a:avLst/>
              </a:prstGeom>
              <a:blipFill>
                <a:blip r:embed="rId4"/>
                <a:stretch>
                  <a:fillRect l="-1155" t="-3524"/>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1F9C662B-2819-4692-BFA7-B84A07E3B6B6}"/>
              </a:ext>
            </a:extLst>
          </p:cNvPr>
          <p:cNvSpPr txBox="1"/>
          <p:nvPr/>
        </p:nvSpPr>
        <p:spPr>
          <a:xfrm>
            <a:off x="683568" y="4869160"/>
            <a:ext cx="7344816" cy="369332"/>
          </a:xfrm>
          <a:prstGeom prst="rect">
            <a:avLst/>
          </a:prstGeom>
          <a:noFill/>
        </p:spPr>
        <p:txBody>
          <a:bodyPr wrap="square" rtlCol="0">
            <a:spAutoFit/>
          </a:bodyPr>
          <a:lstStyle/>
          <a:p>
            <a:r>
              <a:rPr kumimoji="1" lang="en-US" altLang="ja-JP" i="1" dirty="0"/>
              <a:t>t</a:t>
            </a:r>
            <a:r>
              <a:rPr kumimoji="1" lang="en-US" altLang="ja-JP" dirty="0"/>
              <a:t>=2</a:t>
            </a:r>
            <a:r>
              <a:rPr kumimoji="1" lang="ja-JP" altLang="en-US" dirty="0"/>
              <a:t>で</a:t>
            </a:r>
            <a:r>
              <a:rPr kumimoji="1" lang="en-US" altLang="ja-JP" dirty="0"/>
              <a:t>move</a:t>
            </a:r>
            <a:r>
              <a:rPr kumimoji="1" lang="ja-JP" altLang="en-US" dirty="0"/>
              <a:t>すれば</a:t>
            </a:r>
            <a:r>
              <a:rPr lang="ja-JP" altLang="en-US" dirty="0"/>
              <a:t>ホイールダック２号はどこにいるか？</a:t>
            </a:r>
            <a:endParaRPr kumimoji="1" lang="ja-JP" altLang="en-US" dirty="0"/>
          </a:p>
        </p:txBody>
      </p:sp>
      <p:sp>
        <p:nvSpPr>
          <p:cNvPr id="9" name="テキスト ボックス 8">
            <a:extLst>
              <a:ext uri="{FF2B5EF4-FFF2-40B4-BE49-F238E27FC236}">
                <a16:creationId xmlns:a16="http://schemas.microsoft.com/office/drawing/2014/main" id="{8AEF3C03-DB06-4EB6-A629-EE44591EB204}"/>
              </a:ext>
            </a:extLst>
          </p:cNvPr>
          <p:cNvSpPr txBox="1"/>
          <p:nvPr/>
        </p:nvSpPr>
        <p:spPr>
          <a:xfrm>
            <a:off x="491152" y="5317799"/>
            <a:ext cx="4870450" cy="1200329"/>
          </a:xfrm>
          <a:prstGeom prst="rect">
            <a:avLst/>
          </a:prstGeom>
          <a:noFill/>
          <a:ln>
            <a:solidFill>
              <a:srgbClr val="C00000"/>
            </a:solidFill>
          </a:ln>
        </p:spPr>
        <p:txBody>
          <a:bodyPr wrap="square" rtlCol="0">
            <a:spAutoFit/>
          </a:bodyPr>
          <a:lstStyle/>
          <a:p>
            <a:r>
              <a:rPr lang="ja-JP" altLang="en-US" dirty="0"/>
              <a:t>計算：</a:t>
            </a:r>
            <a:endParaRPr lang="en-US" altLang="ja-JP" dirty="0"/>
          </a:p>
          <a:p>
            <a:r>
              <a:rPr lang="en-US" altLang="ja-JP" dirty="0"/>
              <a:t>i</a:t>
            </a:r>
            <a:r>
              <a:rPr kumimoji="1" lang="en-US" altLang="ja-JP" dirty="0"/>
              <a:t>mport </a:t>
            </a:r>
            <a:r>
              <a:rPr kumimoji="1" lang="en-US" altLang="ja-JP" dirty="0" err="1"/>
              <a:t>numpy</a:t>
            </a:r>
            <a:r>
              <a:rPr kumimoji="1" lang="en-US" altLang="ja-JP" dirty="0"/>
              <a:t> as np</a:t>
            </a:r>
          </a:p>
          <a:p>
            <a:r>
              <a:rPr kumimoji="1" lang="en-US" altLang="ja-JP" dirty="0"/>
              <a:t>P=</a:t>
            </a:r>
            <a:r>
              <a:rPr kumimoji="1" lang="en-US" altLang="ja-JP" dirty="0" err="1"/>
              <a:t>np.array</a:t>
            </a:r>
            <a:r>
              <a:rPr lang="en-US" altLang="ja-JP" dirty="0"/>
              <a:t>([[0.1, 1.0, 0.5],[0.5,0,0],[0.4, 0, 0.5]])</a:t>
            </a:r>
          </a:p>
          <a:p>
            <a:r>
              <a:rPr kumimoji="1" lang="en-US" altLang="ja-JP" dirty="0" err="1"/>
              <a:t>st</a:t>
            </a:r>
            <a:r>
              <a:rPr kumimoji="1" lang="en-US" altLang="ja-JP" dirty="0"/>
              <a:t>=</a:t>
            </a:r>
            <a:r>
              <a:rPr kumimoji="1" lang="en-US" altLang="ja-JP" dirty="0" err="1"/>
              <a:t>np.array</a:t>
            </a:r>
            <a:r>
              <a:rPr kumimoji="1" lang="en-US" altLang="ja-JP" dirty="0"/>
              <a:t>([1,0,0])</a:t>
            </a:r>
            <a:endParaRPr kumimoji="1" lang="ja-JP" altLang="en-US" dirty="0"/>
          </a:p>
        </p:txBody>
      </p:sp>
      <p:sp>
        <p:nvSpPr>
          <p:cNvPr id="11" name="テキスト ボックス 10">
            <a:extLst>
              <a:ext uri="{FF2B5EF4-FFF2-40B4-BE49-F238E27FC236}">
                <a16:creationId xmlns:a16="http://schemas.microsoft.com/office/drawing/2014/main" id="{C5BA1687-5E6A-42B6-AE45-3BA1C51BE47A}"/>
              </a:ext>
            </a:extLst>
          </p:cNvPr>
          <p:cNvSpPr txBox="1"/>
          <p:nvPr/>
        </p:nvSpPr>
        <p:spPr>
          <a:xfrm>
            <a:off x="5508104" y="5517232"/>
            <a:ext cx="3312368" cy="923330"/>
          </a:xfrm>
          <a:prstGeom prst="rect">
            <a:avLst/>
          </a:prstGeom>
          <a:noFill/>
          <a:ln>
            <a:solidFill>
              <a:srgbClr val="C00000"/>
            </a:solidFill>
          </a:ln>
        </p:spPr>
        <p:txBody>
          <a:bodyPr wrap="square" rtlCol="0">
            <a:spAutoFit/>
          </a:bodyPr>
          <a:lstStyle/>
          <a:p>
            <a:r>
              <a:rPr lang="en-US" altLang="ja-JP" dirty="0"/>
              <a:t>Next=P.dot(</a:t>
            </a:r>
            <a:r>
              <a:rPr lang="en-US" altLang="ja-JP" dirty="0" err="1"/>
              <a:t>st</a:t>
            </a:r>
            <a:r>
              <a:rPr lang="en-US" altLang="ja-JP" dirty="0"/>
              <a:t>)</a:t>
            </a:r>
          </a:p>
          <a:p>
            <a:r>
              <a:rPr lang="en-US" altLang="ja-JP" dirty="0"/>
              <a:t>Ans=P.dot(Next)</a:t>
            </a:r>
          </a:p>
          <a:p>
            <a:r>
              <a:rPr kumimoji="1" lang="en-US" altLang="ja-JP" dirty="0"/>
              <a:t>=&gt; </a:t>
            </a:r>
            <a:r>
              <a:rPr lang="en-US" altLang="ja-JP" dirty="0"/>
              <a:t>array([0.71, 0.05, 0.24])</a:t>
            </a:r>
            <a:endParaRPr kumimoji="1" lang="ja-JP" altLang="en-US" dirty="0"/>
          </a:p>
        </p:txBody>
      </p:sp>
    </p:spTree>
    <p:extLst>
      <p:ext uri="{BB962C8B-B14F-4D97-AF65-F5344CB8AC3E}">
        <p14:creationId xmlns:p14="http://schemas.microsoft.com/office/powerpoint/2010/main" val="282958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a:t>6.4.3 </a:t>
            </a:r>
            <a:r>
              <a:rPr kumimoji="1" lang="ja-JP" altLang="en-US" sz="3600" dirty="0"/>
              <a:t>行動選択に依存した状態遷移確率</a:t>
            </a:r>
          </a:p>
        </p:txBody>
      </p:sp>
      <p:sp>
        <p:nvSpPr>
          <p:cNvPr id="3" name="コンテンツ プレースホルダー 2"/>
          <p:cNvSpPr>
            <a:spLocks noGrp="1"/>
          </p:cNvSpPr>
          <p:nvPr>
            <p:ph idx="1"/>
          </p:nvPr>
        </p:nvSpPr>
        <p:spPr>
          <a:xfrm>
            <a:off x="457200" y="1935480"/>
            <a:ext cx="8229600" cy="989464"/>
          </a:xfrm>
        </p:spPr>
        <p:txBody>
          <a:bodyPr/>
          <a:lstStyle/>
          <a:p>
            <a:r>
              <a:rPr lang="ja-JP" altLang="en-US" dirty="0"/>
              <a:t>例えば行動として，</a:t>
            </a:r>
            <a:r>
              <a:rPr lang="en-US" altLang="ja-JP" i="1" dirty="0"/>
              <a:t>A </a:t>
            </a:r>
            <a:r>
              <a:rPr lang="en-US" altLang="ja-JP" dirty="0"/>
              <a:t>= </a:t>
            </a:r>
            <a:r>
              <a:rPr lang="en-US" altLang="ja-JP" i="1" dirty="0"/>
              <a:t>{</a:t>
            </a:r>
            <a:r>
              <a:rPr lang="en-US" altLang="ja-JP" dirty="0"/>
              <a:t>“</a:t>
            </a:r>
            <a:r>
              <a:rPr lang="en-US" altLang="ja-JP" dirty="0" err="1"/>
              <a:t>stop”</a:t>
            </a:r>
            <a:r>
              <a:rPr lang="en-US" altLang="ja-JP" i="1" dirty="0" err="1"/>
              <a:t>,</a:t>
            </a:r>
            <a:r>
              <a:rPr lang="en-US" altLang="ja-JP" dirty="0" err="1"/>
              <a:t>“move</a:t>
            </a:r>
            <a:r>
              <a:rPr lang="en-US" altLang="ja-JP" dirty="0"/>
              <a:t>”</a:t>
            </a:r>
            <a:r>
              <a:rPr lang="en-US" altLang="ja-JP" i="1" dirty="0"/>
              <a:t>} </a:t>
            </a:r>
            <a:r>
              <a:rPr lang="ja-JP" altLang="en-US" dirty="0"/>
              <a:t>の</a:t>
            </a:r>
            <a:r>
              <a:rPr lang="en-US" altLang="ja-JP" dirty="0"/>
              <a:t>2 </a:t>
            </a:r>
            <a:r>
              <a:rPr lang="ja-JP" altLang="en-US" dirty="0"/>
              <a:t>種類があり，</a:t>
            </a:r>
            <a:r>
              <a:rPr lang="en-US" altLang="ja-JP" i="1" dirty="0"/>
              <a:t>a</a:t>
            </a:r>
            <a:r>
              <a:rPr lang="en-US" altLang="ja-JP" i="1" baseline="-25000" dirty="0"/>
              <a:t>t</a:t>
            </a:r>
            <a:r>
              <a:rPr lang="en-US" altLang="ja-JP" i="1" dirty="0"/>
              <a:t> </a:t>
            </a:r>
            <a:r>
              <a:rPr lang="en-US" altLang="ja-JP" dirty="0"/>
              <a:t>= “stop” </a:t>
            </a:r>
            <a:r>
              <a:rPr lang="ja-JP" altLang="en-US" dirty="0"/>
              <a:t>の際にロボットは動かないとする．</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80928"/>
            <a:ext cx="8941088" cy="353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6317677"/>
            <a:ext cx="5482302" cy="540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33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6-3 </a:t>
            </a:r>
            <a:r>
              <a:rPr lang="ja-JP" altLang="en-US" dirty="0"/>
              <a:t>状態遷移</a:t>
            </a:r>
            <a:endParaRPr kumimoji="1" lang="ja-JP" altLang="en-US" dirty="0"/>
          </a:p>
        </p:txBody>
      </p:sp>
      <p:sp>
        <p:nvSpPr>
          <p:cNvPr id="3" name="コンテンツ プレースホルダー 2"/>
          <p:cNvSpPr>
            <a:spLocks noGrp="1"/>
          </p:cNvSpPr>
          <p:nvPr>
            <p:ph idx="1"/>
          </p:nvPr>
        </p:nvSpPr>
        <p:spPr>
          <a:xfrm>
            <a:off x="457200" y="1935480"/>
            <a:ext cx="8229600" cy="1853560"/>
          </a:xfrm>
        </p:spPr>
        <p:txBody>
          <a:bodyPr>
            <a:normAutofit/>
          </a:bodyPr>
          <a:lstStyle/>
          <a:p>
            <a:r>
              <a:rPr kumimoji="1" lang="ja-JP" altLang="en-US" dirty="0"/>
              <a:t>教科書図</a:t>
            </a:r>
            <a:r>
              <a:rPr kumimoji="1" lang="en-US" altLang="ja-JP" dirty="0"/>
              <a:t>6.2</a:t>
            </a:r>
            <a:r>
              <a:rPr kumimoji="1" lang="ja-JP" altLang="en-US" dirty="0"/>
              <a:t>の状態遷移を前提とした際に，ホイールダック２号が初めに状態</a:t>
            </a:r>
            <a:r>
              <a:rPr kumimoji="1" lang="en-US" altLang="ja-JP" dirty="0"/>
              <a:t>1</a:t>
            </a:r>
            <a:r>
              <a:rPr kumimoji="1" lang="ja-JP" altLang="en-US" dirty="0"/>
              <a:t>に居たとして，</a:t>
            </a:r>
            <a:r>
              <a:rPr kumimoji="1" lang="en-US" altLang="ja-JP" dirty="0"/>
              <a:t>move, stop, move </a:t>
            </a:r>
            <a:r>
              <a:rPr kumimoji="1" lang="ja-JP" altLang="en-US" dirty="0"/>
              <a:t>という</a:t>
            </a:r>
            <a:r>
              <a:rPr kumimoji="1" lang="en-US" altLang="ja-JP" dirty="0"/>
              <a:t>3</a:t>
            </a:r>
            <a:r>
              <a:rPr kumimoji="1" lang="ja-JP" altLang="en-US" dirty="0" err="1"/>
              <a:t>つの</a:t>
            </a:r>
            <a:r>
              <a:rPr kumimoji="1" lang="ja-JP" altLang="en-US" dirty="0"/>
              <a:t>行動を行った場合に，その後ホイールダック２号が状態</a:t>
            </a:r>
            <a:r>
              <a:rPr kumimoji="1" lang="en-US" altLang="ja-JP" dirty="0"/>
              <a:t>3</a:t>
            </a:r>
            <a:r>
              <a:rPr kumimoji="1" lang="ja-JP" altLang="en-US" dirty="0"/>
              <a:t>にいる確率を求めよ．</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228" y="3789040"/>
            <a:ext cx="567306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20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439" y="3212976"/>
            <a:ext cx="575876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76872"/>
            <a:ext cx="6383359" cy="58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Autofit/>
          </a:bodyPr>
          <a:lstStyle/>
          <a:p>
            <a:r>
              <a:rPr kumimoji="1" lang="en-US" altLang="ja-JP" sz="4000" dirty="0"/>
              <a:t>6.4.4 </a:t>
            </a:r>
            <a:r>
              <a:rPr kumimoji="1" lang="ja-JP" altLang="en-US" sz="4000" dirty="0"/>
              <a:t>グラフィカルモデルとマルコフ性</a:t>
            </a:r>
          </a:p>
        </p:txBody>
      </p:sp>
      <p:sp>
        <p:nvSpPr>
          <p:cNvPr id="3" name="コンテンツ プレースホルダー 2"/>
          <p:cNvSpPr>
            <a:spLocks noGrp="1"/>
          </p:cNvSpPr>
          <p:nvPr>
            <p:ph idx="1"/>
          </p:nvPr>
        </p:nvSpPr>
        <p:spPr/>
        <p:txBody>
          <a:bodyPr/>
          <a:lstStyle/>
          <a:p>
            <a:r>
              <a:rPr kumimoji="1" lang="ja-JP" altLang="en-US" dirty="0"/>
              <a:t>マルコフ性</a:t>
            </a:r>
            <a:endParaRPr kumimoji="1" lang="en-US" altLang="ja-JP" dirty="0"/>
          </a:p>
          <a:p>
            <a:endParaRPr lang="en-US" altLang="ja-JP" dirty="0"/>
          </a:p>
          <a:p>
            <a:r>
              <a:rPr kumimoji="1" lang="ja-JP" altLang="en-US" dirty="0"/>
              <a:t>マルコフ過程</a:t>
            </a:r>
            <a:endParaRPr kumimoji="1" lang="en-US" altLang="ja-JP" dirty="0"/>
          </a:p>
          <a:p>
            <a:endParaRPr lang="en-US" altLang="ja-JP" dirty="0"/>
          </a:p>
          <a:p>
            <a:pPr marL="0" indent="0">
              <a:buNone/>
            </a:pPr>
            <a:endParaRPr lang="en-US" altLang="ja-JP" dirty="0"/>
          </a:p>
          <a:p>
            <a:r>
              <a:rPr kumimoji="1" lang="ja-JP" altLang="en-US" dirty="0"/>
              <a:t>マルコフ決定過程</a:t>
            </a:r>
            <a:endParaRPr kumimoji="1" lang="en-US" altLang="ja-JP" dirty="0"/>
          </a:p>
          <a:p>
            <a:endParaRPr kumimoji="1" lang="en-US" altLang="ja-JP" dirty="0"/>
          </a:p>
          <a:p>
            <a:endParaRPr lang="en-US" altLang="ja-JP" dirty="0"/>
          </a:p>
          <a:p>
            <a:endParaRPr kumimoji="1" lang="ja-JP" altLang="en-US" dirty="0"/>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438" y="4725144"/>
            <a:ext cx="571609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00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マルコフブランケット</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060848"/>
            <a:ext cx="457398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457200" y="1935480"/>
            <a:ext cx="4186808" cy="4389120"/>
          </a:xfrm>
        </p:spPr>
        <p:txBody>
          <a:bodyPr>
            <a:normAutofit/>
          </a:bodyPr>
          <a:lstStyle/>
          <a:p>
            <a:r>
              <a:rPr lang="ja-JP" altLang="en-US" dirty="0"/>
              <a:t>グラフィカルモデルが有用なのは，確率モデルの式変形を行う際に，どこまでの変数を無視してよいかが明確にわかることにある．</a:t>
            </a:r>
            <a:endParaRPr lang="en-US" altLang="ja-JP" dirty="0"/>
          </a:p>
          <a:p>
            <a:r>
              <a:rPr lang="ja-JP" altLang="en-US" b="1" dirty="0"/>
              <a:t>マルコフブランケット</a:t>
            </a:r>
            <a:r>
              <a:rPr lang="en-US" altLang="ja-JP" dirty="0"/>
              <a:t>(Markov blanket)</a:t>
            </a:r>
            <a:r>
              <a:rPr lang="ja-JP" altLang="en-US" i="1" dirty="0"/>
              <a:t>∂</a:t>
            </a:r>
            <a:r>
              <a:rPr lang="en-US" altLang="ja-JP" i="1" dirty="0"/>
              <a:t>A</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13176"/>
            <a:ext cx="457650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63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0032"/>
            <a:ext cx="8229600" cy="1143000"/>
          </a:xfrm>
          <a:solidFill>
            <a:schemeClr val="bg1">
              <a:alpha val="54000"/>
            </a:schemeClr>
          </a:solidFill>
        </p:spPr>
        <p:txBody>
          <a:bodyPr>
            <a:normAutofit fontScale="90000"/>
          </a:bodyPr>
          <a:lstStyle/>
          <a:p>
            <a:r>
              <a:rPr kumimoji="1" lang="en-US" altLang="ja-JP" dirty="0"/>
              <a:t>STORY </a:t>
            </a:r>
            <a:r>
              <a:rPr kumimoji="1" lang="ja-JP" altLang="en-US" dirty="0"/>
              <a:t>確率とベイズ理論の基礎</a:t>
            </a:r>
          </a:p>
        </p:txBody>
      </p:sp>
      <p:sp>
        <p:nvSpPr>
          <p:cNvPr id="3" name="コンテンツ プレースホルダー 2"/>
          <p:cNvSpPr>
            <a:spLocks noGrp="1"/>
          </p:cNvSpPr>
          <p:nvPr>
            <p:ph idx="1"/>
          </p:nvPr>
        </p:nvSpPr>
        <p:spPr>
          <a:xfrm>
            <a:off x="457200" y="1431424"/>
            <a:ext cx="8229600" cy="5093920"/>
          </a:xfrm>
        </p:spPr>
        <p:txBody>
          <a:bodyPr>
            <a:normAutofit fontScale="92500" lnSpcReduction="20000"/>
          </a:bodyPr>
          <a:lstStyle/>
          <a:p>
            <a:r>
              <a:rPr lang="ja-JP" altLang="en-US" dirty="0"/>
              <a:t>これまでホイールダック２号は自分が「左に行こう」と望めば必ず左に行けるし，「前に進もう」と望めば前に進めると思っていた．また，宝箱を発見するときも，宝箱の見た目は常に同じで，宝箱がありさえすれば，「あ，宝箱だ！」と確実に認識できるものだと思っていた．</a:t>
            </a:r>
          </a:p>
          <a:p>
            <a:r>
              <a:rPr lang="ja-JP" altLang="en-US" dirty="0"/>
              <a:t>しかし，現実はそうではなかった．ホイールダック２号が前進したつもりでも，オムニホイールがスリップして前に進めなかったり，左に移動しようとしても，地面のゴミを踏んでしまい車輪の一つが空転し方向がずれてしまったりした．</a:t>
            </a:r>
          </a:p>
          <a:p>
            <a:r>
              <a:rPr lang="ja-JP" altLang="en-US" dirty="0"/>
              <a:t>宝箱の画像も光の当たり方や宝箱の向きなどによって毎回異なっていた．ただ宝箱の画像を持ち，その画像とピッタリ一致するものを宝箱と思えばいいと考えるのは大きな誤りだった．甘かった．</a:t>
            </a:r>
          </a:p>
          <a:p>
            <a:r>
              <a:rPr lang="ja-JP" altLang="en-US" dirty="0"/>
              <a:t>そうだ．世の中は不確実性に満ちていたのだ．現実は秩序立った確定システムではなく，未来は確率的にしか予測できず，間違いの可能性に満ちた確率システムだったのだ．</a:t>
            </a:r>
            <a:endParaRPr kumimoji="1" lang="ja-JP" altLang="en-US" dirty="0"/>
          </a:p>
        </p:txBody>
      </p:sp>
    </p:spTree>
    <p:extLst>
      <p:ext uri="{BB962C8B-B14F-4D97-AF65-F5344CB8AC3E}">
        <p14:creationId xmlns:p14="http://schemas.microsoft.com/office/powerpoint/2010/main" val="4137344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73016"/>
            <a:ext cx="6918183" cy="96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a:t>6.4.5 </a:t>
            </a:r>
            <a:r>
              <a:rPr kumimoji="1" lang="ja-JP" altLang="en-US" dirty="0"/>
              <a:t>確率変数の期待値</a:t>
            </a:r>
          </a:p>
        </p:txBody>
      </p:sp>
      <p:sp>
        <p:nvSpPr>
          <p:cNvPr id="3" name="コンテンツ プレースホルダー 2"/>
          <p:cNvSpPr>
            <a:spLocks noGrp="1"/>
          </p:cNvSpPr>
          <p:nvPr>
            <p:ph idx="1"/>
          </p:nvPr>
        </p:nvSpPr>
        <p:spPr>
          <a:xfrm>
            <a:off x="457200" y="1935480"/>
            <a:ext cx="8229600" cy="4922520"/>
          </a:xfrm>
        </p:spPr>
        <p:txBody>
          <a:bodyPr>
            <a:normAutofit lnSpcReduction="10000"/>
          </a:bodyPr>
          <a:lstStyle/>
          <a:p>
            <a:r>
              <a:rPr lang="ja-JP" altLang="en-US" dirty="0"/>
              <a:t>関数</a:t>
            </a:r>
            <a:r>
              <a:rPr kumimoji="1" lang="en-US" altLang="ja-JP" dirty="0"/>
              <a:t>f</a:t>
            </a:r>
            <a:r>
              <a:rPr kumimoji="1" lang="ja-JP" altLang="en-US" dirty="0"/>
              <a:t>の期待値</a:t>
            </a:r>
            <a:endParaRPr kumimoji="1" lang="en-US" altLang="ja-JP" dirty="0"/>
          </a:p>
          <a:p>
            <a:endParaRPr lang="en-US" altLang="ja-JP" dirty="0"/>
          </a:p>
          <a:p>
            <a:endParaRPr kumimoji="1" lang="en-US" altLang="ja-JP" dirty="0"/>
          </a:p>
          <a:p>
            <a:r>
              <a:rPr lang="ja-JP" altLang="en-US" dirty="0"/>
              <a:t>関数</a:t>
            </a:r>
            <a:r>
              <a:rPr lang="en-US" altLang="ja-JP" dirty="0"/>
              <a:t>f</a:t>
            </a:r>
            <a:r>
              <a:rPr lang="ja-JP" altLang="en-US" dirty="0"/>
              <a:t>の条件付き期待値</a:t>
            </a:r>
            <a:endParaRPr lang="en-US" altLang="ja-JP" dirty="0"/>
          </a:p>
          <a:p>
            <a:endParaRPr kumimoji="1" lang="en-US" altLang="ja-JP" dirty="0"/>
          </a:p>
          <a:p>
            <a:endParaRPr lang="en-US" altLang="ja-JP" dirty="0"/>
          </a:p>
          <a:p>
            <a:pPr lvl="1"/>
            <a:r>
              <a:rPr kumimoji="1" lang="ja-JP" altLang="en-US" dirty="0"/>
              <a:t>簡単な意思決定問題を考える上で重要．</a:t>
            </a:r>
            <a:endParaRPr kumimoji="1" lang="en-US" altLang="ja-JP" dirty="0"/>
          </a:p>
          <a:p>
            <a:pPr lvl="1"/>
            <a:r>
              <a:rPr lang="ja-JP" altLang="en-US" dirty="0"/>
              <a:t>確定システムではこのようなことを考えなくても，</a:t>
            </a:r>
            <a:r>
              <a:rPr lang="en-US" altLang="ja-JP" sz="3000" i="1" dirty="0"/>
              <a:t>s</a:t>
            </a:r>
            <a:r>
              <a:rPr lang="en-US" altLang="ja-JP" sz="600" i="1" dirty="0"/>
              <a:t> </a:t>
            </a:r>
            <a:r>
              <a:rPr lang="ja-JP" altLang="en-US" dirty="0"/>
              <a:t>と</a:t>
            </a:r>
            <a:r>
              <a:rPr lang="en-US" altLang="ja-JP" sz="3000" i="1" dirty="0"/>
              <a:t>a</a:t>
            </a:r>
            <a:r>
              <a:rPr lang="en-US" altLang="ja-JP" sz="600" i="1" dirty="0"/>
              <a:t> </a:t>
            </a:r>
            <a:r>
              <a:rPr lang="ja-JP" altLang="en-US" dirty="0"/>
              <a:t>が定まれば次状態も利得も</a:t>
            </a:r>
            <a:r>
              <a:rPr lang="en-US" altLang="ja-JP" sz="3000" dirty="0"/>
              <a:t>1 </a:t>
            </a:r>
            <a:r>
              <a:rPr lang="ja-JP" altLang="en-US" dirty="0"/>
              <a:t>通りに決まっていたので，期待値を考える必要はなかった．しかし，不確実性を持つ実世界ではこのような確率を考えることが重要となる．</a:t>
            </a:r>
            <a:endParaRPr kumimoji="1" lang="ja-JP"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420888"/>
            <a:ext cx="687095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393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solidFill>
            <a:schemeClr val="bg1">
              <a:alpha val="40000"/>
            </a:schemeClr>
          </a:solidFill>
        </p:spPr>
        <p:txBody>
          <a:bodyPr/>
          <a:lstStyle/>
          <a:p>
            <a:r>
              <a:rPr lang="ja-JP" altLang="en-US" dirty="0"/>
              <a:t>演習 </a:t>
            </a:r>
            <a:r>
              <a:rPr lang="en-US" altLang="ja-JP" dirty="0"/>
              <a:t>6-4 </a:t>
            </a:r>
            <a:r>
              <a:rPr lang="ja-JP" altLang="en-US" dirty="0"/>
              <a:t>期待値</a:t>
            </a:r>
            <a:endParaRPr kumimoji="1" lang="ja-JP" altLang="en-US" dirty="0"/>
          </a:p>
        </p:txBody>
      </p:sp>
      <p:sp>
        <p:nvSpPr>
          <p:cNvPr id="5" name="コンテンツ プレースホルダー 4"/>
          <p:cNvSpPr>
            <a:spLocks noGrp="1"/>
          </p:cNvSpPr>
          <p:nvPr>
            <p:ph idx="1"/>
          </p:nvPr>
        </p:nvSpPr>
        <p:spPr>
          <a:xfrm>
            <a:off x="457200" y="1204008"/>
            <a:ext cx="8229600" cy="5465352"/>
          </a:xfrm>
        </p:spPr>
        <p:txBody>
          <a:bodyPr>
            <a:normAutofit lnSpcReduction="10000"/>
          </a:bodyPr>
          <a:lstStyle/>
          <a:p>
            <a:r>
              <a:rPr lang="ja-JP" altLang="en-US" dirty="0"/>
              <a:t>２つの袋があり，皮の袋が</a:t>
            </a:r>
            <a:r>
              <a:rPr lang="en-US" altLang="ja-JP" dirty="0"/>
              <a:t>2/3</a:t>
            </a:r>
            <a:r>
              <a:rPr lang="ja-JP" altLang="en-US" dirty="0"/>
              <a:t>の確率で選ばれる．布の袋が</a:t>
            </a:r>
            <a:r>
              <a:rPr lang="en-US" altLang="ja-JP" dirty="0"/>
              <a:t>1/3</a:t>
            </a:r>
            <a:r>
              <a:rPr lang="ja-JP" altLang="en-US" dirty="0"/>
              <a:t>の確率で選ばれる．それぞれの袋には下記の玉がそれぞれ入っており，袋が選ばれるとその後は全ての玉が等確率で取り出される．</a:t>
            </a:r>
            <a:endParaRPr lang="en-US" altLang="ja-JP" dirty="0"/>
          </a:p>
          <a:p>
            <a:endParaRPr kumimoji="1" lang="en-US" altLang="ja-JP" dirty="0"/>
          </a:p>
          <a:p>
            <a:endParaRPr lang="en-US" altLang="ja-JP" dirty="0"/>
          </a:p>
          <a:p>
            <a:endParaRPr kumimoji="1" lang="en-US" altLang="ja-JP" dirty="0"/>
          </a:p>
          <a:p>
            <a:r>
              <a:rPr lang="ja-JP" altLang="en-US" dirty="0"/>
              <a:t>取り出した玉が赤い玉なら</a:t>
            </a:r>
            <a:r>
              <a:rPr lang="en-US" altLang="ja-JP" dirty="0"/>
              <a:t>1 </a:t>
            </a:r>
            <a:r>
              <a:rPr lang="ja-JP" altLang="en-US" dirty="0"/>
              <a:t>点，青い玉なら</a:t>
            </a:r>
            <a:r>
              <a:rPr lang="en-US" altLang="ja-JP" dirty="0"/>
              <a:t>2 </a:t>
            </a:r>
            <a:r>
              <a:rPr lang="ja-JP" altLang="en-US" dirty="0"/>
              <a:t>点，黄色い玉なら</a:t>
            </a:r>
            <a:r>
              <a:rPr lang="en-US" altLang="ja-JP" dirty="0"/>
              <a:t>3</a:t>
            </a:r>
            <a:r>
              <a:rPr lang="ja-JP" altLang="en-US" dirty="0"/>
              <a:t>点得られる．</a:t>
            </a:r>
            <a:endParaRPr lang="en-US" altLang="ja-JP" dirty="0"/>
          </a:p>
          <a:p>
            <a:pPr marL="514350" indent="-514350">
              <a:buFont typeface="+mj-lt"/>
              <a:buAutoNum type="arabicPeriod"/>
            </a:pPr>
            <a:r>
              <a:rPr kumimoji="1" lang="ja-JP" altLang="en-US" dirty="0"/>
              <a:t>得られる得点の期待値を求めよ．</a:t>
            </a:r>
            <a:endParaRPr kumimoji="1" lang="en-US" altLang="ja-JP" dirty="0"/>
          </a:p>
          <a:p>
            <a:pPr marL="514350" indent="-514350">
              <a:buFont typeface="+mj-lt"/>
              <a:buAutoNum type="arabicPeriod"/>
            </a:pPr>
            <a:r>
              <a:rPr lang="ja-JP" altLang="en-US" dirty="0"/>
              <a:t>皮の袋から取り出したということがわかっている場合，玉を一つ取り出した場合に得られる得点の条件付き期待値を求めよ．</a:t>
            </a:r>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1727887757"/>
              </p:ext>
            </p:extLst>
          </p:nvPr>
        </p:nvGraphicFramePr>
        <p:xfrm>
          <a:off x="467544" y="2748528"/>
          <a:ext cx="8229600" cy="11125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kumimoji="1" lang="ja-JP" altLang="en-US" dirty="0"/>
                    </a:p>
                  </a:txBody>
                  <a:tcPr/>
                </a:tc>
                <a:tc>
                  <a:txBody>
                    <a:bodyPr/>
                    <a:lstStyle/>
                    <a:p>
                      <a:r>
                        <a:rPr kumimoji="1" lang="en-US" altLang="ja-JP" dirty="0"/>
                        <a:t>Y1 : </a:t>
                      </a:r>
                      <a:r>
                        <a:rPr kumimoji="1" lang="ja-JP" altLang="en-US" dirty="0"/>
                        <a:t>赤い玉</a:t>
                      </a:r>
                    </a:p>
                  </a:txBody>
                  <a:tcPr/>
                </a:tc>
                <a:tc>
                  <a:txBody>
                    <a:bodyPr/>
                    <a:lstStyle/>
                    <a:p>
                      <a:r>
                        <a:rPr kumimoji="1" lang="en-US" altLang="ja-JP" dirty="0"/>
                        <a:t>Y2 : </a:t>
                      </a:r>
                      <a:r>
                        <a:rPr kumimoji="1" lang="ja-JP" altLang="en-US" dirty="0"/>
                        <a:t>青い玉</a:t>
                      </a:r>
                    </a:p>
                  </a:txBody>
                  <a:tcPr/>
                </a:tc>
                <a:tc>
                  <a:txBody>
                    <a:bodyPr/>
                    <a:lstStyle/>
                    <a:p>
                      <a:r>
                        <a:rPr kumimoji="1" lang="en-US" altLang="ja-JP" dirty="0"/>
                        <a:t>Y3 : </a:t>
                      </a:r>
                      <a:r>
                        <a:rPr kumimoji="1" lang="ja-JP" altLang="en-US" dirty="0"/>
                        <a:t>黄色い玉</a:t>
                      </a:r>
                    </a:p>
                  </a:txBody>
                  <a:tcPr/>
                </a:tc>
                <a:extLst>
                  <a:ext uri="{0D108BD9-81ED-4DB2-BD59-A6C34878D82A}">
                    <a16:rowId xmlns:a16="http://schemas.microsoft.com/office/drawing/2014/main" val="10000"/>
                  </a:ext>
                </a:extLst>
              </a:tr>
              <a:tr h="370840">
                <a:tc>
                  <a:txBody>
                    <a:bodyPr/>
                    <a:lstStyle/>
                    <a:p>
                      <a:r>
                        <a:rPr kumimoji="1" lang="en-US" altLang="ja-JP" dirty="0"/>
                        <a:t>X1 : </a:t>
                      </a:r>
                      <a:r>
                        <a:rPr kumimoji="1" lang="ja-JP" altLang="en-US" dirty="0"/>
                        <a:t>皮の袋</a:t>
                      </a:r>
                    </a:p>
                  </a:txBody>
                  <a:tcPr/>
                </a:tc>
                <a:tc>
                  <a:txBody>
                    <a:bodyPr/>
                    <a:lstStyle/>
                    <a:p>
                      <a:r>
                        <a:rPr kumimoji="1" lang="en-US" altLang="ja-JP" dirty="0"/>
                        <a:t>15</a:t>
                      </a:r>
                      <a:r>
                        <a:rPr kumimoji="1" lang="ja-JP" altLang="en-US" dirty="0"/>
                        <a:t>個</a:t>
                      </a:r>
                    </a:p>
                  </a:txBody>
                  <a:tcPr/>
                </a:tc>
                <a:tc>
                  <a:txBody>
                    <a:bodyPr/>
                    <a:lstStyle/>
                    <a:p>
                      <a:r>
                        <a:rPr kumimoji="1" lang="en-US" altLang="ja-JP" dirty="0"/>
                        <a:t>5</a:t>
                      </a:r>
                      <a:r>
                        <a:rPr kumimoji="1" lang="ja-JP" altLang="en-US" dirty="0"/>
                        <a:t>個</a:t>
                      </a:r>
                    </a:p>
                  </a:txBody>
                  <a:tcPr/>
                </a:tc>
                <a:tc>
                  <a:txBody>
                    <a:bodyPr/>
                    <a:lstStyle/>
                    <a:p>
                      <a:r>
                        <a:rPr kumimoji="1" lang="en-US" altLang="ja-JP" dirty="0"/>
                        <a:t>0</a:t>
                      </a:r>
                      <a:r>
                        <a:rPr kumimoji="1" lang="ja-JP" altLang="en-US" dirty="0"/>
                        <a:t>個</a:t>
                      </a:r>
                    </a:p>
                  </a:txBody>
                  <a:tcPr/>
                </a:tc>
                <a:extLst>
                  <a:ext uri="{0D108BD9-81ED-4DB2-BD59-A6C34878D82A}">
                    <a16:rowId xmlns:a16="http://schemas.microsoft.com/office/drawing/2014/main" val="10001"/>
                  </a:ext>
                </a:extLst>
              </a:tr>
              <a:tr h="370840">
                <a:tc>
                  <a:txBody>
                    <a:bodyPr/>
                    <a:lstStyle/>
                    <a:p>
                      <a:r>
                        <a:rPr kumimoji="1" lang="en-US" altLang="ja-JP" dirty="0"/>
                        <a:t>X2 : </a:t>
                      </a:r>
                      <a:r>
                        <a:rPr kumimoji="1" lang="ja-JP" altLang="en-US" dirty="0"/>
                        <a:t>布の袋</a:t>
                      </a:r>
                    </a:p>
                  </a:txBody>
                  <a:tcPr/>
                </a:tc>
                <a:tc>
                  <a:txBody>
                    <a:bodyPr/>
                    <a:lstStyle/>
                    <a:p>
                      <a:r>
                        <a:rPr kumimoji="1" lang="en-US" altLang="ja-JP" dirty="0"/>
                        <a:t>15</a:t>
                      </a:r>
                      <a:r>
                        <a:rPr kumimoji="1" lang="ja-JP" altLang="en-US" dirty="0"/>
                        <a:t>個</a:t>
                      </a:r>
                    </a:p>
                  </a:txBody>
                  <a:tcPr/>
                </a:tc>
                <a:tc>
                  <a:txBody>
                    <a:bodyPr/>
                    <a:lstStyle/>
                    <a:p>
                      <a:r>
                        <a:rPr kumimoji="1" lang="en-US" altLang="ja-JP" dirty="0"/>
                        <a:t>1</a:t>
                      </a:r>
                      <a:r>
                        <a:rPr kumimoji="1" lang="ja-JP" altLang="en-US" dirty="0"/>
                        <a:t>個</a:t>
                      </a:r>
                    </a:p>
                  </a:txBody>
                  <a:tcPr/>
                </a:tc>
                <a:tc>
                  <a:txBody>
                    <a:bodyPr/>
                    <a:lstStyle/>
                    <a:p>
                      <a:r>
                        <a:rPr kumimoji="1" lang="en-US" altLang="ja-JP" dirty="0"/>
                        <a:t>4</a:t>
                      </a:r>
                      <a:r>
                        <a:rPr kumimoji="1" lang="ja-JP" altLang="en-US" dirty="0"/>
                        <a:t>個</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9181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800" dirty="0"/>
              <a:t>第</a:t>
            </a:r>
            <a:r>
              <a:rPr lang="en-US" altLang="ja-JP" sz="4800" dirty="0"/>
              <a:t>6</a:t>
            </a:r>
            <a:r>
              <a:rPr lang="ja-JP" altLang="en-US" sz="4800" dirty="0"/>
              <a:t>章のまとめ</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環境の不確実性を取り扱うために確率を用いることの重要性を学んだ．</a:t>
            </a:r>
          </a:p>
          <a:p>
            <a:r>
              <a:rPr lang="ja-JP" altLang="en-US" dirty="0"/>
              <a:t>ベイズの定理を導入し，その意味について学んだ．</a:t>
            </a:r>
          </a:p>
          <a:p>
            <a:r>
              <a:rPr lang="ja-JP" altLang="en-US" dirty="0"/>
              <a:t>確率変数の依存関係の表現としてのグラフィカルモデルについて学んだ．</a:t>
            </a:r>
          </a:p>
          <a:p>
            <a:r>
              <a:rPr lang="ja-JP" altLang="en-US" dirty="0"/>
              <a:t>マルコフ過程とマルコフ決定過程を導入し</a:t>
            </a:r>
            <a:r>
              <a:rPr lang="ja-JP" altLang="en-US"/>
              <a:t>，グラフィカルモデルから</a:t>
            </a:r>
            <a:r>
              <a:rPr lang="ja-JP" altLang="en-US" dirty="0"/>
              <a:t>確率変数間の依存関係を見出すマルコフブランケット</a:t>
            </a:r>
            <a:r>
              <a:rPr lang="ja-JP" altLang="en-US"/>
              <a:t>について</a:t>
            </a:r>
            <a:r>
              <a:rPr lang="ja-JP" altLang="en-US" dirty="0"/>
              <a:t>学んだ．</a:t>
            </a:r>
            <a:endParaRPr kumimoji="1" lang="ja-JP" altLang="en-US" dirty="0"/>
          </a:p>
        </p:txBody>
      </p:sp>
    </p:spTree>
    <p:extLst>
      <p:ext uri="{BB962C8B-B14F-4D97-AF65-F5344CB8AC3E}">
        <p14:creationId xmlns:p14="http://schemas.microsoft.com/office/powerpoint/2010/main" val="3603964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宿題</a:t>
            </a:r>
          </a:p>
        </p:txBody>
      </p:sp>
      <p:sp>
        <p:nvSpPr>
          <p:cNvPr id="3" name="コンテンツ プレースホルダー 2"/>
          <p:cNvSpPr>
            <a:spLocks noGrp="1"/>
          </p:cNvSpPr>
          <p:nvPr>
            <p:ph idx="1"/>
          </p:nvPr>
        </p:nvSpPr>
        <p:spPr/>
        <p:txBody>
          <a:bodyPr/>
          <a:lstStyle/>
          <a:p>
            <a:pPr marL="0" indent="0">
              <a:buNone/>
            </a:pPr>
            <a:r>
              <a:rPr lang="ja-JP" altLang="en-US" dirty="0"/>
              <a:t>１．講義のまとめを作る</a:t>
            </a:r>
            <a:endParaRPr lang="en-US" altLang="ja-JP" dirty="0"/>
          </a:p>
          <a:p>
            <a:pPr marL="0" indent="0">
              <a:buNone/>
            </a:pPr>
            <a:r>
              <a:rPr lang="ja-JP" altLang="en-US" dirty="0"/>
              <a:t>２．演習問題を解く（このスライドのもの）</a:t>
            </a:r>
            <a:endParaRPr lang="en-US" altLang="ja-JP" dirty="0"/>
          </a:p>
          <a:p>
            <a:pPr marL="0" indent="0">
              <a:buNone/>
            </a:pPr>
            <a:r>
              <a:rPr lang="ja-JP" altLang="en-US" dirty="0"/>
              <a:t>３．予習問題を考える</a:t>
            </a:r>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957655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予習問題</a:t>
            </a:r>
          </a:p>
        </p:txBody>
      </p:sp>
      <p:sp>
        <p:nvSpPr>
          <p:cNvPr id="3" name="コンテンツ プレースホルダー 2"/>
          <p:cNvSpPr>
            <a:spLocks noGrp="1"/>
          </p:cNvSpPr>
          <p:nvPr>
            <p:ph idx="1"/>
          </p:nvPr>
        </p:nvSpPr>
        <p:spPr/>
        <p:txBody>
          <a:bodyPr/>
          <a:lstStyle/>
          <a:p>
            <a:r>
              <a:rPr kumimoji="1" lang="ja-JP" altLang="en-US" dirty="0"/>
              <a:t>次の第７章は、マルコフ過程を基礎としている</a:t>
            </a:r>
            <a:endParaRPr kumimoji="1" lang="en-US" altLang="ja-JP" dirty="0"/>
          </a:p>
          <a:p>
            <a:r>
              <a:rPr lang="ja-JP" altLang="en-US" dirty="0"/>
              <a:t>数式がたくさん出てくるので、慣れておこう</a:t>
            </a:r>
            <a:endParaRPr lang="en-US" altLang="ja-JP" dirty="0"/>
          </a:p>
          <a:p>
            <a:r>
              <a:rPr kumimoji="1" lang="ja-JP" altLang="en-US" dirty="0"/>
              <a:t>状態価値関数や行動価値関数、ベルマン方程式、</a:t>
            </a:r>
            <a:r>
              <a:rPr kumimoji="1" lang="en-US" altLang="ja-JP" dirty="0"/>
              <a:t>Q</a:t>
            </a:r>
            <a:r>
              <a:rPr kumimoji="1" lang="ja-JP" altLang="en-US"/>
              <a:t>学習などに現れる記号や式の</a:t>
            </a:r>
            <a:r>
              <a:rPr kumimoji="1" lang="ja-JP" altLang="en-US" dirty="0"/>
              <a:t>「意味」を説明してみよう</a:t>
            </a:r>
            <a:endParaRPr kumimoji="1" lang="en-US" altLang="ja-JP" dirty="0"/>
          </a:p>
          <a:p>
            <a:endParaRPr kumimoji="1" lang="ja-JP" altLang="en-US" dirty="0"/>
          </a:p>
        </p:txBody>
      </p:sp>
    </p:spTree>
    <p:extLst>
      <p:ext uri="{BB962C8B-B14F-4D97-AF65-F5344CB8AC3E}">
        <p14:creationId xmlns:p14="http://schemas.microsoft.com/office/powerpoint/2010/main" val="373207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仮定 確率とベイズ理論の基礎</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a:t>
            </a:r>
            <a:r>
              <a:rPr lang="en-US" altLang="ja-JP" dirty="0"/>
              <a:t>2</a:t>
            </a:r>
            <a:r>
              <a:rPr lang="ja-JP" altLang="en-US" dirty="0"/>
              <a:t>号は過去の経験から確率の計算ができるものとする．</a:t>
            </a:r>
            <a:endParaRPr kumimoji="1" lang="ja-JP" altLang="en-US" dirty="0"/>
          </a:p>
        </p:txBody>
      </p:sp>
      <p:pic>
        <p:nvPicPr>
          <p:cNvPr id="4" name="Picture 2" descr="C:\Users\user\Dropbox\谷口先生へ\HP用ダック画像\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122344"/>
            <a:ext cx="6293376" cy="273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0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6.1 </a:t>
            </a:r>
            <a:r>
              <a:rPr kumimoji="1" lang="ja-JP" altLang="en-US" dirty="0"/>
              <a:t>環境の不確実性</a:t>
            </a:r>
            <a:endParaRPr kumimoji="1" lang="en-US" altLang="ja-JP" dirty="0"/>
          </a:p>
          <a:p>
            <a:r>
              <a:rPr lang="en-US" altLang="ja-JP" dirty="0"/>
              <a:t>6.2 </a:t>
            </a:r>
            <a:r>
              <a:rPr lang="ja-JP" altLang="en-US" dirty="0"/>
              <a:t>確率の基礎</a:t>
            </a:r>
            <a:endParaRPr lang="en-US" altLang="ja-JP" dirty="0"/>
          </a:p>
          <a:p>
            <a:r>
              <a:rPr kumimoji="1" lang="en-US" altLang="ja-JP" dirty="0"/>
              <a:t>6.3 </a:t>
            </a:r>
            <a:r>
              <a:rPr kumimoji="1" lang="ja-JP" altLang="en-US" dirty="0"/>
              <a:t>ベイズの定理</a:t>
            </a:r>
            <a:endParaRPr kumimoji="1" lang="en-US" altLang="ja-JP" dirty="0"/>
          </a:p>
          <a:p>
            <a:r>
              <a:rPr lang="en-US" altLang="ja-JP" dirty="0"/>
              <a:t>6.4 </a:t>
            </a:r>
            <a:r>
              <a:rPr lang="ja-JP" altLang="en-US" dirty="0"/>
              <a:t>確率システム</a:t>
            </a:r>
            <a:endParaRPr kumimoji="1" lang="ja-JP" altLang="en-US" dirty="0"/>
          </a:p>
        </p:txBody>
      </p:sp>
      <p:sp>
        <p:nvSpPr>
          <p:cNvPr id="4" name="正方形/長方形 3"/>
          <p:cNvSpPr/>
          <p:nvPr/>
        </p:nvSpPr>
        <p:spPr>
          <a:xfrm>
            <a:off x="251520" y="1844824"/>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417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6.1.1 </a:t>
            </a:r>
            <a:r>
              <a:rPr kumimoji="1" lang="ja-JP" altLang="en-US" dirty="0"/>
              <a:t>実世界の不確実性と確率</a:t>
            </a:r>
          </a:p>
        </p:txBody>
      </p:sp>
      <p:sp>
        <p:nvSpPr>
          <p:cNvPr id="3" name="コンテンツ プレースホルダー 2"/>
          <p:cNvSpPr>
            <a:spLocks noGrp="1"/>
          </p:cNvSpPr>
          <p:nvPr>
            <p:ph idx="1"/>
          </p:nvPr>
        </p:nvSpPr>
        <p:spPr/>
        <p:txBody>
          <a:bodyPr/>
          <a:lstStyle/>
          <a:p>
            <a:r>
              <a:rPr kumimoji="1" lang="ja-JP" altLang="en-US" dirty="0"/>
              <a:t>実世界の不確実性</a:t>
            </a:r>
            <a:endParaRPr kumimoji="1" lang="en-US" altLang="ja-JP" dirty="0"/>
          </a:p>
          <a:p>
            <a:pPr lvl="1"/>
            <a:r>
              <a:rPr lang="ja-JP" altLang="en-US" dirty="0"/>
              <a:t>実世界とコンピュータ・シミュレーションの世界の違い</a:t>
            </a:r>
            <a:endParaRPr lang="en-US" altLang="ja-JP" dirty="0"/>
          </a:p>
          <a:p>
            <a:pPr lvl="1"/>
            <a:r>
              <a:rPr kumimoji="1" lang="ja-JP" altLang="en-US" dirty="0"/>
              <a:t>例）</a:t>
            </a:r>
            <a:endParaRPr kumimoji="1" lang="en-US" altLang="ja-JP" dirty="0"/>
          </a:p>
          <a:p>
            <a:pPr lvl="2"/>
            <a:r>
              <a:rPr lang="ja-JP" altLang="en-US" dirty="0"/>
              <a:t>ボールの放物運動</a:t>
            </a:r>
            <a:endParaRPr lang="en-US" altLang="ja-JP" dirty="0"/>
          </a:p>
          <a:p>
            <a:pPr lvl="2"/>
            <a:r>
              <a:rPr kumimoji="1" lang="ja-JP" altLang="en-US" dirty="0"/>
              <a:t>電子メール</a:t>
            </a:r>
            <a:r>
              <a:rPr lang="ja-JP" altLang="en-US" dirty="0"/>
              <a:t>におけるスパムメール</a:t>
            </a:r>
            <a:endParaRPr lang="en-US" altLang="ja-JP" dirty="0"/>
          </a:p>
          <a:p>
            <a:r>
              <a:rPr kumimoji="1" lang="ja-JP" altLang="en-US" dirty="0"/>
              <a:t>ベイズ理論</a:t>
            </a:r>
            <a:r>
              <a:rPr kumimoji="1" lang="en-US" altLang="ja-JP" dirty="0"/>
              <a:t>(Bayes’ theory)</a:t>
            </a:r>
          </a:p>
          <a:p>
            <a:pPr lvl="1"/>
            <a:r>
              <a:rPr lang="ja-JP" altLang="en-US" dirty="0"/>
              <a:t>ベイズの定理を活用しながら確率論の枠組みに基づき，データからの推定や決定，解析を行う広範な理論枠組みのこと．</a:t>
            </a:r>
            <a:endParaRPr lang="en-US" altLang="ja-JP" dirty="0"/>
          </a:p>
        </p:txBody>
      </p:sp>
    </p:spTree>
    <p:extLst>
      <p:ext uri="{BB962C8B-B14F-4D97-AF65-F5344CB8AC3E}">
        <p14:creationId xmlns:p14="http://schemas.microsoft.com/office/powerpoint/2010/main" val="13361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6.1 </a:t>
            </a:r>
            <a:r>
              <a:rPr kumimoji="1" lang="ja-JP" altLang="en-US" dirty="0"/>
              <a:t>環境の不確実性</a:t>
            </a:r>
            <a:endParaRPr kumimoji="1" lang="en-US" altLang="ja-JP" dirty="0"/>
          </a:p>
          <a:p>
            <a:r>
              <a:rPr lang="en-US" altLang="ja-JP" dirty="0"/>
              <a:t>6.2 </a:t>
            </a:r>
            <a:r>
              <a:rPr lang="ja-JP" altLang="en-US" dirty="0"/>
              <a:t>確率の基礎</a:t>
            </a:r>
            <a:endParaRPr lang="en-US" altLang="ja-JP" dirty="0"/>
          </a:p>
          <a:p>
            <a:r>
              <a:rPr kumimoji="1" lang="en-US" altLang="ja-JP" dirty="0"/>
              <a:t>6.3 </a:t>
            </a:r>
            <a:r>
              <a:rPr kumimoji="1" lang="ja-JP" altLang="en-US" dirty="0"/>
              <a:t>ベイズの定理</a:t>
            </a:r>
            <a:endParaRPr kumimoji="1" lang="en-US" altLang="ja-JP" dirty="0"/>
          </a:p>
          <a:p>
            <a:r>
              <a:rPr lang="en-US" altLang="ja-JP" dirty="0"/>
              <a:t>6.4 </a:t>
            </a:r>
            <a:r>
              <a:rPr lang="ja-JP" altLang="en-US" dirty="0"/>
              <a:t>確率システム</a:t>
            </a:r>
            <a:endParaRPr kumimoji="1" lang="ja-JP" altLang="en-US" dirty="0"/>
          </a:p>
        </p:txBody>
      </p:sp>
      <p:sp>
        <p:nvSpPr>
          <p:cNvPr id="4" name="正方形/長方形 3"/>
          <p:cNvSpPr/>
          <p:nvPr/>
        </p:nvSpPr>
        <p:spPr>
          <a:xfrm>
            <a:off x="251520" y="2348880"/>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844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a:t>6.2.1 </a:t>
            </a:r>
            <a:r>
              <a:rPr kumimoji="1" lang="ja-JP" altLang="en-US" sz="3600" dirty="0"/>
              <a:t>ホイールダック２号の不確実な前進</a:t>
            </a:r>
          </a:p>
        </p:txBody>
      </p:sp>
      <p:sp>
        <p:nvSpPr>
          <p:cNvPr id="6" name="コンテンツ プレースホルダー 5"/>
          <p:cNvSpPr>
            <a:spLocks noGrp="1"/>
          </p:cNvSpPr>
          <p:nvPr>
            <p:ph idx="1"/>
          </p:nvPr>
        </p:nvSpPr>
        <p:spPr/>
        <p:txBody>
          <a:bodyPr/>
          <a:lstStyle/>
          <a:p>
            <a:r>
              <a:rPr lang="ja-JP" altLang="en-US" dirty="0"/>
              <a:t>事象</a:t>
            </a:r>
            <a:r>
              <a:rPr lang="en-US" altLang="ja-JP" dirty="0"/>
              <a:t>(event)</a:t>
            </a:r>
          </a:p>
          <a:p>
            <a:r>
              <a:rPr kumimoji="1" lang="ja-JP" altLang="en-US" dirty="0"/>
              <a:t>確率</a:t>
            </a:r>
            <a:r>
              <a:rPr kumimoji="1" lang="en-US" altLang="ja-JP" dirty="0"/>
              <a:t>(probability)</a:t>
            </a:r>
          </a:p>
          <a:p>
            <a:pPr lvl="1"/>
            <a:r>
              <a:rPr lang="ja-JP" altLang="en-US" dirty="0"/>
              <a:t>全ての事象について足し合わせると１になる．</a:t>
            </a:r>
            <a:endParaRPr kumimoji="1" lang="ja-JP" altLang="en-US" dirty="0"/>
          </a:p>
        </p:txBody>
      </p:sp>
      <p:pic>
        <p:nvPicPr>
          <p:cNvPr id="1026" name="Picture 2" descr="C:\Users\user\Dropbox\谷口先生へ\ホイールダック2号\20130910 ダックラフ\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502" y="4965026"/>
            <a:ext cx="1873498" cy="18734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737" y="4293096"/>
            <a:ext cx="61897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050" y="3409406"/>
            <a:ext cx="45053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46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6.2.3 </a:t>
            </a:r>
            <a:r>
              <a:rPr kumimoji="1" lang="ja-JP" altLang="en-US" dirty="0"/>
              <a:t>同時確率</a:t>
            </a:r>
            <a:r>
              <a:rPr kumimoji="1" lang="en-US" altLang="ja-JP" dirty="0"/>
              <a:t>(joint probability)</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a:t>P(A, B): </a:t>
            </a:r>
            <a:r>
              <a:rPr lang="ja-JP" altLang="en-US" dirty="0"/>
              <a:t>事象</a:t>
            </a:r>
            <a:r>
              <a:rPr lang="en-US" altLang="ja-JP" i="1" dirty="0"/>
              <a:t>A </a:t>
            </a:r>
            <a:r>
              <a:rPr lang="ja-JP" altLang="en-US" dirty="0"/>
              <a:t>と事象</a:t>
            </a:r>
            <a:r>
              <a:rPr lang="en-US" altLang="ja-JP" i="1" dirty="0"/>
              <a:t>B </a:t>
            </a:r>
            <a:r>
              <a:rPr lang="ja-JP" altLang="en-US" dirty="0"/>
              <a:t>がともに起こる確率</a:t>
            </a:r>
            <a:endParaRPr lang="en-US" altLang="ja-JP" dirty="0"/>
          </a:p>
          <a:p>
            <a:pPr marL="0" indent="0">
              <a:buNone/>
            </a:pPr>
            <a:r>
              <a:rPr lang="ja-JP" altLang="en-US" dirty="0"/>
              <a:t>例</a:t>
            </a:r>
            <a:r>
              <a:rPr lang="ja-JP" altLang="en-US" i="1" dirty="0"/>
              <a:t>　</a:t>
            </a:r>
            <a:r>
              <a:rPr lang="en-US" altLang="zh-TW" i="1" dirty="0"/>
              <a:t> P</a:t>
            </a:r>
            <a:r>
              <a:rPr lang="en-US" altLang="zh-TW" dirty="0"/>
              <a:t>(“</a:t>
            </a:r>
            <a:r>
              <a:rPr lang="zh-TW" altLang="en-US" dirty="0">
                <a:latin typeface="HG平成明朝体W9" panose="02020A09000000000000" pitchFamily="17" charset="-128"/>
                <a:ea typeface="HG平成明朝体W9" panose="02020A09000000000000" pitchFamily="17" charset="-128"/>
              </a:rPr>
              <a:t>命令：前進</a:t>
            </a:r>
            <a:r>
              <a:rPr lang="zh-TW" altLang="en-US" dirty="0"/>
              <a:t>”</a:t>
            </a:r>
            <a:r>
              <a:rPr lang="en-US" altLang="zh-TW" i="1" dirty="0"/>
              <a:t>, </a:t>
            </a:r>
            <a:r>
              <a:rPr lang="zh-TW" altLang="en-US" dirty="0"/>
              <a:t>“</a:t>
            </a:r>
            <a:r>
              <a:rPr lang="zh-TW" altLang="en-US" dirty="0">
                <a:latin typeface="HG平成明朝体W9" panose="02020A09000000000000" pitchFamily="17" charset="-128"/>
                <a:ea typeface="HG平成明朝体W9" panose="02020A09000000000000" pitchFamily="17" charset="-128"/>
              </a:rPr>
              <a:t>結果：前進</a:t>
            </a:r>
            <a:r>
              <a:rPr lang="zh-TW" altLang="en-US" dirty="0"/>
              <a:t>”</a:t>
            </a:r>
            <a:r>
              <a:rPr lang="en-US" altLang="zh-TW" dirty="0"/>
              <a:t>)</a:t>
            </a:r>
            <a:endParaRPr kumimoji="1" lang="ja-JP" altLang="en-US" dirty="0"/>
          </a:p>
        </p:txBody>
      </p:sp>
      <p:pic>
        <p:nvPicPr>
          <p:cNvPr id="4" name="Picture 2" descr="C:\Users\user\Dropbox\谷口先生へ\ホイールダック2号\20130910 ダックラフ\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653136"/>
            <a:ext cx="1873498" cy="1873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48980"/>
            <a:ext cx="61897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778435" y="4293096"/>
            <a:ext cx="3094867" cy="1044116"/>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930835" y="4445496"/>
            <a:ext cx="1395033" cy="369658"/>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7008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524</TotalTime>
  <Words>1814</Words>
  <Application>Microsoft Office PowerPoint</Application>
  <PresentationFormat>画面に合わせる (4:3)</PresentationFormat>
  <Paragraphs>198</Paragraphs>
  <Slides>34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HG平成明朝体W9</vt:lpstr>
      <vt:lpstr>Calibri</vt:lpstr>
      <vt:lpstr>Cambria Math</vt:lpstr>
      <vt:lpstr>Constantia</vt:lpstr>
      <vt:lpstr>Times New Roman</vt:lpstr>
      <vt:lpstr>Wingdings 2</vt:lpstr>
      <vt:lpstr>リゾート</vt:lpstr>
      <vt:lpstr>人工知能概論 第6章　確率とベイズ理論の基礎</vt:lpstr>
      <vt:lpstr>Information</vt:lpstr>
      <vt:lpstr>STORY 確率とベイズ理論の基礎</vt:lpstr>
      <vt:lpstr>仮定 確率とベイズ理論の基礎</vt:lpstr>
      <vt:lpstr>Contents</vt:lpstr>
      <vt:lpstr>6.1.1 実世界の不確実性と確率</vt:lpstr>
      <vt:lpstr>Contents</vt:lpstr>
      <vt:lpstr>6.2.1 ホイールダック２号の不確実な前進</vt:lpstr>
      <vt:lpstr>6.2.3 同時確率(joint probability)</vt:lpstr>
      <vt:lpstr>6.2.4 条件付き確率  (conditional probability)</vt:lpstr>
      <vt:lpstr>6.2.5 乗法定理</vt:lpstr>
      <vt:lpstr>6.2.6 加法定理</vt:lpstr>
      <vt:lpstr>6.2.7 周辺化</vt:lpstr>
      <vt:lpstr>演習6-1</vt:lpstr>
      <vt:lpstr>Contents</vt:lpstr>
      <vt:lpstr>確率の取り扱いとベイズ理論</vt:lpstr>
      <vt:lpstr>6.3.1 ベイズの定理の導出</vt:lpstr>
      <vt:lpstr>隠れた事象の推定とベイズの定理</vt:lpstr>
      <vt:lpstr>6.3.2 ベイズの定理の意味</vt:lpstr>
      <vt:lpstr>演習 6-2</vt:lpstr>
      <vt:lpstr>Contents</vt:lpstr>
      <vt:lpstr>6.4.1 確率システムの表現</vt:lpstr>
      <vt:lpstr>6.4.2 状態遷移確率</vt:lpstr>
      <vt:lpstr>次状態の確率分布:行列計算</vt:lpstr>
      <vt:lpstr>次状態の確率分布:行列計算(続)</vt:lpstr>
      <vt:lpstr>6.4.3 行動選択に依存した状態遷移確率</vt:lpstr>
      <vt:lpstr>演習6-3 状態遷移</vt:lpstr>
      <vt:lpstr>6.4.4 グラフィカルモデルとマルコフ性</vt:lpstr>
      <vt:lpstr>マルコフブランケット</vt:lpstr>
      <vt:lpstr>6.4.5 確率変数の期待値</vt:lpstr>
      <vt:lpstr>演習 6-4 期待値</vt:lpstr>
      <vt:lpstr>第6章のまとめ</vt:lpstr>
      <vt:lpstr>宿題</vt:lpstr>
      <vt:lpstr>予習問題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第6章　確率とベイズ理論の基礎</dc:title>
  <dc:creator>user</dc:creator>
  <cp:lastModifiedBy>白井　英俊</cp:lastModifiedBy>
  <cp:revision>42</cp:revision>
  <dcterms:created xsi:type="dcterms:W3CDTF">2013-09-10T05:02:22Z</dcterms:created>
  <dcterms:modified xsi:type="dcterms:W3CDTF">2019-05-22T04:05:06Z</dcterms:modified>
</cp:coreProperties>
</file>