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480" r:id="rId3"/>
    <p:sldId id="462" r:id="rId4"/>
    <p:sldId id="463" r:id="rId5"/>
    <p:sldId id="464" r:id="rId6"/>
    <p:sldId id="409" r:id="rId7"/>
    <p:sldId id="410" r:id="rId8"/>
    <p:sldId id="411" r:id="rId9"/>
    <p:sldId id="465" r:id="rId10"/>
    <p:sldId id="466" r:id="rId11"/>
    <p:sldId id="467" r:id="rId12"/>
    <p:sldId id="468" r:id="rId13"/>
    <p:sldId id="469" r:id="rId14"/>
    <p:sldId id="470" r:id="rId15"/>
    <p:sldId id="482" r:id="rId16"/>
    <p:sldId id="445" r:id="rId17"/>
    <p:sldId id="447" r:id="rId18"/>
    <p:sldId id="471" r:id="rId19"/>
    <p:sldId id="473" r:id="rId20"/>
    <p:sldId id="485" r:id="rId21"/>
    <p:sldId id="472" r:id="rId22"/>
    <p:sldId id="474" r:id="rId23"/>
    <p:sldId id="483" r:id="rId24"/>
    <p:sldId id="452" r:id="rId25"/>
    <p:sldId id="453" r:id="rId26"/>
    <p:sldId id="476" r:id="rId27"/>
    <p:sldId id="479" r:id="rId28"/>
    <p:sldId id="477" r:id="rId29"/>
    <p:sldId id="429" r:id="rId30"/>
    <p:sldId id="478" r:id="rId31"/>
    <p:sldId id="481" r:id="rId32"/>
    <p:sldId id="455" r:id="rId33"/>
    <p:sldId id="444" r:id="rId34"/>
    <p:sldId id="486" r:id="rId35"/>
    <p:sldId id="484" r:id="rId3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白井　英俊" initials="白井　英俊" lastIdx="1" clrIdx="0">
    <p:extLst>
      <p:ext uri="{19B8F6BF-5375-455C-9EA6-DF929625EA0E}">
        <p15:presenceInfo xmlns:p15="http://schemas.microsoft.com/office/powerpoint/2012/main" userId="白井　英俊"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09" autoAdjust="0"/>
    <p:restoredTop sz="94660"/>
  </p:normalViewPr>
  <p:slideViewPr>
    <p:cSldViewPr>
      <p:cViewPr varScale="1">
        <p:scale>
          <a:sx n="68" d="100"/>
          <a:sy n="68" d="100"/>
        </p:scale>
        <p:origin x="72" y="192"/>
      </p:cViewPr>
      <p:guideLst>
        <p:guide orient="horz" pos="2160"/>
        <p:guide pos="3840"/>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29T11:01:05.518" idx="1">
    <p:pos x="10" y="10"/>
    <p:text/>
    <p:extLst>
      <p:ext uri="{C676402C-5697-4E1C-873F-D02D1690AC5C}">
        <p15:threadingInfo xmlns:p15="http://schemas.microsoft.com/office/powerpoint/2012/main" timeZoneBias="-540"/>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E013F-958D-40D9-9C48-285BA09D8847}" type="doc">
      <dgm:prSet loTypeId="urn:microsoft.com/office/officeart/2005/8/layout/cycle5" loCatId="cycle" qsTypeId="urn:microsoft.com/office/officeart/2005/8/quickstyle/simple2" qsCatId="simple" csTypeId="urn:microsoft.com/office/officeart/2005/8/colors/accent0_3" csCatId="mainScheme" phldr="1"/>
      <dgm:spPr/>
      <dgm:t>
        <a:bodyPr/>
        <a:lstStyle/>
        <a:p>
          <a:endParaRPr kumimoji="1" lang="ja-JP" altLang="en-US"/>
        </a:p>
      </dgm:t>
    </dgm:pt>
    <dgm:pt modelId="{F84B524A-8A1A-4DE5-87E8-680B72DCF8D3}">
      <dgm:prSet phldrT="[テキスト]"/>
      <dgm:spPr/>
      <dgm:t>
        <a:bodyPr/>
        <a:lstStyle/>
        <a:p>
          <a:r>
            <a:rPr kumimoji="1" lang="ja-JP" altLang="en-US" dirty="0"/>
            <a:t>方策による行動選択</a:t>
          </a:r>
        </a:p>
      </dgm:t>
    </dgm:pt>
    <dgm:pt modelId="{FD5DF9BC-963E-48D3-8934-FB0BF1B94C91}" type="parTrans" cxnId="{1C8C12C9-5B45-4710-99A2-33B431817B5B}">
      <dgm:prSet/>
      <dgm:spPr/>
      <dgm:t>
        <a:bodyPr/>
        <a:lstStyle/>
        <a:p>
          <a:endParaRPr kumimoji="1" lang="ja-JP" altLang="en-US"/>
        </a:p>
      </dgm:t>
    </dgm:pt>
    <dgm:pt modelId="{7DDC3F7E-3F29-4FD3-9E0D-BFBF16D35B9F}" type="sibTrans" cxnId="{1C8C12C9-5B45-4710-99A2-33B431817B5B}">
      <dgm:prSet/>
      <dgm:spPr/>
      <dgm:t>
        <a:bodyPr/>
        <a:lstStyle/>
        <a:p>
          <a:endParaRPr kumimoji="1" lang="ja-JP" altLang="en-US"/>
        </a:p>
      </dgm:t>
    </dgm:pt>
    <dgm:pt modelId="{A80E8EE4-8293-4C93-96E2-0C2263AC4BF2}">
      <dgm:prSet phldrT="[テキスト]"/>
      <dgm:spPr/>
      <dgm:t>
        <a:bodyPr/>
        <a:lstStyle/>
        <a:p>
          <a:r>
            <a:rPr kumimoji="1" lang="ja-JP" altLang="en-US" dirty="0"/>
            <a:t>報酬と状態の観測</a:t>
          </a:r>
        </a:p>
      </dgm:t>
    </dgm:pt>
    <dgm:pt modelId="{E16072AE-93DD-46AF-90DB-DE3347737A6E}" type="parTrans" cxnId="{6DA79142-DA04-4D64-AD66-CE4DA6A2E3CB}">
      <dgm:prSet/>
      <dgm:spPr/>
      <dgm:t>
        <a:bodyPr/>
        <a:lstStyle/>
        <a:p>
          <a:endParaRPr kumimoji="1" lang="ja-JP" altLang="en-US"/>
        </a:p>
      </dgm:t>
    </dgm:pt>
    <dgm:pt modelId="{B097BB39-9168-42D7-99D1-23CCF2191C6E}" type="sibTrans" cxnId="{6DA79142-DA04-4D64-AD66-CE4DA6A2E3CB}">
      <dgm:prSet/>
      <dgm:spPr/>
      <dgm:t>
        <a:bodyPr/>
        <a:lstStyle/>
        <a:p>
          <a:endParaRPr kumimoji="1" lang="ja-JP" altLang="en-US"/>
        </a:p>
      </dgm:t>
    </dgm:pt>
    <dgm:pt modelId="{019126EA-290C-4159-82BE-42547B519D72}">
      <dgm:prSet phldrT="[テキスト]"/>
      <dgm:spPr/>
      <dgm:t>
        <a:bodyPr/>
        <a:lstStyle/>
        <a:p>
          <a:r>
            <a:rPr kumimoji="1" lang="en-US" altLang="ja-JP" dirty="0"/>
            <a:t>Q</a:t>
          </a:r>
          <a:r>
            <a:rPr kumimoji="1" lang="ja-JP" altLang="en-US" dirty="0"/>
            <a:t>値の更新</a:t>
          </a:r>
        </a:p>
      </dgm:t>
    </dgm:pt>
    <dgm:pt modelId="{FEA2B125-2B46-4B82-BBDB-325935DFCC12}" type="parTrans" cxnId="{2A7AEE3E-5B93-461D-A177-CEF74CBDBF75}">
      <dgm:prSet/>
      <dgm:spPr/>
      <dgm:t>
        <a:bodyPr/>
        <a:lstStyle/>
        <a:p>
          <a:endParaRPr kumimoji="1" lang="ja-JP" altLang="en-US"/>
        </a:p>
      </dgm:t>
    </dgm:pt>
    <dgm:pt modelId="{66B14EAC-66C8-4C79-AFB1-7110656EB938}" type="sibTrans" cxnId="{2A7AEE3E-5B93-461D-A177-CEF74CBDBF75}">
      <dgm:prSet/>
      <dgm:spPr/>
      <dgm:t>
        <a:bodyPr/>
        <a:lstStyle/>
        <a:p>
          <a:endParaRPr kumimoji="1" lang="ja-JP" altLang="en-US"/>
        </a:p>
      </dgm:t>
    </dgm:pt>
    <dgm:pt modelId="{1CC7D6AC-D9D4-4A62-A153-3BF543B2F0DB}" type="pres">
      <dgm:prSet presAssocID="{B69E013F-958D-40D9-9C48-285BA09D8847}" presName="cycle" presStyleCnt="0">
        <dgm:presLayoutVars>
          <dgm:dir/>
          <dgm:resizeHandles val="exact"/>
        </dgm:presLayoutVars>
      </dgm:prSet>
      <dgm:spPr/>
    </dgm:pt>
    <dgm:pt modelId="{EC8AB210-CDE4-4B70-BE6A-19F740FD9DE3}" type="pres">
      <dgm:prSet presAssocID="{F84B524A-8A1A-4DE5-87E8-680B72DCF8D3}" presName="node" presStyleLbl="node1" presStyleIdx="0" presStyleCnt="3">
        <dgm:presLayoutVars>
          <dgm:bulletEnabled val="1"/>
        </dgm:presLayoutVars>
      </dgm:prSet>
      <dgm:spPr/>
    </dgm:pt>
    <dgm:pt modelId="{1CE86FA1-3301-4992-819C-BA95960ACBFA}" type="pres">
      <dgm:prSet presAssocID="{F84B524A-8A1A-4DE5-87E8-680B72DCF8D3}" presName="spNode" presStyleCnt="0"/>
      <dgm:spPr/>
    </dgm:pt>
    <dgm:pt modelId="{9D00397F-487D-466A-892D-027ED45884C7}" type="pres">
      <dgm:prSet presAssocID="{7DDC3F7E-3F29-4FD3-9E0D-BFBF16D35B9F}" presName="sibTrans" presStyleLbl="sibTrans1D1" presStyleIdx="0" presStyleCnt="3"/>
      <dgm:spPr/>
    </dgm:pt>
    <dgm:pt modelId="{2E4DDD7A-D6F0-4A6F-82CE-4EE0E618AB0B}" type="pres">
      <dgm:prSet presAssocID="{A80E8EE4-8293-4C93-96E2-0C2263AC4BF2}" presName="node" presStyleLbl="node1" presStyleIdx="1" presStyleCnt="3">
        <dgm:presLayoutVars>
          <dgm:bulletEnabled val="1"/>
        </dgm:presLayoutVars>
      </dgm:prSet>
      <dgm:spPr/>
    </dgm:pt>
    <dgm:pt modelId="{EF3B339F-7A92-4B83-92EB-900BE853C54B}" type="pres">
      <dgm:prSet presAssocID="{A80E8EE4-8293-4C93-96E2-0C2263AC4BF2}" presName="spNode" presStyleCnt="0"/>
      <dgm:spPr/>
    </dgm:pt>
    <dgm:pt modelId="{DEEB5360-4BA6-4AF3-B4E3-998F7DB5DC14}" type="pres">
      <dgm:prSet presAssocID="{B097BB39-9168-42D7-99D1-23CCF2191C6E}" presName="sibTrans" presStyleLbl="sibTrans1D1" presStyleIdx="1" presStyleCnt="3"/>
      <dgm:spPr/>
    </dgm:pt>
    <dgm:pt modelId="{8641511B-8175-4A7B-997D-B4F05734BB1A}" type="pres">
      <dgm:prSet presAssocID="{019126EA-290C-4159-82BE-42547B519D72}" presName="node" presStyleLbl="node1" presStyleIdx="2" presStyleCnt="3">
        <dgm:presLayoutVars>
          <dgm:bulletEnabled val="1"/>
        </dgm:presLayoutVars>
      </dgm:prSet>
      <dgm:spPr/>
    </dgm:pt>
    <dgm:pt modelId="{93961165-DAA9-43A2-99BF-897008FB1274}" type="pres">
      <dgm:prSet presAssocID="{019126EA-290C-4159-82BE-42547B519D72}" presName="spNode" presStyleCnt="0"/>
      <dgm:spPr/>
    </dgm:pt>
    <dgm:pt modelId="{4391D465-C391-48C5-AC4C-BC37AA1DEB39}" type="pres">
      <dgm:prSet presAssocID="{66B14EAC-66C8-4C79-AFB1-7110656EB938}" presName="sibTrans" presStyleLbl="sibTrans1D1" presStyleIdx="2" presStyleCnt="3"/>
      <dgm:spPr/>
    </dgm:pt>
  </dgm:ptLst>
  <dgm:cxnLst>
    <dgm:cxn modelId="{74CC4F24-B635-4AF2-B674-DF0DAF8185B9}" type="presOf" srcId="{66B14EAC-66C8-4C79-AFB1-7110656EB938}" destId="{4391D465-C391-48C5-AC4C-BC37AA1DEB39}" srcOrd="0" destOrd="0" presId="urn:microsoft.com/office/officeart/2005/8/layout/cycle5"/>
    <dgm:cxn modelId="{23E39424-3943-409E-8D0A-7D5F18EEE9C8}" type="presOf" srcId="{B69E013F-958D-40D9-9C48-285BA09D8847}" destId="{1CC7D6AC-D9D4-4A62-A153-3BF543B2F0DB}" srcOrd="0" destOrd="0" presId="urn:microsoft.com/office/officeart/2005/8/layout/cycle5"/>
    <dgm:cxn modelId="{2A7AEE3E-5B93-461D-A177-CEF74CBDBF75}" srcId="{B69E013F-958D-40D9-9C48-285BA09D8847}" destId="{019126EA-290C-4159-82BE-42547B519D72}" srcOrd="2" destOrd="0" parTransId="{FEA2B125-2B46-4B82-BBDB-325935DFCC12}" sibTransId="{66B14EAC-66C8-4C79-AFB1-7110656EB938}"/>
    <dgm:cxn modelId="{6DA79142-DA04-4D64-AD66-CE4DA6A2E3CB}" srcId="{B69E013F-958D-40D9-9C48-285BA09D8847}" destId="{A80E8EE4-8293-4C93-96E2-0C2263AC4BF2}" srcOrd="1" destOrd="0" parTransId="{E16072AE-93DD-46AF-90DB-DE3347737A6E}" sibTransId="{B097BB39-9168-42D7-99D1-23CCF2191C6E}"/>
    <dgm:cxn modelId="{2514ED4C-8732-43EE-B7A2-C27A786D0ADA}" type="presOf" srcId="{A80E8EE4-8293-4C93-96E2-0C2263AC4BF2}" destId="{2E4DDD7A-D6F0-4A6F-82CE-4EE0E618AB0B}" srcOrd="0" destOrd="0" presId="urn:microsoft.com/office/officeart/2005/8/layout/cycle5"/>
    <dgm:cxn modelId="{DEF378A0-3FF3-4627-968F-08CC874D05D8}" type="presOf" srcId="{B097BB39-9168-42D7-99D1-23CCF2191C6E}" destId="{DEEB5360-4BA6-4AF3-B4E3-998F7DB5DC14}" srcOrd="0" destOrd="0" presId="urn:microsoft.com/office/officeart/2005/8/layout/cycle5"/>
    <dgm:cxn modelId="{E14B77B5-B461-48D6-93CE-ED5B9B4F774E}" type="presOf" srcId="{019126EA-290C-4159-82BE-42547B519D72}" destId="{8641511B-8175-4A7B-997D-B4F05734BB1A}" srcOrd="0" destOrd="0" presId="urn:microsoft.com/office/officeart/2005/8/layout/cycle5"/>
    <dgm:cxn modelId="{8CCA07C7-6B9F-42E4-BE05-D9A977EBA615}" type="presOf" srcId="{7DDC3F7E-3F29-4FD3-9E0D-BFBF16D35B9F}" destId="{9D00397F-487D-466A-892D-027ED45884C7}" srcOrd="0" destOrd="0" presId="urn:microsoft.com/office/officeart/2005/8/layout/cycle5"/>
    <dgm:cxn modelId="{1C8C12C9-5B45-4710-99A2-33B431817B5B}" srcId="{B69E013F-958D-40D9-9C48-285BA09D8847}" destId="{F84B524A-8A1A-4DE5-87E8-680B72DCF8D3}" srcOrd="0" destOrd="0" parTransId="{FD5DF9BC-963E-48D3-8934-FB0BF1B94C91}" sibTransId="{7DDC3F7E-3F29-4FD3-9E0D-BFBF16D35B9F}"/>
    <dgm:cxn modelId="{668185D6-18C1-4EF8-93C0-3E2FADA5DA17}" type="presOf" srcId="{F84B524A-8A1A-4DE5-87E8-680B72DCF8D3}" destId="{EC8AB210-CDE4-4B70-BE6A-19F740FD9DE3}" srcOrd="0" destOrd="0" presId="urn:microsoft.com/office/officeart/2005/8/layout/cycle5"/>
    <dgm:cxn modelId="{6B17D7A3-CE27-4F44-B491-15CE4FF4F77B}" type="presParOf" srcId="{1CC7D6AC-D9D4-4A62-A153-3BF543B2F0DB}" destId="{EC8AB210-CDE4-4B70-BE6A-19F740FD9DE3}" srcOrd="0" destOrd="0" presId="urn:microsoft.com/office/officeart/2005/8/layout/cycle5"/>
    <dgm:cxn modelId="{68702B31-880F-4B7C-8473-4A55C67B7068}" type="presParOf" srcId="{1CC7D6AC-D9D4-4A62-A153-3BF543B2F0DB}" destId="{1CE86FA1-3301-4992-819C-BA95960ACBFA}" srcOrd="1" destOrd="0" presId="urn:microsoft.com/office/officeart/2005/8/layout/cycle5"/>
    <dgm:cxn modelId="{6C2CBF96-AED5-450B-B0CF-E30D7DE896E1}" type="presParOf" srcId="{1CC7D6AC-D9D4-4A62-A153-3BF543B2F0DB}" destId="{9D00397F-487D-466A-892D-027ED45884C7}" srcOrd="2" destOrd="0" presId="urn:microsoft.com/office/officeart/2005/8/layout/cycle5"/>
    <dgm:cxn modelId="{465FB55E-0782-4BAD-AEDF-F720B0025E17}" type="presParOf" srcId="{1CC7D6AC-D9D4-4A62-A153-3BF543B2F0DB}" destId="{2E4DDD7A-D6F0-4A6F-82CE-4EE0E618AB0B}" srcOrd="3" destOrd="0" presId="urn:microsoft.com/office/officeart/2005/8/layout/cycle5"/>
    <dgm:cxn modelId="{3B54F7A6-044E-48D4-A7E4-3A80885E79A9}" type="presParOf" srcId="{1CC7D6AC-D9D4-4A62-A153-3BF543B2F0DB}" destId="{EF3B339F-7A92-4B83-92EB-900BE853C54B}" srcOrd="4" destOrd="0" presId="urn:microsoft.com/office/officeart/2005/8/layout/cycle5"/>
    <dgm:cxn modelId="{B49263C4-1F34-4944-96C0-986AFF9A90DE}" type="presParOf" srcId="{1CC7D6AC-D9D4-4A62-A153-3BF543B2F0DB}" destId="{DEEB5360-4BA6-4AF3-B4E3-998F7DB5DC14}" srcOrd="5" destOrd="0" presId="urn:microsoft.com/office/officeart/2005/8/layout/cycle5"/>
    <dgm:cxn modelId="{9F6FA4D5-2D58-4672-B2F5-4F4EFC27C42E}" type="presParOf" srcId="{1CC7D6AC-D9D4-4A62-A153-3BF543B2F0DB}" destId="{8641511B-8175-4A7B-997D-B4F05734BB1A}" srcOrd="6" destOrd="0" presId="urn:microsoft.com/office/officeart/2005/8/layout/cycle5"/>
    <dgm:cxn modelId="{E0A3231B-4FF5-495C-B369-8F4312E2BDF2}" type="presParOf" srcId="{1CC7D6AC-D9D4-4A62-A153-3BF543B2F0DB}" destId="{93961165-DAA9-43A2-99BF-897008FB1274}" srcOrd="7" destOrd="0" presId="urn:microsoft.com/office/officeart/2005/8/layout/cycle5"/>
    <dgm:cxn modelId="{5860017E-FE4C-4E14-8400-D54DBEE008A0}" type="presParOf" srcId="{1CC7D6AC-D9D4-4A62-A153-3BF543B2F0DB}" destId="{4391D465-C391-48C5-AC4C-BC37AA1DEB39}"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AB210-CDE4-4B70-BE6A-19F740FD9DE3}">
      <dsp:nvSpPr>
        <dsp:cNvPr id="0" name=""/>
        <dsp:cNvSpPr/>
      </dsp:nvSpPr>
      <dsp:spPr>
        <a:xfrm>
          <a:off x="1690851" y="1609"/>
          <a:ext cx="1658856" cy="1078256"/>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方策による行動選択</a:t>
          </a:r>
        </a:p>
      </dsp:txBody>
      <dsp:txXfrm>
        <a:off x="1743487" y="54245"/>
        <a:ext cx="1553584" cy="972984"/>
      </dsp:txXfrm>
    </dsp:sp>
    <dsp:sp modelId="{9D00397F-487D-466A-892D-027ED45884C7}">
      <dsp:nvSpPr>
        <dsp:cNvPr id="0" name=""/>
        <dsp:cNvSpPr/>
      </dsp:nvSpPr>
      <dsp:spPr>
        <a:xfrm>
          <a:off x="1083144" y="540737"/>
          <a:ext cx="2874270" cy="2874270"/>
        </a:xfrm>
        <a:custGeom>
          <a:avLst/>
          <a:gdLst/>
          <a:ahLst/>
          <a:cxnLst/>
          <a:rect l="0" t="0" r="0" b="0"/>
          <a:pathLst>
            <a:path>
              <a:moveTo>
                <a:pt x="2488877" y="457749"/>
              </a:moveTo>
              <a:arcTo wR="1437135" hR="1437135" stAng="19022414" swAng="2300507"/>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E4DDD7A-D6F0-4A6F-82CE-4EE0E618AB0B}">
      <dsp:nvSpPr>
        <dsp:cNvPr id="0" name=""/>
        <dsp:cNvSpPr/>
      </dsp:nvSpPr>
      <dsp:spPr>
        <a:xfrm>
          <a:off x="2935447" y="2157312"/>
          <a:ext cx="1658856" cy="1078256"/>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報酬と状態の観測</a:t>
          </a:r>
        </a:p>
      </dsp:txBody>
      <dsp:txXfrm>
        <a:off x="2988083" y="2209948"/>
        <a:ext cx="1553584" cy="972984"/>
      </dsp:txXfrm>
    </dsp:sp>
    <dsp:sp modelId="{DEEB5360-4BA6-4AF3-B4E3-998F7DB5DC14}">
      <dsp:nvSpPr>
        <dsp:cNvPr id="0" name=""/>
        <dsp:cNvSpPr/>
      </dsp:nvSpPr>
      <dsp:spPr>
        <a:xfrm>
          <a:off x="1083144" y="540737"/>
          <a:ext cx="2874270" cy="2874270"/>
        </a:xfrm>
        <a:custGeom>
          <a:avLst/>
          <a:gdLst/>
          <a:ahLst/>
          <a:cxnLst/>
          <a:rect l="0" t="0" r="0" b="0"/>
          <a:pathLst>
            <a:path>
              <a:moveTo>
                <a:pt x="1877628" y="2805098"/>
              </a:moveTo>
              <a:arcTo wR="1437135" hR="1437135" stAng="4329066" swAng="2141868"/>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641511B-8175-4A7B-997D-B4F05734BB1A}">
      <dsp:nvSpPr>
        <dsp:cNvPr id="0" name=""/>
        <dsp:cNvSpPr/>
      </dsp:nvSpPr>
      <dsp:spPr>
        <a:xfrm>
          <a:off x="446256" y="2157312"/>
          <a:ext cx="1658856" cy="1078256"/>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7150" dist="38100" dir="5400000" algn="ctr" rotWithShape="0">
            <a:schemeClr val="dk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en-US" altLang="ja-JP" sz="2400" kern="1200" dirty="0"/>
            <a:t>Q</a:t>
          </a:r>
          <a:r>
            <a:rPr kumimoji="1" lang="ja-JP" altLang="en-US" sz="2400" kern="1200" dirty="0"/>
            <a:t>値の更新</a:t>
          </a:r>
        </a:p>
      </dsp:txBody>
      <dsp:txXfrm>
        <a:off x="498892" y="2209948"/>
        <a:ext cx="1553584" cy="972984"/>
      </dsp:txXfrm>
    </dsp:sp>
    <dsp:sp modelId="{4391D465-C391-48C5-AC4C-BC37AA1DEB39}">
      <dsp:nvSpPr>
        <dsp:cNvPr id="0" name=""/>
        <dsp:cNvSpPr/>
      </dsp:nvSpPr>
      <dsp:spPr>
        <a:xfrm>
          <a:off x="1083144" y="540737"/>
          <a:ext cx="2874270" cy="2874270"/>
        </a:xfrm>
        <a:custGeom>
          <a:avLst/>
          <a:gdLst/>
          <a:ahLst/>
          <a:cxnLst/>
          <a:rect l="0" t="0" r="0" b="0"/>
          <a:pathLst>
            <a:path>
              <a:moveTo>
                <a:pt x="4665" y="1321428"/>
              </a:moveTo>
              <a:arcTo wR="1437135" hR="1437135" stAng="11077079" swAng="2300507"/>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FDD34C-537D-4F18-91FC-F8444A49365B}" type="datetimeFigureOut">
              <a:rPr kumimoji="1" lang="ja-JP" altLang="en-US" smtClean="0"/>
              <a:t>2019/5/30</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1C53D0-1C5C-4884-BA44-7A7075D6D74E}" type="slidenum">
              <a:rPr kumimoji="1" lang="ja-JP" altLang="en-US" smtClean="0"/>
              <a:t>‹#›</a:t>
            </a:fld>
            <a:endParaRPr kumimoji="1" lang="ja-JP" altLang="en-US"/>
          </a:p>
        </p:txBody>
      </p:sp>
    </p:spTree>
    <p:extLst>
      <p:ext uri="{BB962C8B-B14F-4D97-AF65-F5344CB8AC3E}">
        <p14:creationId xmlns:p14="http://schemas.microsoft.com/office/powerpoint/2010/main" val="7475343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67F4F9-9C3D-4743-979A-7BBCC856ADB0}" type="slidenum">
              <a:rPr kumimoji="1" lang="ja-JP" altLang="en-US" smtClean="0"/>
              <a:pPr/>
              <a:t>6</a:t>
            </a:fld>
            <a:endParaRPr kumimoji="1" lang="ja-JP" altLang="en-US"/>
          </a:p>
        </p:txBody>
      </p:sp>
    </p:spTree>
    <p:extLst>
      <p:ext uri="{BB962C8B-B14F-4D97-AF65-F5344CB8AC3E}">
        <p14:creationId xmlns:p14="http://schemas.microsoft.com/office/powerpoint/2010/main" val="300529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67F4F9-9C3D-4743-979A-7BBCC856ADB0}" type="slidenum">
              <a:rPr kumimoji="1" lang="ja-JP" altLang="en-US" smtClean="0"/>
              <a:pPr/>
              <a:t>7</a:t>
            </a:fld>
            <a:endParaRPr kumimoji="1" lang="ja-JP" altLang="en-US"/>
          </a:p>
        </p:txBody>
      </p:sp>
    </p:spTree>
    <p:extLst>
      <p:ext uri="{BB962C8B-B14F-4D97-AF65-F5344CB8AC3E}">
        <p14:creationId xmlns:p14="http://schemas.microsoft.com/office/powerpoint/2010/main" val="2796002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67F4F9-9C3D-4743-979A-7BBCC856ADB0}" type="slidenum">
              <a:rPr kumimoji="1" lang="ja-JP" altLang="en-US" smtClean="0"/>
              <a:pPr/>
              <a:t>8</a:t>
            </a:fld>
            <a:endParaRPr kumimoji="1" lang="ja-JP" altLang="en-US"/>
          </a:p>
        </p:txBody>
      </p:sp>
    </p:spTree>
    <p:extLst>
      <p:ext uri="{BB962C8B-B14F-4D97-AF65-F5344CB8AC3E}">
        <p14:creationId xmlns:p14="http://schemas.microsoft.com/office/powerpoint/2010/main" val="334339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2019/5/30</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ja-JP" altLang="en-US"/>
              <a:t>マスター タイトルの書式設定</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2019/5/30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2019/5/30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2019/5/30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2019/5/30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マスター テキストの書式設定</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2019/5/30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ja-JP" altLang="en-US"/>
              <a:t>マスター タイトルの書式設定</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2019/5/30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69600" y="6356351"/>
            <a:ext cx="8128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a:t>アイコンをクリックして図を追加</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ja-JP" altLang="en-US"/>
              <a:t>マスター タイトルの書式設定</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2019/5/30</a:t>
            </a:fld>
            <a:endParaRPr kumimoji="1" lang="ja-JP" alt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mazon.co.jp/gp/product/4061538233/ref=as_li_ss_tl?ie=UTF8&amp;camp=247&amp;creative=7399&amp;creativeASIN=4061538233&amp;linkCode=as2&amp;tag=tanichustudio-22"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人工知能概論</a:t>
            </a:r>
            <a:br>
              <a:rPr lang="en-US" altLang="ja-JP" dirty="0"/>
            </a:br>
            <a:r>
              <a:rPr lang="ja-JP" altLang="en-US" sz="2400" dirty="0"/>
              <a:t>第７回 多段決定</a:t>
            </a:r>
            <a:r>
              <a:rPr lang="en-US" altLang="ja-JP" sz="2400" dirty="0"/>
              <a:t>(2)</a:t>
            </a:r>
            <a:br>
              <a:rPr lang="en-US" altLang="ja-JP" sz="2400" dirty="0"/>
            </a:br>
            <a:r>
              <a:rPr lang="ja-JP" altLang="en-US" sz="2400" dirty="0"/>
              <a:t>強化学習</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5520" y="4221089"/>
            <a:ext cx="2432050"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666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7.1 </a:t>
            </a:r>
            <a:r>
              <a:rPr kumimoji="1" lang="ja-JP" altLang="en-US" dirty="0"/>
              <a:t>強化学習とは何か？</a:t>
            </a:r>
            <a:endParaRPr kumimoji="1" lang="en-US" altLang="ja-JP" dirty="0"/>
          </a:p>
          <a:p>
            <a:r>
              <a:rPr lang="en-US" altLang="ja-JP" dirty="0"/>
              <a:t>7.2 </a:t>
            </a:r>
            <a:r>
              <a:rPr lang="ja-JP" altLang="en-US" dirty="0"/>
              <a:t>マルコフ決定過程</a:t>
            </a:r>
            <a:endParaRPr kumimoji="1" lang="en-US" altLang="ja-JP" dirty="0"/>
          </a:p>
          <a:p>
            <a:r>
              <a:rPr lang="en-US" altLang="ja-JP" dirty="0"/>
              <a:t>7.3 </a:t>
            </a:r>
            <a:r>
              <a:rPr lang="ja-JP" altLang="en-US" dirty="0"/>
              <a:t>割引累積報酬</a:t>
            </a:r>
            <a:endParaRPr lang="en-US" altLang="ja-JP" dirty="0"/>
          </a:p>
          <a:p>
            <a:r>
              <a:rPr lang="en-US" altLang="ja-JP" dirty="0"/>
              <a:t>7.4 </a:t>
            </a:r>
            <a:r>
              <a:rPr lang="ja-JP" altLang="en-US" dirty="0"/>
              <a:t>価値関数</a:t>
            </a:r>
            <a:endParaRPr lang="en-US" altLang="ja-JP" dirty="0"/>
          </a:p>
          <a:p>
            <a:r>
              <a:rPr lang="en-US" altLang="ja-JP" dirty="0"/>
              <a:t>7.5 </a:t>
            </a:r>
            <a:r>
              <a:rPr lang="ja-JP" altLang="en-US" dirty="0"/>
              <a:t>学習方法の例：</a:t>
            </a:r>
            <a:r>
              <a:rPr lang="en-US" altLang="ja-JP" dirty="0"/>
              <a:t>Q</a:t>
            </a:r>
            <a:r>
              <a:rPr lang="ja-JP" altLang="en-US" dirty="0"/>
              <a:t>学習</a:t>
            </a:r>
            <a:endParaRPr lang="en-US" altLang="ja-JP" dirty="0"/>
          </a:p>
        </p:txBody>
      </p:sp>
      <p:sp>
        <p:nvSpPr>
          <p:cNvPr id="4" name="正方形/長方形 3"/>
          <p:cNvSpPr/>
          <p:nvPr/>
        </p:nvSpPr>
        <p:spPr>
          <a:xfrm>
            <a:off x="1775520" y="2348880"/>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16277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776" y="5157193"/>
            <a:ext cx="4641308" cy="617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1484784"/>
            <a:ext cx="8280920" cy="281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1981200" y="260648"/>
            <a:ext cx="8229600" cy="1143000"/>
          </a:xfrm>
        </p:spPr>
        <p:txBody>
          <a:bodyPr>
            <a:normAutofit fontScale="90000"/>
          </a:bodyPr>
          <a:lstStyle/>
          <a:p>
            <a:r>
              <a:rPr kumimoji="1" lang="en-US" altLang="ja-JP" dirty="0"/>
              <a:t>7.2.1 </a:t>
            </a:r>
            <a:r>
              <a:rPr kumimoji="1" lang="ja-JP" altLang="en-US" dirty="0"/>
              <a:t>状態遷移確率と報酬関数</a:t>
            </a:r>
          </a:p>
        </p:txBody>
      </p:sp>
      <p:sp>
        <p:nvSpPr>
          <p:cNvPr id="3" name="コンテンツ プレースホルダー 2"/>
          <p:cNvSpPr>
            <a:spLocks noGrp="1"/>
          </p:cNvSpPr>
          <p:nvPr>
            <p:ph idx="1"/>
          </p:nvPr>
        </p:nvSpPr>
        <p:spPr>
          <a:xfrm>
            <a:off x="767408" y="4221088"/>
            <a:ext cx="10873208" cy="2636912"/>
          </a:xfrm>
        </p:spPr>
        <p:txBody>
          <a:bodyPr>
            <a:normAutofit lnSpcReduction="10000"/>
          </a:bodyPr>
          <a:lstStyle/>
          <a:p>
            <a:r>
              <a:rPr lang="ja-JP" altLang="en-US" dirty="0"/>
              <a:t>強化学習は</a:t>
            </a:r>
            <a:r>
              <a:rPr lang="ja-JP" altLang="en-US" b="1" dirty="0"/>
              <a:t>マルコフ決定過程</a:t>
            </a:r>
            <a:r>
              <a:rPr lang="en-US" altLang="ja-JP" dirty="0"/>
              <a:t>(MDP</a:t>
            </a:r>
            <a:r>
              <a:rPr lang="ja-JP" altLang="en-US" dirty="0" err="1"/>
              <a:t>，</a:t>
            </a:r>
            <a:r>
              <a:rPr lang="en-US" altLang="ja-JP" dirty="0"/>
              <a:t>Markov Decision Process) </a:t>
            </a:r>
            <a:r>
              <a:rPr lang="ja-JP" altLang="en-US" dirty="0"/>
              <a:t>に基づいて定式化される．</a:t>
            </a:r>
            <a:endParaRPr lang="en-US" altLang="ja-JP" dirty="0"/>
          </a:p>
          <a:p>
            <a:endParaRPr lang="en-US" altLang="ja-JP" dirty="0"/>
          </a:p>
          <a:p>
            <a:r>
              <a:rPr kumimoji="1" lang="ja-JP" altLang="en-US" dirty="0"/>
              <a:t>方策</a:t>
            </a:r>
            <a:r>
              <a:rPr kumimoji="1" lang="en-US" altLang="ja-JP" dirty="0"/>
              <a:t>(policy)</a:t>
            </a:r>
          </a:p>
          <a:p>
            <a:pPr lvl="1"/>
            <a:r>
              <a:rPr lang="ja-JP" altLang="en-US" sz="2600" dirty="0"/>
              <a:t>将来にわたって得られる報酬の期待値を最大化する方策を見つけることが強化学習の問題</a:t>
            </a:r>
          </a:p>
        </p:txBody>
      </p:sp>
      <p:sp>
        <p:nvSpPr>
          <p:cNvPr id="4" name="テキスト ボックス 3">
            <a:extLst>
              <a:ext uri="{FF2B5EF4-FFF2-40B4-BE49-F238E27FC236}">
                <a16:creationId xmlns:a16="http://schemas.microsoft.com/office/drawing/2014/main" id="{B09762F5-124A-4D91-BB84-565E63B0D497}"/>
              </a:ext>
            </a:extLst>
          </p:cNvPr>
          <p:cNvSpPr txBox="1"/>
          <p:nvPr/>
        </p:nvSpPr>
        <p:spPr>
          <a:xfrm>
            <a:off x="6805736" y="4658967"/>
            <a:ext cx="4834880" cy="369332"/>
          </a:xfrm>
          <a:prstGeom prst="rect">
            <a:avLst/>
          </a:prstGeom>
          <a:noFill/>
          <a:ln>
            <a:solidFill>
              <a:srgbClr val="7030A0"/>
            </a:solidFill>
          </a:ln>
        </p:spPr>
        <p:txBody>
          <a:bodyPr wrap="square" rtlCol="0">
            <a:spAutoFit/>
          </a:bodyPr>
          <a:lstStyle/>
          <a:p>
            <a:r>
              <a:rPr lang="ja-JP" altLang="en-US" dirty="0"/>
              <a:t>今の状態と行動「だけ」が次の状態を決める</a:t>
            </a:r>
          </a:p>
        </p:txBody>
      </p:sp>
    </p:spTree>
    <p:extLst>
      <p:ext uri="{BB962C8B-B14F-4D97-AF65-F5344CB8AC3E}">
        <p14:creationId xmlns:p14="http://schemas.microsoft.com/office/powerpoint/2010/main" val="2255662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7.1 </a:t>
            </a:r>
            <a:r>
              <a:rPr kumimoji="1" lang="ja-JP" altLang="en-US" dirty="0"/>
              <a:t>強化学習とは何か？</a:t>
            </a:r>
            <a:endParaRPr kumimoji="1" lang="en-US" altLang="ja-JP" dirty="0"/>
          </a:p>
          <a:p>
            <a:r>
              <a:rPr lang="en-US" altLang="ja-JP" dirty="0"/>
              <a:t>7.2 </a:t>
            </a:r>
            <a:r>
              <a:rPr lang="ja-JP" altLang="en-US" dirty="0"/>
              <a:t>マルコフ決定過程</a:t>
            </a:r>
            <a:endParaRPr kumimoji="1" lang="en-US" altLang="ja-JP" dirty="0"/>
          </a:p>
          <a:p>
            <a:r>
              <a:rPr lang="en-US" altLang="ja-JP" dirty="0"/>
              <a:t>7.3 </a:t>
            </a:r>
            <a:r>
              <a:rPr lang="ja-JP" altLang="en-US" dirty="0"/>
              <a:t>割引累積報酬</a:t>
            </a:r>
            <a:endParaRPr lang="en-US" altLang="ja-JP" dirty="0"/>
          </a:p>
          <a:p>
            <a:r>
              <a:rPr lang="en-US" altLang="ja-JP" dirty="0"/>
              <a:t>7.4 </a:t>
            </a:r>
            <a:r>
              <a:rPr lang="ja-JP" altLang="en-US" dirty="0"/>
              <a:t>価値関数</a:t>
            </a:r>
            <a:endParaRPr lang="en-US" altLang="ja-JP" dirty="0"/>
          </a:p>
          <a:p>
            <a:r>
              <a:rPr lang="en-US" altLang="ja-JP" dirty="0"/>
              <a:t>7.5 </a:t>
            </a:r>
            <a:r>
              <a:rPr lang="ja-JP" altLang="en-US" dirty="0"/>
              <a:t>学習方法の例：</a:t>
            </a:r>
            <a:r>
              <a:rPr lang="en-US" altLang="ja-JP" dirty="0"/>
              <a:t>Q</a:t>
            </a:r>
            <a:r>
              <a:rPr lang="ja-JP" altLang="en-US" dirty="0"/>
              <a:t>学習</a:t>
            </a:r>
            <a:endParaRPr lang="en-US" altLang="ja-JP" dirty="0"/>
          </a:p>
        </p:txBody>
      </p:sp>
      <p:sp>
        <p:nvSpPr>
          <p:cNvPr id="4" name="正方形/長方形 3"/>
          <p:cNvSpPr/>
          <p:nvPr/>
        </p:nvSpPr>
        <p:spPr>
          <a:xfrm>
            <a:off x="609600" y="2852936"/>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780167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9600" y="1935480"/>
            <a:ext cx="10972800" cy="4922520"/>
          </a:xfrm>
        </p:spPr>
        <p:txBody>
          <a:bodyPr>
            <a:normAutofit/>
          </a:bodyPr>
          <a:lstStyle/>
          <a:p>
            <a:r>
              <a:rPr lang="ja-JP" altLang="en-US" b="1" dirty="0"/>
              <a:t>割引累積報酬</a:t>
            </a:r>
            <a:r>
              <a:rPr lang="en-US" altLang="ja-JP" dirty="0"/>
              <a:t>(discounted return) </a:t>
            </a:r>
            <a:r>
              <a:rPr lang="en-US" altLang="ja-JP" i="1" dirty="0" err="1"/>
              <a:t>R</a:t>
            </a:r>
            <a:r>
              <a:rPr lang="en-US" altLang="ja-JP" i="1" baseline="-25000" dirty="0" err="1"/>
              <a:t>t</a:t>
            </a:r>
            <a:endParaRPr lang="en-US" altLang="ja-JP" i="1" baseline="-25000" dirty="0"/>
          </a:p>
          <a:p>
            <a:pPr lvl="1"/>
            <a:endParaRPr kumimoji="1" lang="en-US" altLang="ja-JP" dirty="0"/>
          </a:p>
          <a:p>
            <a:pPr lvl="1"/>
            <a:endParaRPr kumimoji="1" lang="en-US" altLang="ja-JP" dirty="0"/>
          </a:p>
          <a:p>
            <a:pPr lvl="1"/>
            <a:endParaRPr lang="en-US" altLang="ja-JP" dirty="0"/>
          </a:p>
          <a:p>
            <a:r>
              <a:rPr lang="el-GR" altLang="ja-JP" i="1" dirty="0"/>
              <a:t>γ </a:t>
            </a:r>
            <a:r>
              <a:rPr lang="el-GR" altLang="ja-JP" dirty="0"/>
              <a:t>(0 </a:t>
            </a:r>
            <a:r>
              <a:rPr lang="el-GR" altLang="ja-JP" i="1" dirty="0"/>
              <a:t>≤ γ &lt; </a:t>
            </a:r>
            <a:r>
              <a:rPr lang="el-GR" altLang="ja-JP" dirty="0"/>
              <a:t>1) </a:t>
            </a:r>
            <a:r>
              <a:rPr lang="ja-JP" altLang="en-US" dirty="0"/>
              <a:t>は</a:t>
            </a:r>
            <a:r>
              <a:rPr lang="ja-JP" altLang="en-US" b="1" dirty="0"/>
              <a:t>割引率</a:t>
            </a:r>
            <a:r>
              <a:rPr lang="en-US" altLang="ja-JP" dirty="0"/>
              <a:t>(discount rate) </a:t>
            </a:r>
            <a:r>
              <a:rPr lang="ja-JP" altLang="en-US" dirty="0"/>
              <a:t>と呼ばれる定数である．</a:t>
            </a:r>
          </a:p>
          <a:p>
            <a:r>
              <a:rPr lang="ja-JP" altLang="en-US" dirty="0"/>
              <a:t>割引累積報酬は基本的には将来にわたって得られる報酬の和になっているが，遠い未来であればあるほど，割り引いて換算される．</a:t>
            </a:r>
            <a:endParaRPr lang="en-US" altLang="ja-JP" dirty="0"/>
          </a:p>
          <a:p>
            <a:r>
              <a:rPr lang="en-US" altLang="ja-JP" dirty="0"/>
              <a:t>γ=1 </a:t>
            </a:r>
            <a:r>
              <a:rPr lang="ja-JP" altLang="en-US" dirty="0"/>
              <a:t>では </a:t>
            </a:r>
            <a:r>
              <a:rPr lang="en-US" altLang="ja-JP" dirty="0"/>
              <a:t>T</a:t>
            </a:r>
            <a:r>
              <a:rPr lang="ja-JP" altLang="en-US" dirty="0"/>
              <a:t>→∞で発散する．</a:t>
            </a:r>
            <a:endParaRPr lang="en-US" altLang="ja-JP" dirty="0"/>
          </a:p>
          <a:p>
            <a:pPr lvl="1"/>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0" y="2403585"/>
            <a:ext cx="3224758" cy="1294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solidFill>
            <a:schemeClr val="bg1">
              <a:alpha val="49000"/>
            </a:schemeClr>
          </a:solidFill>
        </p:spPr>
        <p:txBody>
          <a:bodyPr/>
          <a:lstStyle/>
          <a:p>
            <a:r>
              <a:rPr kumimoji="1" lang="en-US" altLang="ja-JP" dirty="0"/>
              <a:t>7.3.1 </a:t>
            </a:r>
            <a:r>
              <a:rPr kumimoji="1" lang="ja-JP" altLang="en-US" dirty="0"/>
              <a:t>割引累積報酬の意味</a:t>
            </a:r>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5A81809D-771E-44F3-B97E-93A5A7874DC4}"/>
                  </a:ext>
                </a:extLst>
              </p:cNvPr>
              <p:cNvSpPr txBox="1"/>
              <p:nvPr/>
            </p:nvSpPr>
            <p:spPr>
              <a:xfrm>
                <a:off x="7248128" y="2764062"/>
                <a:ext cx="4143259" cy="550920"/>
              </a:xfrm>
              <a:prstGeom prst="rect">
                <a:avLst/>
              </a:prstGeom>
              <a:noFill/>
              <a:ln>
                <a:solidFill>
                  <a:srgbClr val="0070C0"/>
                </a:solidFill>
              </a:ln>
            </p:spPr>
            <p:txBody>
              <a:bodyPr wrap="square" rtlCol="0">
                <a:spAutoFit/>
              </a:bodyPr>
              <a:lstStyle/>
              <a:p>
                <a:r>
                  <a:rPr kumimoji="1" lang="ja-JP" altLang="en-US" sz="2800" dirty="0"/>
                  <a:t>報酬</a:t>
                </a:r>
                <a14:m>
                  <m:oMath xmlns:m="http://schemas.openxmlformats.org/officeDocument/2006/math">
                    <m:r>
                      <a:rPr kumimoji="1" lang="ja-JP" altLang="en-US" sz="2800" i="1" smtClean="0">
                        <a:latin typeface="Cambria Math" panose="02040503050406030204" pitchFamily="18" charset="0"/>
                      </a:rPr>
                      <m:t>関数</m:t>
                    </m:r>
                    <m:r>
                      <a:rPr kumimoji="1" lang="en-US" altLang="ja-JP" sz="2800" b="0" i="1" smtClean="0">
                        <a:latin typeface="Cambria Math" panose="02040503050406030204" pitchFamily="18" charset="0"/>
                      </a:rPr>
                      <m:t> </m:t>
                    </m:r>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𝑟</m:t>
                        </m:r>
                      </m:e>
                      <m:sub>
                        <m:r>
                          <a:rPr kumimoji="1" lang="en-US" altLang="ja-JP" sz="2800" b="0" i="1" smtClean="0">
                            <a:latin typeface="Cambria Math" panose="02040503050406030204" pitchFamily="18" charset="0"/>
                          </a:rPr>
                          <m:t>𝑡</m:t>
                        </m:r>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𝑟</m:t>
                    </m:r>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𝑠</m:t>
                        </m:r>
                      </m:e>
                      <m:sub>
                        <m:r>
                          <a:rPr kumimoji="1" lang="en-US" altLang="ja-JP" sz="2800" b="0" i="1" smtClean="0">
                            <a:latin typeface="Cambria Math" panose="02040503050406030204" pitchFamily="18" charset="0"/>
                          </a:rPr>
                          <m:t>𝑡</m:t>
                        </m:r>
                        <m:r>
                          <a:rPr kumimoji="1" lang="en-US" altLang="ja-JP" sz="2800" b="0" i="1" smtClean="0">
                            <a:latin typeface="Cambria Math" panose="02040503050406030204" pitchFamily="18" charset="0"/>
                          </a:rPr>
                          <m:t>,  </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𝑎</m:t>
                        </m:r>
                      </m:e>
                      <m:sub>
                        <m:r>
                          <a:rPr kumimoji="1" lang="en-US" altLang="ja-JP" sz="2800" b="0" i="1" smtClean="0">
                            <a:latin typeface="Cambria Math" panose="02040503050406030204" pitchFamily="18" charset="0"/>
                          </a:rPr>
                          <m:t>𝑡</m:t>
                        </m:r>
                      </m:sub>
                    </m:sSub>
                    <m:r>
                      <a:rPr kumimoji="1" lang="en-US" altLang="ja-JP" sz="2800" b="0" i="1" smtClean="0">
                        <a:latin typeface="Cambria Math" panose="02040503050406030204" pitchFamily="18" charset="0"/>
                      </a:rPr>
                      <m:t>)</m:t>
                    </m:r>
                  </m:oMath>
                </a14:m>
                <a:endParaRPr kumimoji="1" lang="ja-JP" altLang="en-US" dirty="0"/>
              </a:p>
            </p:txBody>
          </p:sp>
        </mc:Choice>
        <mc:Fallback xmlns="">
          <p:sp>
            <p:nvSpPr>
              <p:cNvPr id="4" name="テキスト ボックス 3">
                <a:extLst>
                  <a:ext uri="{FF2B5EF4-FFF2-40B4-BE49-F238E27FC236}">
                    <a16:creationId xmlns:a16="http://schemas.microsoft.com/office/drawing/2014/main" id="{5A81809D-771E-44F3-B97E-93A5A7874DC4}"/>
                  </a:ext>
                </a:extLst>
              </p:cNvPr>
              <p:cNvSpPr txBox="1">
                <a:spLocks noRot="1" noChangeAspect="1" noMove="1" noResize="1" noEditPoints="1" noAdjustHandles="1" noChangeArrowheads="1" noChangeShapeType="1" noTextEdit="1"/>
              </p:cNvSpPr>
              <p:nvPr/>
            </p:nvSpPr>
            <p:spPr>
              <a:xfrm>
                <a:off x="7248128" y="2764062"/>
                <a:ext cx="4143259" cy="550920"/>
              </a:xfrm>
              <a:prstGeom prst="rect">
                <a:avLst/>
              </a:prstGeom>
              <a:blipFill>
                <a:blip r:embed="rId3"/>
                <a:stretch>
                  <a:fillRect l="-2933" t="-11828" b="-20430"/>
                </a:stretch>
              </a:blipFill>
              <a:ln>
                <a:solidFill>
                  <a:srgbClr val="0070C0"/>
                </a:solidFill>
              </a:ln>
            </p:spPr>
            <p:txBody>
              <a:bodyPr/>
              <a:lstStyle/>
              <a:p>
                <a:r>
                  <a:rPr lang="ja-JP" altLang="en-US">
                    <a:noFill/>
                  </a:rPr>
                  <a:t> </a:t>
                </a:r>
              </a:p>
            </p:txBody>
          </p:sp>
        </mc:Fallback>
      </mc:AlternateContent>
    </p:spTree>
    <p:extLst>
      <p:ext uri="{BB962C8B-B14F-4D97-AF65-F5344CB8AC3E}">
        <p14:creationId xmlns:p14="http://schemas.microsoft.com/office/powerpoint/2010/main" val="156828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1" dirty="0"/>
              <a:t>7.3.2 </a:t>
            </a:r>
            <a:r>
              <a:rPr lang="ja-JP" altLang="en-US" b="1" dirty="0"/>
              <a:t>割引率と未来の報酬価値</a:t>
            </a:r>
            <a:endParaRPr kumimoji="1" lang="ja-JP" altLang="en-US" dirty="0"/>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3513" y="1916832"/>
            <a:ext cx="8443987" cy="472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62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1" dirty="0"/>
              <a:t>7.3.2 </a:t>
            </a:r>
            <a:r>
              <a:rPr lang="ja-JP" altLang="en-US" b="1" dirty="0"/>
              <a:t>割引率と未来の報酬価値</a:t>
            </a:r>
            <a:endParaRPr kumimoji="1" lang="ja-JP" altLang="en-US" dirty="0"/>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3513" y="1916832"/>
            <a:ext cx="8443987" cy="472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6528048" y="1850537"/>
            <a:ext cx="3879924" cy="307777"/>
          </a:xfrm>
          <a:prstGeom prst="rect">
            <a:avLst/>
          </a:prstGeom>
          <a:ln>
            <a:solidFill>
              <a:srgbClr val="C00000"/>
            </a:solidFill>
          </a:ln>
        </p:spPr>
        <p:txBody>
          <a:bodyPr wrap="square">
            <a:spAutoFit/>
          </a:bodyPr>
          <a:lstStyle/>
          <a:p>
            <a:r>
              <a:rPr lang="ja-JP" altLang="en-US" sz="1400" dirty="0"/>
              <a:t>(-50+10*gamma + 10*gamma^2+80*gamma^3)</a:t>
            </a:r>
          </a:p>
        </p:txBody>
      </p:sp>
      <p:sp>
        <p:nvSpPr>
          <p:cNvPr id="5" name="正方形/長方形 4"/>
          <p:cNvSpPr/>
          <p:nvPr/>
        </p:nvSpPr>
        <p:spPr>
          <a:xfrm>
            <a:off x="6672065" y="4509121"/>
            <a:ext cx="3132011" cy="276999"/>
          </a:xfrm>
          <a:prstGeom prst="rect">
            <a:avLst/>
          </a:prstGeom>
          <a:ln>
            <a:solidFill>
              <a:srgbClr val="C00000"/>
            </a:solidFill>
          </a:ln>
        </p:spPr>
        <p:txBody>
          <a:bodyPr wrap="none">
            <a:spAutoFit/>
          </a:bodyPr>
          <a:lstStyle/>
          <a:p>
            <a:r>
              <a:rPr lang="ja-JP" altLang="en-US" sz="1200" dirty="0"/>
              <a:t>(80-50*gamma -50*gamma^2-50*gamma^3)</a:t>
            </a:r>
          </a:p>
        </p:txBody>
      </p:sp>
      <p:sp>
        <p:nvSpPr>
          <p:cNvPr id="6" name="正方形/長方形 5"/>
          <p:cNvSpPr/>
          <p:nvPr/>
        </p:nvSpPr>
        <p:spPr>
          <a:xfrm>
            <a:off x="6784950" y="3178078"/>
            <a:ext cx="3366120" cy="276999"/>
          </a:xfrm>
          <a:prstGeom prst="rect">
            <a:avLst/>
          </a:prstGeom>
          <a:ln>
            <a:solidFill>
              <a:srgbClr val="C00000"/>
            </a:solidFill>
          </a:ln>
        </p:spPr>
        <p:txBody>
          <a:bodyPr wrap="square">
            <a:spAutoFit/>
          </a:bodyPr>
          <a:lstStyle/>
          <a:p>
            <a:r>
              <a:rPr lang="en-US" altLang="ja-JP" sz="1200" dirty="0"/>
              <a:t>(-50+10*gamma + 10*gamma^2+80*gamma^4)</a:t>
            </a:r>
            <a:endParaRPr lang="ja-JP" altLang="en-US" sz="1200" dirty="0"/>
          </a:p>
        </p:txBody>
      </p:sp>
    </p:spTree>
    <p:extLst>
      <p:ext uri="{BB962C8B-B14F-4D97-AF65-F5344CB8AC3E}">
        <p14:creationId xmlns:p14="http://schemas.microsoft.com/office/powerpoint/2010/main" val="2532765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35560" y="116632"/>
            <a:ext cx="8229600" cy="1143000"/>
          </a:xfrm>
        </p:spPr>
        <p:txBody>
          <a:bodyPr>
            <a:normAutofit/>
          </a:bodyPr>
          <a:lstStyle/>
          <a:p>
            <a:r>
              <a:rPr kumimoji="1" lang="ja-JP" altLang="en-US" dirty="0"/>
              <a:t>演習</a:t>
            </a:r>
            <a:r>
              <a:rPr lang="en-US" altLang="ja-JP" dirty="0"/>
              <a:t>7</a:t>
            </a:r>
            <a:r>
              <a:rPr kumimoji="1" lang="en-US" altLang="ja-JP" dirty="0"/>
              <a:t>-1</a:t>
            </a:r>
            <a:r>
              <a:rPr lang="ja-JP" altLang="en-US" dirty="0"/>
              <a:t>割引</a:t>
            </a:r>
            <a:r>
              <a:rPr kumimoji="1" lang="ja-JP" altLang="en-US" dirty="0"/>
              <a:t>累積報酬の計算</a:t>
            </a:r>
          </a:p>
        </p:txBody>
      </p:sp>
      <p:sp>
        <p:nvSpPr>
          <p:cNvPr id="4" name="円/楕円 3"/>
          <p:cNvSpPr/>
          <p:nvPr/>
        </p:nvSpPr>
        <p:spPr>
          <a:xfrm>
            <a:off x="3442048" y="2625520"/>
            <a:ext cx="86409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A</a:t>
            </a:r>
            <a:endParaRPr lang="ja-JP" altLang="en-US" dirty="0"/>
          </a:p>
        </p:txBody>
      </p:sp>
      <p:sp>
        <p:nvSpPr>
          <p:cNvPr id="5" name="円/楕円 4"/>
          <p:cNvSpPr/>
          <p:nvPr/>
        </p:nvSpPr>
        <p:spPr>
          <a:xfrm>
            <a:off x="5026224" y="2625520"/>
            <a:ext cx="86409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B</a:t>
            </a:r>
            <a:endParaRPr lang="ja-JP" altLang="en-US" dirty="0"/>
          </a:p>
        </p:txBody>
      </p:sp>
      <p:sp>
        <p:nvSpPr>
          <p:cNvPr id="6" name="円/楕円 5"/>
          <p:cNvSpPr/>
          <p:nvPr/>
        </p:nvSpPr>
        <p:spPr>
          <a:xfrm>
            <a:off x="5026224" y="1401384"/>
            <a:ext cx="86409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D</a:t>
            </a:r>
            <a:endParaRPr lang="ja-JP" altLang="en-US" dirty="0"/>
          </a:p>
        </p:txBody>
      </p:sp>
      <p:sp>
        <p:nvSpPr>
          <p:cNvPr id="7" name="円/楕円 6"/>
          <p:cNvSpPr/>
          <p:nvPr/>
        </p:nvSpPr>
        <p:spPr>
          <a:xfrm>
            <a:off x="6538392" y="1401384"/>
            <a:ext cx="86409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E</a:t>
            </a:r>
            <a:endParaRPr lang="ja-JP" altLang="en-US" dirty="0"/>
          </a:p>
        </p:txBody>
      </p:sp>
      <p:sp>
        <p:nvSpPr>
          <p:cNvPr id="8" name="円/楕円 7"/>
          <p:cNvSpPr/>
          <p:nvPr/>
        </p:nvSpPr>
        <p:spPr>
          <a:xfrm>
            <a:off x="6538392" y="2625520"/>
            <a:ext cx="86409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C</a:t>
            </a:r>
            <a:endParaRPr lang="ja-JP" altLang="en-US" dirty="0"/>
          </a:p>
        </p:txBody>
      </p:sp>
      <p:cxnSp>
        <p:nvCxnSpPr>
          <p:cNvPr id="10" name="直線矢印コネクタ 9"/>
          <p:cNvCxnSpPr>
            <a:stCxn id="4" idx="6"/>
            <a:endCxn id="5" idx="2"/>
          </p:cNvCxnSpPr>
          <p:nvPr/>
        </p:nvCxnSpPr>
        <p:spPr>
          <a:xfrm>
            <a:off x="4306144" y="2985560"/>
            <a:ext cx="720080" cy="0"/>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11" name="直線矢印コネクタ 10"/>
          <p:cNvCxnSpPr>
            <a:stCxn id="5" idx="6"/>
            <a:endCxn id="8" idx="2"/>
          </p:cNvCxnSpPr>
          <p:nvPr/>
        </p:nvCxnSpPr>
        <p:spPr>
          <a:xfrm>
            <a:off x="5890320" y="2985560"/>
            <a:ext cx="648072" cy="0"/>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12" name="直線矢印コネクタ 11"/>
          <p:cNvCxnSpPr>
            <a:stCxn id="6" idx="6"/>
            <a:endCxn id="7" idx="2"/>
          </p:cNvCxnSpPr>
          <p:nvPr/>
        </p:nvCxnSpPr>
        <p:spPr>
          <a:xfrm>
            <a:off x="5890320" y="176142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5" idx="0"/>
            <a:endCxn id="6" idx="4"/>
          </p:cNvCxnSpPr>
          <p:nvPr/>
        </p:nvCxnSpPr>
        <p:spPr>
          <a:xfrm flipV="1">
            <a:off x="5458272" y="212146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9101" y="2000413"/>
            <a:ext cx="745895" cy="746158"/>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4450160" y="2462340"/>
            <a:ext cx="216024" cy="523220"/>
          </a:xfrm>
          <a:prstGeom prst="rect">
            <a:avLst/>
          </a:prstGeom>
          <a:noFill/>
        </p:spPr>
        <p:txBody>
          <a:bodyPr wrap="square" rtlCol="0">
            <a:spAutoFit/>
          </a:bodyPr>
          <a:lstStyle/>
          <a:p>
            <a:r>
              <a:rPr lang="en-US" altLang="ja-JP" sz="2800" dirty="0"/>
              <a:t>1</a:t>
            </a:r>
            <a:endParaRPr lang="ja-JP" altLang="en-US" sz="2800" dirty="0"/>
          </a:p>
        </p:txBody>
      </p:sp>
      <p:sp>
        <p:nvSpPr>
          <p:cNvPr id="24" name="テキスト ボックス 23"/>
          <p:cNvSpPr txBox="1"/>
          <p:nvPr/>
        </p:nvSpPr>
        <p:spPr>
          <a:xfrm>
            <a:off x="6083349" y="2462340"/>
            <a:ext cx="216024" cy="523220"/>
          </a:xfrm>
          <a:prstGeom prst="rect">
            <a:avLst/>
          </a:prstGeom>
          <a:noFill/>
        </p:spPr>
        <p:txBody>
          <a:bodyPr wrap="square" rtlCol="0">
            <a:spAutoFit/>
          </a:bodyPr>
          <a:lstStyle/>
          <a:p>
            <a:r>
              <a:rPr lang="en-US" altLang="ja-JP" sz="2800" dirty="0"/>
              <a:t>2</a:t>
            </a:r>
            <a:endParaRPr lang="ja-JP" altLang="en-US" sz="2800" dirty="0"/>
          </a:p>
        </p:txBody>
      </p:sp>
      <p:sp>
        <p:nvSpPr>
          <p:cNvPr id="25" name="テキスト ボックス 24"/>
          <p:cNvSpPr txBox="1"/>
          <p:nvPr/>
        </p:nvSpPr>
        <p:spPr>
          <a:xfrm>
            <a:off x="5530280" y="2091520"/>
            <a:ext cx="216024" cy="523220"/>
          </a:xfrm>
          <a:prstGeom prst="rect">
            <a:avLst/>
          </a:prstGeom>
          <a:noFill/>
        </p:spPr>
        <p:txBody>
          <a:bodyPr wrap="square" rtlCol="0">
            <a:spAutoFit/>
          </a:bodyPr>
          <a:lstStyle/>
          <a:p>
            <a:r>
              <a:rPr lang="en-US" altLang="ja-JP" sz="2800" dirty="0"/>
              <a:t>0</a:t>
            </a:r>
            <a:endParaRPr lang="ja-JP" altLang="en-US" sz="2800" dirty="0"/>
          </a:p>
        </p:txBody>
      </p:sp>
      <p:sp>
        <p:nvSpPr>
          <p:cNvPr id="26" name="テキスト ボックス 25"/>
          <p:cNvSpPr txBox="1"/>
          <p:nvPr/>
        </p:nvSpPr>
        <p:spPr>
          <a:xfrm>
            <a:off x="6049235" y="1234062"/>
            <a:ext cx="216024" cy="523220"/>
          </a:xfrm>
          <a:prstGeom prst="rect">
            <a:avLst/>
          </a:prstGeom>
          <a:noFill/>
        </p:spPr>
        <p:txBody>
          <a:bodyPr wrap="square" rtlCol="0">
            <a:spAutoFit/>
          </a:bodyPr>
          <a:lstStyle/>
          <a:p>
            <a:r>
              <a:rPr lang="en-US" altLang="ja-JP" sz="2800" dirty="0"/>
              <a:t>3</a:t>
            </a:r>
            <a:endParaRPr lang="ja-JP" altLang="en-US" sz="2800" dirty="0"/>
          </a:p>
        </p:txBody>
      </p:sp>
      <p:cxnSp>
        <p:nvCxnSpPr>
          <p:cNvPr id="28" name="曲線コネクタ 27"/>
          <p:cNvCxnSpPr>
            <a:stCxn id="8" idx="7"/>
            <a:endCxn id="8" idx="6"/>
          </p:cNvCxnSpPr>
          <p:nvPr/>
        </p:nvCxnSpPr>
        <p:spPr>
          <a:xfrm rot="16200000" flipH="1">
            <a:off x="7211923" y="2794994"/>
            <a:ext cx="254587" cy="126544"/>
          </a:xfrm>
          <a:prstGeom prst="curvedConnector4">
            <a:avLst>
              <a:gd name="adj1" fmla="val -131214"/>
              <a:gd name="adj2" fmla="val 421414"/>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834536" y="2223351"/>
            <a:ext cx="216024" cy="523220"/>
          </a:xfrm>
          <a:prstGeom prst="rect">
            <a:avLst/>
          </a:prstGeom>
          <a:noFill/>
        </p:spPr>
        <p:txBody>
          <a:bodyPr wrap="square" rtlCol="0">
            <a:spAutoFit/>
          </a:bodyPr>
          <a:lstStyle/>
          <a:p>
            <a:r>
              <a:rPr lang="en-US" altLang="ja-JP" sz="2800" dirty="0"/>
              <a:t>0</a:t>
            </a:r>
            <a:endParaRPr lang="ja-JP" altLang="en-US" sz="2800" dirty="0"/>
          </a:p>
        </p:txBody>
      </p:sp>
      <p:cxnSp>
        <p:nvCxnSpPr>
          <p:cNvPr id="32" name="曲線コネクタ 31"/>
          <p:cNvCxnSpPr>
            <a:stCxn id="7" idx="7"/>
            <a:endCxn id="7" idx="6"/>
          </p:cNvCxnSpPr>
          <p:nvPr/>
        </p:nvCxnSpPr>
        <p:spPr>
          <a:xfrm rot="16200000" flipH="1">
            <a:off x="7211923" y="1570858"/>
            <a:ext cx="254587" cy="126544"/>
          </a:xfrm>
          <a:prstGeom prst="curvedConnector4">
            <a:avLst>
              <a:gd name="adj1" fmla="val -131214"/>
              <a:gd name="adj2" fmla="val 45895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7925823" y="1193518"/>
            <a:ext cx="216024" cy="523220"/>
          </a:xfrm>
          <a:prstGeom prst="rect">
            <a:avLst/>
          </a:prstGeom>
          <a:noFill/>
        </p:spPr>
        <p:txBody>
          <a:bodyPr wrap="square" rtlCol="0">
            <a:spAutoFit/>
          </a:bodyPr>
          <a:lstStyle/>
          <a:p>
            <a:r>
              <a:rPr lang="en-US" altLang="ja-JP" sz="2800" dirty="0"/>
              <a:t>0</a:t>
            </a:r>
            <a:endParaRPr lang="ja-JP" altLang="en-US" sz="2800" dirty="0"/>
          </a:p>
        </p:txBody>
      </p:sp>
      <p:graphicFrame>
        <p:nvGraphicFramePr>
          <p:cNvPr id="37" name="表 36"/>
          <p:cNvGraphicFramePr>
            <a:graphicFrameLocks noGrp="1"/>
          </p:cNvGraphicFramePr>
          <p:nvPr>
            <p:extLst>
              <p:ext uri="{D42A27DB-BD31-4B8C-83A1-F6EECF244321}">
                <p14:modId xmlns:p14="http://schemas.microsoft.com/office/powerpoint/2010/main" val="1506966806"/>
              </p:ext>
            </p:extLst>
          </p:nvPr>
        </p:nvGraphicFramePr>
        <p:xfrm>
          <a:off x="2698304" y="5301209"/>
          <a:ext cx="6096000" cy="1440159"/>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480053">
                <a:tc>
                  <a:txBody>
                    <a:bodyPr/>
                    <a:lstStyle/>
                    <a:p>
                      <a:pPr algn="ctr"/>
                      <a:endParaRPr kumimoji="1" lang="ja-JP" altLang="en-US" dirty="0"/>
                    </a:p>
                  </a:txBody>
                  <a:tcPr/>
                </a:tc>
                <a:tc>
                  <a:txBody>
                    <a:bodyPr/>
                    <a:lstStyle/>
                    <a:p>
                      <a:pPr algn="ctr"/>
                      <a:r>
                        <a:rPr kumimoji="1" lang="en-US" altLang="ja-JP" dirty="0"/>
                        <a:t>A</a:t>
                      </a:r>
                      <a:endParaRPr kumimoji="1" lang="ja-JP" altLang="en-US" dirty="0"/>
                    </a:p>
                  </a:txBody>
                  <a:tcPr/>
                </a:tc>
                <a:tc>
                  <a:txBody>
                    <a:bodyPr/>
                    <a:lstStyle/>
                    <a:p>
                      <a:pPr algn="ctr"/>
                      <a:r>
                        <a:rPr kumimoji="1" lang="en-US" altLang="ja-JP" dirty="0"/>
                        <a:t>B</a:t>
                      </a:r>
                      <a:endParaRPr kumimoji="1" lang="ja-JP" altLang="en-US" dirty="0"/>
                    </a:p>
                  </a:txBody>
                  <a:tcPr/>
                </a:tc>
                <a:tc>
                  <a:txBody>
                    <a:bodyPr/>
                    <a:lstStyle/>
                    <a:p>
                      <a:pPr algn="ctr"/>
                      <a:r>
                        <a:rPr kumimoji="1" lang="en-US" altLang="ja-JP" dirty="0"/>
                        <a:t>C</a:t>
                      </a:r>
                      <a:endParaRPr kumimoji="1" lang="ja-JP" altLang="en-US" dirty="0"/>
                    </a:p>
                  </a:txBody>
                  <a:tcPr/>
                </a:tc>
                <a:tc>
                  <a:txBody>
                    <a:bodyPr/>
                    <a:lstStyle/>
                    <a:p>
                      <a:pPr algn="ctr"/>
                      <a:r>
                        <a:rPr kumimoji="1" lang="en-US" altLang="ja-JP" dirty="0"/>
                        <a:t>D</a:t>
                      </a:r>
                      <a:endParaRPr kumimoji="1" lang="ja-JP" altLang="en-US" dirty="0"/>
                    </a:p>
                  </a:txBody>
                  <a:tcPr/>
                </a:tc>
                <a:tc>
                  <a:txBody>
                    <a:bodyPr/>
                    <a:lstStyle/>
                    <a:p>
                      <a:pPr algn="ctr"/>
                      <a:r>
                        <a:rPr kumimoji="1" lang="en-US" altLang="ja-JP" dirty="0"/>
                        <a:t>E</a:t>
                      </a:r>
                      <a:endParaRPr kumimoji="1" lang="ja-JP" altLang="en-US" dirty="0"/>
                    </a:p>
                  </a:txBody>
                  <a:tcPr/>
                </a:tc>
                <a:extLst>
                  <a:ext uri="{0D108BD9-81ED-4DB2-BD59-A6C34878D82A}">
                    <a16:rowId xmlns:a16="http://schemas.microsoft.com/office/drawing/2014/main" val="10000"/>
                  </a:ext>
                </a:extLst>
              </a:tr>
              <a:tr h="480053">
                <a:tc>
                  <a:txBody>
                    <a:bodyPr/>
                    <a:lstStyle/>
                    <a:p>
                      <a:pPr algn="ctr"/>
                      <a:r>
                        <a:rPr kumimoji="1" lang="ja-JP" altLang="en-US" dirty="0"/>
                        <a:t>方策１</a:t>
                      </a:r>
                      <a:endParaRPr kumimoji="1" lang="en-US" altLang="ja-JP"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a:p>
                  </a:txBody>
                  <a:tcPr/>
                </a:tc>
                <a:extLst>
                  <a:ext uri="{0D108BD9-81ED-4DB2-BD59-A6C34878D82A}">
                    <a16:rowId xmlns:a16="http://schemas.microsoft.com/office/drawing/2014/main" val="10001"/>
                  </a:ext>
                </a:extLst>
              </a:tr>
              <a:tr h="480053">
                <a:tc>
                  <a:txBody>
                    <a:bodyPr/>
                    <a:lstStyle/>
                    <a:p>
                      <a:pPr algn="ctr"/>
                      <a:r>
                        <a:rPr kumimoji="1" lang="ja-JP" altLang="en-US" dirty="0"/>
                        <a:t>方策２</a:t>
                      </a:r>
                    </a:p>
                  </a:txBody>
                  <a:tcPr/>
                </a:tc>
                <a:tc>
                  <a:txBody>
                    <a:bodyPr/>
                    <a:lstStyle/>
                    <a:p>
                      <a:pPr algn="ctr"/>
                      <a:endParaRPr kumimoji="1" lang="ja-JP" altLang="en-US"/>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extLst>
                  <a:ext uri="{0D108BD9-81ED-4DB2-BD59-A6C34878D82A}">
                    <a16:rowId xmlns:a16="http://schemas.microsoft.com/office/drawing/2014/main" val="10002"/>
                  </a:ext>
                </a:extLst>
              </a:tr>
            </a:tbl>
          </a:graphicData>
        </a:graphic>
      </p:graphicFrame>
      <p:sp>
        <p:nvSpPr>
          <p:cNvPr id="27" name="コンテンツ プレースホルダー 2"/>
          <p:cNvSpPr>
            <a:spLocks noGrp="1"/>
          </p:cNvSpPr>
          <p:nvPr>
            <p:ph idx="1"/>
          </p:nvPr>
        </p:nvSpPr>
        <p:spPr>
          <a:xfrm>
            <a:off x="623392" y="3425168"/>
            <a:ext cx="10729192" cy="1864648"/>
          </a:xfrm>
        </p:spPr>
        <p:txBody>
          <a:bodyPr>
            <a:noAutofit/>
          </a:bodyPr>
          <a:lstStyle/>
          <a:p>
            <a:r>
              <a:rPr lang="ja-JP" altLang="en-US" sz="2100" dirty="0"/>
              <a:t>方策１は「右へ行けたら右，だめなら上」，方策２は「上へ行けたら上，だめなら右」という方策だとする．両方行けない場合はその場にとどまる．</a:t>
            </a:r>
            <a:endParaRPr lang="en-US" altLang="ja-JP" sz="2100" dirty="0"/>
          </a:p>
          <a:p>
            <a:r>
              <a:rPr lang="ja-JP" altLang="en-US" sz="2100" dirty="0"/>
              <a:t>割引率</a:t>
            </a:r>
            <a:r>
              <a:rPr lang="en-US" altLang="ja-JP" sz="2100" dirty="0"/>
              <a:t>γ=</a:t>
            </a:r>
            <a:r>
              <a:rPr lang="ja-JP" altLang="en-US" sz="2100" dirty="0"/>
              <a:t> </a:t>
            </a:r>
            <a:r>
              <a:rPr lang="en-US" altLang="ja-JP" sz="2100" dirty="0"/>
              <a:t>0.5 </a:t>
            </a:r>
            <a:r>
              <a:rPr lang="ja-JP" altLang="en-US" sz="2100" dirty="0"/>
              <a:t>の時の</a:t>
            </a:r>
            <a:r>
              <a:rPr lang="en-US" altLang="ja-JP" sz="2100" dirty="0"/>
              <a:t>A,B,C,D,E</a:t>
            </a:r>
            <a:r>
              <a:rPr lang="ja-JP" altLang="en-US" sz="2100" dirty="0"/>
              <a:t>の状態における方策１に従う場合，方策２に従う場合，それぞれで割引累積報酬の計算式を書き、値を求めよ．</a:t>
            </a:r>
            <a:endParaRPr lang="en-US" altLang="ja-JP" sz="2100" dirty="0"/>
          </a:p>
        </p:txBody>
      </p:sp>
    </p:spTree>
    <p:extLst>
      <p:ext uri="{BB962C8B-B14F-4D97-AF65-F5344CB8AC3E}">
        <p14:creationId xmlns:p14="http://schemas.microsoft.com/office/powerpoint/2010/main" val="3493692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35560" y="116632"/>
            <a:ext cx="8229600" cy="1143000"/>
          </a:xfrm>
        </p:spPr>
        <p:txBody>
          <a:bodyPr>
            <a:normAutofit/>
          </a:bodyPr>
          <a:lstStyle/>
          <a:p>
            <a:r>
              <a:rPr kumimoji="1" lang="ja-JP" altLang="en-US" dirty="0"/>
              <a:t>演習</a:t>
            </a:r>
            <a:r>
              <a:rPr lang="en-US" altLang="ja-JP" dirty="0"/>
              <a:t>7</a:t>
            </a:r>
            <a:r>
              <a:rPr kumimoji="1" lang="en-US" altLang="ja-JP" dirty="0"/>
              <a:t>-</a:t>
            </a:r>
            <a:r>
              <a:rPr lang="en-US" altLang="ja-JP" dirty="0"/>
              <a:t>2 </a:t>
            </a:r>
            <a:r>
              <a:rPr lang="ja-JP" altLang="en-US" dirty="0"/>
              <a:t>割引</a:t>
            </a:r>
            <a:r>
              <a:rPr kumimoji="1" lang="ja-JP" altLang="en-US" dirty="0"/>
              <a:t>累積報酬の計算</a:t>
            </a:r>
          </a:p>
        </p:txBody>
      </p:sp>
      <p:sp>
        <p:nvSpPr>
          <p:cNvPr id="3" name="コンテンツ プレースホルダー 2"/>
          <p:cNvSpPr>
            <a:spLocks noGrp="1"/>
          </p:cNvSpPr>
          <p:nvPr>
            <p:ph idx="1"/>
          </p:nvPr>
        </p:nvSpPr>
        <p:spPr>
          <a:xfrm>
            <a:off x="695400" y="3425168"/>
            <a:ext cx="10513168" cy="1864648"/>
          </a:xfrm>
        </p:spPr>
        <p:txBody>
          <a:bodyPr>
            <a:normAutofit/>
          </a:bodyPr>
          <a:lstStyle/>
          <a:p>
            <a:r>
              <a:rPr kumimoji="1" lang="ja-JP" altLang="en-US" dirty="0"/>
              <a:t>方策１は「右へ</a:t>
            </a:r>
            <a:r>
              <a:rPr lang="ja-JP" altLang="en-US" dirty="0"/>
              <a:t>行けたら右，だめなら上</a:t>
            </a:r>
            <a:r>
              <a:rPr kumimoji="1" lang="ja-JP" altLang="en-US" dirty="0"/>
              <a:t>」</a:t>
            </a:r>
            <a:r>
              <a:rPr lang="ja-JP" altLang="en-US" dirty="0"/>
              <a:t>，方策２は「上へ行けたら上，だめなら右」という方策だとする．両方行けない場合はその場にとどまる．</a:t>
            </a:r>
            <a:endParaRPr kumimoji="1" lang="en-US" altLang="ja-JP" dirty="0"/>
          </a:p>
          <a:p>
            <a:r>
              <a:rPr kumimoji="1" lang="ja-JP" altLang="en-US" dirty="0"/>
              <a:t>割引率</a:t>
            </a:r>
            <a:r>
              <a:rPr lang="en-US" altLang="ja-JP" dirty="0"/>
              <a:t>γ=</a:t>
            </a:r>
            <a:r>
              <a:rPr kumimoji="1" lang="ja-JP" altLang="en-US" dirty="0"/>
              <a:t> </a:t>
            </a:r>
            <a:r>
              <a:rPr kumimoji="1" lang="en-US" altLang="ja-JP" b="1" dirty="0">
                <a:solidFill>
                  <a:srgbClr val="FF0000"/>
                </a:solidFill>
              </a:rPr>
              <a:t>1 </a:t>
            </a:r>
            <a:r>
              <a:rPr kumimoji="1" lang="ja-JP" altLang="en-US" dirty="0"/>
              <a:t>の時の</a:t>
            </a:r>
            <a:r>
              <a:rPr kumimoji="1" lang="en-US" altLang="ja-JP" dirty="0"/>
              <a:t>A,B,C,D,E</a:t>
            </a:r>
            <a:r>
              <a:rPr kumimoji="1" lang="ja-JP" altLang="en-US" dirty="0"/>
              <a:t>の状態における方策１に従う場合，方策２に従う場合，それぞれで割引累積報酬</a:t>
            </a:r>
            <a:r>
              <a:rPr lang="ja-JP" altLang="en-US" sz="2800" dirty="0"/>
              <a:t>の計算式を書き、値を求めよ</a:t>
            </a:r>
            <a:r>
              <a:rPr kumimoji="1" lang="ja-JP" altLang="en-US" dirty="0"/>
              <a:t>．</a:t>
            </a:r>
            <a:endParaRPr kumimoji="1" lang="en-US" altLang="ja-JP" dirty="0"/>
          </a:p>
        </p:txBody>
      </p:sp>
      <p:sp>
        <p:nvSpPr>
          <p:cNvPr id="4" name="円/楕円 3"/>
          <p:cNvSpPr/>
          <p:nvPr/>
        </p:nvSpPr>
        <p:spPr>
          <a:xfrm>
            <a:off x="3442048" y="2625520"/>
            <a:ext cx="86409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A</a:t>
            </a:r>
            <a:endParaRPr lang="ja-JP" altLang="en-US" dirty="0"/>
          </a:p>
        </p:txBody>
      </p:sp>
      <p:sp>
        <p:nvSpPr>
          <p:cNvPr id="5" name="円/楕円 4"/>
          <p:cNvSpPr/>
          <p:nvPr/>
        </p:nvSpPr>
        <p:spPr>
          <a:xfrm>
            <a:off x="5026224" y="2625520"/>
            <a:ext cx="86409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B</a:t>
            </a:r>
            <a:endParaRPr lang="ja-JP" altLang="en-US" dirty="0"/>
          </a:p>
        </p:txBody>
      </p:sp>
      <p:sp>
        <p:nvSpPr>
          <p:cNvPr id="6" name="円/楕円 5"/>
          <p:cNvSpPr/>
          <p:nvPr/>
        </p:nvSpPr>
        <p:spPr>
          <a:xfrm>
            <a:off x="5026224" y="1401384"/>
            <a:ext cx="86409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D</a:t>
            </a:r>
            <a:endParaRPr lang="ja-JP" altLang="en-US" dirty="0"/>
          </a:p>
        </p:txBody>
      </p:sp>
      <p:sp>
        <p:nvSpPr>
          <p:cNvPr id="7" name="円/楕円 6"/>
          <p:cNvSpPr/>
          <p:nvPr/>
        </p:nvSpPr>
        <p:spPr>
          <a:xfrm>
            <a:off x="6538392" y="1401384"/>
            <a:ext cx="86409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E</a:t>
            </a:r>
            <a:endParaRPr lang="ja-JP" altLang="en-US" dirty="0"/>
          </a:p>
        </p:txBody>
      </p:sp>
      <p:sp>
        <p:nvSpPr>
          <p:cNvPr id="8" name="円/楕円 7"/>
          <p:cNvSpPr/>
          <p:nvPr/>
        </p:nvSpPr>
        <p:spPr>
          <a:xfrm>
            <a:off x="6538392" y="2625520"/>
            <a:ext cx="86409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C</a:t>
            </a:r>
            <a:endParaRPr lang="ja-JP" altLang="en-US" dirty="0"/>
          </a:p>
        </p:txBody>
      </p:sp>
      <p:cxnSp>
        <p:nvCxnSpPr>
          <p:cNvPr id="10" name="直線矢印コネクタ 9"/>
          <p:cNvCxnSpPr>
            <a:stCxn id="4" idx="6"/>
            <a:endCxn id="5" idx="2"/>
          </p:cNvCxnSpPr>
          <p:nvPr/>
        </p:nvCxnSpPr>
        <p:spPr>
          <a:xfrm>
            <a:off x="4306144" y="2985560"/>
            <a:ext cx="720080" cy="0"/>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11" name="直線矢印コネクタ 10"/>
          <p:cNvCxnSpPr>
            <a:stCxn id="5" idx="6"/>
            <a:endCxn id="8" idx="2"/>
          </p:cNvCxnSpPr>
          <p:nvPr/>
        </p:nvCxnSpPr>
        <p:spPr>
          <a:xfrm>
            <a:off x="5890320" y="2985560"/>
            <a:ext cx="648072" cy="0"/>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12" name="直線矢印コネクタ 11"/>
          <p:cNvCxnSpPr>
            <a:stCxn id="6" idx="6"/>
            <a:endCxn id="7" idx="2"/>
          </p:cNvCxnSpPr>
          <p:nvPr/>
        </p:nvCxnSpPr>
        <p:spPr>
          <a:xfrm>
            <a:off x="5890320" y="176142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5" idx="0"/>
            <a:endCxn id="6" idx="4"/>
          </p:cNvCxnSpPr>
          <p:nvPr/>
        </p:nvCxnSpPr>
        <p:spPr>
          <a:xfrm flipV="1">
            <a:off x="5458272" y="212146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9101" y="2000413"/>
            <a:ext cx="745895" cy="746158"/>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4450160" y="2462340"/>
            <a:ext cx="216024" cy="523220"/>
          </a:xfrm>
          <a:prstGeom prst="rect">
            <a:avLst/>
          </a:prstGeom>
          <a:noFill/>
        </p:spPr>
        <p:txBody>
          <a:bodyPr wrap="square" rtlCol="0">
            <a:spAutoFit/>
          </a:bodyPr>
          <a:lstStyle/>
          <a:p>
            <a:r>
              <a:rPr lang="en-US" altLang="ja-JP" sz="2800" dirty="0"/>
              <a:t>1</a:t>
            </a:r>
            <a:endParaRPr lang="ja-JP" altLang="en-US" sz="2800" dirty="0"/>
          </a:p>
        </p:txBody>
      </p:sp>
      <p:sp>
        <p:nvSpPr>
          <p:cNvPr id="24" name="テキスト ボックス 23"/>
          <p:cNvSpPr txBox="1"/>
          <p:nvPr/>
        </p:nvSpPr>
        <p:spPr>
          <a:xfrm>
            <a:off x="6083349" y="2462340"/>
            <a:ext cx="216024" cy="523220"/>
          </a:xfrm>
          <a:prstGeom prst="rect">
            <a:avLst/>
          </a:prstGeom>
          <a:noFill/>
        </p:spPr>
        <p:txBody>
          <a:bodyPr wrap="square" rtlCol="0">
            <a:spAutoFit/>
          </a:bodyPr>
          <a:lstStyle/>
          <a:p>
            <a:r>
              <a:rPr lang="en-US" altLang="ja-JP" sz="2800" dirty="0"/>
              <a:t>2</a:t>
            </a:r>
            <a:endParaRPr lang="ja-JP" altLang="en-US" sz="2800" dirty="0"/>
          </a:p>
        </p:txBody>
      </p:sp>
      <p:sp>
        <p:nvSpPr>
          <p:cNvPr id="25" name="テキスト ボックス 24"/>
          <p:cNvSpPr txBox="1"/>
          <p:nvPr/>
        </p:nvSpPr>
        <p:spPr>
          <a:xfrm>
            <a:off x="5530280" y="2091520"/>
            <a:ext cx="216024" cy="523220"/>
          </a:xfrm>
          <a:prstGeom prst="rect">
            <a:avLst/>
          </a:prstGeom>
          <a:noFill/>
        </p:spPr>
        <p:txBody>
          <a:bodyPr wrap="square" rtlCol="0">
            <a:spAutoFit/>
          </a:bodyPr>
          <a:lstStyle/>
          <a:p>
            <a:r>
              <a:rPr lang="en-US" altLang="ja-JP" sz="2800" dirty="0"/>
              <a:t>0</a:t>
            </a:r>
            <a:endParaRPr lang="ja-JP" altLang="en-US" sz="2800" dirty="0"/>
          </a:p>
        </p:txBody>
      </p:sp>
      <p:sp>
        <p:nvSpPr>
          <p:cNvPr id="26" name="テキスト ボックス 25"/>
          <p:cNvSpPr txBox="1"/>
          <p:nvPr/>
        </p:nvSpPr>
        <p:spPr>
          <a:xfrm>
            <a:off x="6049235" y="1234062"/>
            <a:ext cx="216024" cy="523220"/>
          </a:xfrm>
          <a:prstGeom prst="rect">
            <a:avLst/>
          </a:prstGeom>
          <a:noFill/>
        </p:spPr>
        <p:txBody>
          <a:bodyPr wrap="square" rtlCol="0">
            <a:spAutoFit/>
          </a:bodyPr>
          <a:lstStyle/>
          <a:p>
            <a:r>
              <a:rPr lang="en-US" altLang="ja-JP" sz="2800" dirty="0"/>
              <a:t>3</a:t>
            </a:r>
            <a:endParaRPr lang="ja-JP" altLang="en-US" sz="2800" dirty="0"/>
          </a:p>
        </p:txBody>
      </p:sp>
      <p:cxnSp>
        <p:nvCxnSpPr>
          <p:cNvPr id="28" name="曲線コネクタ 27"/>
          <p:cNvCxnSpPr>
            <a:stCxn id="8" idx="7"/>
            <a:endCxn id="8" idx="6"/>
          </p:cNvCxnSpPr>
          <p:nvPr/>
        </p:nvCxnSpPr>
        <p:spPr>
          <a:xfrm rot="16200000" flipH="1">
            <a:off x="7211923" y="2794994"/>
            <a:ext cx="254587" cy="126544"/>
          </a:xfrm>
          <a:prstGeom prst="curvedConnector4">
            <a:avLst>
              <a:gd name="adj1" fmla="val -131214"/>
              <a:gd name="adj2" fmla="val 421414"/>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834536" y="2223351"/>
            <a:ext cx="216024" cy="523220"/>
          </a:xfrm>
          <a:prstGeom prst="rect">
            <a:avLst/>
          </a:prstGeom>
          <a:noFill/>
        </p:spPr>
        <p:txBody>
          <a:bodyPr wrap="square" rtlCol="0">
            <a:spAutoFit/>
          </a:bodyPr>
          <a:lstStyle/>
          <a:p>
            <a:r>
              <a:rPr lang="en-US" altLang="ja-JP" sz="2800" dirty="0"/>
              <a:t>0</a:t>
            </a:r>
            <a:endParaRPr lang="ja-JP" altLang="en-US" sz="2800" dirty="0"/>
          </a:p>
        </p:txBody>
      </p:sp>
      <p:cxnSp>
        <p:nvCxnSpPr>
          <p:cNvPr id="32" name="曲線コネクタ 31"/>
          <p:cNvCxnSpPr>
            <a:stCxn id="7" idx="7"/>
            <a:endCxn id="7" idx="6"/>
          </p:cNvCxnSpPr>
          <p:nvPr/>
        </p:nvCxnSpPr>
        <p:spPr>
          <a:xfrm rot="16200000" flipH="1">
            <a:off x="7211923" y="1570858"/>
            <a:ext cx="254587" cy="126544"/>
          </a:xfrm>
          <a:prstGeom prst="curvedConnector4">
            <a:avLst>
              <a:gd name="adj1" fmla="val -131214"/>
              <a:gd name="adj2" fmla="val 45895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7925823" y="1193518"/>
            <a:ext cx="216024" cy="523220"/>
          </a:xfrm>
          <a:prstGeom prst="rect">
            <a:avLst/>
          </a:prstGeom>
          <a:noFill/>
        </p:spPr>
        <p:txBody>
          <a:bodyPr wrap="square" rtlCol="0">
            <a:spAutoFit/>
          </a:bodyPr>
          <a:lstStyle/>
          <a:p>
            <a:r>
              <a:rPr lang="en-US" altLang="ja-JP" sz="2800" dirty="0"/>
              <a:t>0</a:t>
            </a:r>
            <a:endParaRPr lang="ja-JP" altLang="en-US" sz="2800" dirty="0"/>
          </a:p>
        </p:txBody>
      </p:sp>
      <p:graphicFrame>
        <p:nvGraphicFramePr>
          <p:cNvPr id="37" name="表 36"/>
          <p:cNvGraphicFramePr>
            <a:graphicFrameLocks noGrp="1"/>
          </p:cNvGraphicFramePr>
          <p:nvPr>
            <p:extLst>
              <p:ext uri="{D42A27DB-BD31-4B8C-83A1-F6EECF244321}">
                <p14:modId xmlns:p14="http://schemas.microsoft.com/office/powerpoint/2010/main" val="586632340"/>
              </p:ext>
            </p:extLst>
          </p:nvPr>
        </p:nvGraphicFramePr>
        <p:xfrm>
          <a:off x="2698304" y="5301209"/>
          <a:ext cx="6096000" cy="1440159"/>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480053">
                <a:tc>
                  <a:txBody>
                    <a:bodyPr/>
                    <a:lstStyle/>
                    <a:p>
                      <a:pPr algn="ctr"/>
                      <a:endParaRPr kumimoji="1" lang="ja-JP" altLang="en-US" dirty="0"/>
                    </a:p>
                  </a:txBody>
                  <a:tcPr/>
                </a:tc>
                <a:tc>
                  <a:txBody>
                    <a:bodyPr/>
                    <a:lstStyle/>
                    <a:p>
                      <a:pPr algn="ctr"/>
                      <a:r>
                        <a:rPr kumimoji="1" lang="en-US" altLang="ja-JP" dirty="0"/>
                        <a:t>A</a:t>
                      </a:r>
                      <a:endParaRPr kumimoji="1" lang="ja-JP" altLang="en-US" dirty="0"/>
                    </a:p>
                  </a:txBody>
                  <a:tcPr/>
                </a:tc>
                <a:tc>
                  <a:txBody>
                    <a:bodyPr/>
                    <a:lstStyle/>
                    <a:p>
                      <a:pPr algn="ctr"/>
                      <a:r>
                        <a:rPr kumimoji="1" lang="en-US" altLang="ja-JP" dirty="0"/>
                        <a:t>B</a:t>
                      </a:r>
                      <a:endParaRPr kumimoji="1" lang="ja-JP" altLang="en-US" dirty="0"/>
                    </a:p>
                  </a:txBody>
                  <a:tcPr/>
                </a:tc>
                <a:tc>
                  <a:txBody>
                    <a:bodyPr/>
                    <a:lstStyle/>
                    <a:p>
                      <a:pPr algn="ctr"/>
                      <a:r>
                        <a:rPr kumimoji="1" lang="en-US" altLang="ja-JP" dirty="0"/>
                        <a:t>C</a:t>
                      </a:r>
                      <a:endParaRPr kumimoji="1" lang="ja-JP" altLang="en-US" dirty="0"/>
                    </a:p>
                  </a:txBody>
                  <a:tcPr/>
                </a:tc>
                <a:tc>
                  <a:txBody>
                    <a:bodyPr/>
                    <a:lstStyle/>
                    <a:p>
                      <a:pPr algn="ctr"/>
                      <a:r>
                        <a:rPr kumimoji="1" lang="en-US" altLang="ja-JP" dirty="0"/>
                        <a:t>D</a:t>
                      </a:r>
                      <a:endParaRPr kumimoji="1" lang="ja-JP" altLang="en-US" dirty="0"/>
                    </a:p>
                  </a:txBody>
                  <a:tcPr/>
                </a:tc>
                <a:tc>
                  <a:txBody>
                    <a:bodyPr/>
                    <a:lstStyle/>
                    <a:p>
                      <a:pPr algn="ctr"/>
                      <a:r>
                        <a:rPr kumimoji="1" lang="en-US" altLang="ja-JP" dirty="0"/>
                        <a:t>E</a:t>
                      </a:r>
                      <a:endParaRPr kumimoji="1" lang="ja-JP" altLang="en-US" dirty="0"/>
                    </a:p>
                  </a:txBody>
                  <a:tcPr/>
                </a:tc>
                <a:extLst>
                  <a:ext uri="{0D108BD9-81ED-4DB2-BD59-A6C34878D82A}">
                    <a16:rowId xmlns:a16="http://schemas.microsoft.com/office/drawing/2014/main" val="10000"/>
                  </a:ext>
                </a:extLst>
              </a:tr>
              <a:tr h="480053">
                <a:tc>
                  <a:txBody>
                    <a:bodyPr/>
                    <a:lstStyle/>
                    <a:p>
                      <a:pPr algn="ctr"/>
                      <a:r>
                        <a:rPr kumimoji="1" lang="ja-JP" altLang="en-US" dirty="0"/>
                        <a:t>方策１</a:t>
                      </a:r>
                      <a:endParaRPr kumimoji="1" lang="en-US" altLang="ja-JP"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a:p>
                  </a:txBody>
                  <a:tcPr/>
                </a:tc>
                <a:extLst>
                  <a:ext uri="{0D108BD9-81ED-4DB2-BD59-A6C34878D82A}">
                    <a16:rowId xmlns:a16="http://schemas.microsoft.com/office/drawing/2014/main" val="10001"/>
                  </a:ext>
                </a:extLst>
              </a:tr>
              <a:tr h="480053">
                <a:tc>
                  <a:txBody>
                    <a:bodyPr/>
                    <a:lstStyle/>
                    <a:p>
                      <a:pPr algn="ctr"/>
                      <a:r>
                        <a:rPr kumimoji="1" lang="ja-JP" altLang="en-US" dirty="0"/>
                        <a:t>方策２</a:t>
                      </a:r>
                    </a:p>
                  </a:txBody>
                  <a:tcPr/>
                </a:tc>
                <a:tc>
                  <a:txBody>
                    <a:bodyPr/>
                    <a:lstStyle/>
                    <a:p>
                      <a:pPr algn="ctr"/>
                      <a:endParaRPr kumimoji="1" lang="ja-JP" altLang="en-US"/>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17345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5700" y="116632"/>
            <a:ext cx="10972800" cy="1143000"/>
          </a:xfrm>
        </p:spPr>
        <p:txBody>
          <a:bodyPr>
            <a:noAutofit/>
          </a:bodyPr>
          <a:lstStyle/>
          <a:p>
            <a:r>
              <a:rPr lang="en-US" altLang="ja-JP" sz="4000" dirty="0"/>
              <a:t>7.3.5 </a:t>
            </a:r>
            <a:r>
              <a:rPr lang="ja-JP" altLang="en-US" sz="4000" dirty="0"/>
              <a:t>まとめ：割引率と報酬と評価値</a:t>
            </a:r>
          </a:p>
        </p:txBody>
      </p:sp>
      <p:sp>
        <p:nvSpPr>
          <p:cNvPr id="3" name="コンテンツ プレースホルダー 2"/>
          <p:cNvSpPr>
            <a:spLocks noGrp="1"/>
          </p:cNvSpPr>
          <p:nvPr>
            <p:ph idx="1"/>
          </p:nvPr>
        </p:nvSpPr>
        <p:spPr>
          <a:xfrm>
            <a:off x="407368" y="1484784"/>
            <a:ext cx="10972800" cy="4389120"/>
          </a:xfrm>
        </p:spPr>
        <p:txBody>
          <a:bodyPr/>
          <a:lstStyle/>
          <a:p>
            <a:pPr>
              <a:buBlip>
                <a:blip r:embed="rId2"/>
              </a:buBlip>
            </a:pPr>
            <a:r>
              <a:rPr lang="ja-JP" altLang="en-US" dirty="0"/>
              <a:t>割引率</a:t>
            </a:r>
            <a:r>
              <a:rPr lang="en-US" altLang="ja-JP" dirty="0"/>
              <a:t>γ </a:t>
            </a:r>
            <a:r>
              <a:rPr lang="ja-JP" altLang="en-US" dirty="0"/>
              <a:t>が異なれば，よりよい方策は異なる．</a:t>
            </a:r>
          </a:p>
          <a:p>
            <a:pPr>
              <a:buBlip>
                <a:blip r:embed="rId2"/>
              </a:buBlip>
            </a:pPr>
            <a:r>
              <a:rPr lang="ja-JP" altLang="en-US" dirty="0"/>
              <a:t>各状態における割引累積報酬は方策によって異なる．</a:t>
            </a:r>
          </a:p>
          <a:p>
            <a:pPr>
              <a:buBlip>
                <a:blip r:embed="rId2"/>
              </a:buBlip>
            </a:pPr>
            <a:r>
              <a:rPr lang="ja-JP" altLang="en-US" dirty="0"/>
              <a:t>割引累積報酬を方策の評価値と考えた場合には，その評価値は状態によって異なる．</a:t>
            </a:r>
            <a:endParaRPr kumimoji="1" lang="ja-JP" alt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324" y="3212976"/>
            <a:ext cx="3798887"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387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7.1 </a:t>
            </a:r>
            <a:r>
              <a:rPr kumimoji="1" lang="ja-JP" altLang="en-US" dirty="0"/>
              <a:t>強化学習とは何か？</a:t>
            </a:r>
            <a:endParaRPr kumimoji="1" lang="en-US" altLang="ja-JP" dirty="0"/>
          </a:p>
          <a:p>
            <a:r>
              <a:rPr lang="en-US" altLang="ja-JP" dirty="0"/>
              <a:t>7.2 </a:t>
            </a:r>
            <a:r>
              <a:rPr lang="ja-JP" altLang="en-US" dirty="0"/>
              <a:t>マルコフ決定過程</a:t>
            </a:r>
            <a:endParaRPr kumimoji="1" lang="en-US" altLang="ja-JP" dirty="0"/>
          </a:p>
          <a:p>
            <a:r>
              <a:rPr lang="en-US" altLang="ja-JP" dirty="0"/>
              <a:t>7.3 </a:t>
            </a:r>
            <a:r>
              <a:rPr lang="ja-JP" altLang="en-US" dirty="0"/>
              <a:t>割引累積報酬</a:t>
            </a:r>
            <a:endParaRPr lang="en-US" altLang="ja-JP" dirty="0"/>
          </a:p>
          <a:p>
            <a:r>
              <a:rPr lang="en-US" altLang="ja-JP" dirty="0"/>
              <a:t>7.4 </a:t>
            </a:r>
            <a:r>
              <a:rPr lang="ja-JP" altLang="en-US" dirty="0"/>
              <a:t>価値関数</a:t>
            </a:r>
            <a:endParaRPr lang="en-US" altLang="ja-JP" dirty="0"/>
          </a:p>
          <a:p>
            <a:r>
              <a:rPr lang="en-US" altLang="ja-JP" dirty="0"/>
              <a:t>7.5 </a:t>
            </a:r>
            <a:r>
              <a:rPr lang="ja-JP" altLang="en-US" dirty="0"/>
              <a:t>学習方法の例：</a:t>
            </a:r>
            <a:r>
              <a:rPr lang="en-US" altLang="ja-JP" dirty="0"/>
              <a:t>Q</a:t>
            </a:r>
            <a:r>
              <a:rPr lang="ja-JP" altLang="en-US" dirty="0"/>
              <a:t>学習</a:t>
            </a:r>
            <a:endParaRPr lang="en-US" altLang="ja-JP" dirty="0"/>
          </a:p>
        </p:txBody>
      </p:sp>
      <p:sp>
        <p:nvSpPr>
          <p:cNvPr id="4" name="正方形/長方形 3"/>
          <p:cNvSpPr/>
          <p:nvPr/>
        </p:nvSpPr>
        <p:spPr>
          <a:xfrm>
            <a:off x="582086" y="3284984"/>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4278349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a:effectLst>
                  <a:outerShdw blurRad="38100" dist="38100" dir="2700000" algn="tl">
                    <a:srgbClr val="000000">
                      <a:alpha val="43137"/>
                    </a:srgbClr>
                  </a:outerShdw>
                </a:effectLst>
              </a:rPr>
              <a:t>Information</a:t>
            </a:r>
            <a:endParaRPr kumimoji="1" lang="ja-JP" altLang="en-US" b="1" dirty="0">
              <a:effectLst>
                <a:outerShdw blurRad="38100" dist="38100" dir="2700000" algn="tl">
                  <a:srgbClr val="000000">
                    <a:alpha val="43137"/>
                  </a:srgbClr>
                </a:outerShdw>
              </a:effectLst>
            </a:endParaRPr>
          </a:p>
        </p:txBody>
      </p:sp>
      <p:sp>
        <p:nvSpPr>
          <p:cNvPr id="5" name="コンテンツ プレースホルダー 4"/>
          <p:cNvSpPr>
            <a:spLocks noGrp="1"/>
          </p:cNvSpPr>
          <p:nvPr>
            <p:ph sz="half" idx="2"/>
          </p:nvPr>
        </p:nvSpPr>
        <p:spPr>
          <a:xfrm>
            <a:off x="6172200" y="1340768"/>
            <a:ext cx="4038600" cy="4434840"/>
          </a:xfrm>
        </p:spPr>
        <p:txBody>
          <a:bodyPr>
            <a:normAutofit/>
          </a:bodyPr>
          <a:lstStyle/>
          <a:p>
            <a:r>
              <a:rPr kumimoji="1" lang="ja-JP" altLang="en-US" dirty="0"/>
              <a:t>このスライドは「</a:t>
            </a:r>
            <a:r>
              <a:rPr kumimoji="1" lang="ja-JP" altLang="en-US" dirty="0">
                <a:hlinkClick r:id="rId2"/>
              </a:rPr>
              <a:t>イラストで学ぶ人工知能概論</a:t>
            </a:r>
            <a:r>
              <a:rPr kumimoji="1" lang="ja-JP" altLang="en-US" dirty="0"/>
              <a:t>」を講義で活用したり，勉強会で利用したりするために提供されているスライドです．</a:t>
            </a:r>
            <a:endParaRPr kumimoji="1" lang="en-US" altLang="ja-JP" dirty="0"/>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315623" y="1920875"/>
            <a:ext cx="3369754" cy="443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user\Dropbox\谷口先生へ\Twitterダックアイコン\Twitterダック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8800" y="56388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3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7528" y="332656"/>
            <a:ext cx="8229600" cy="1143000"/>
          </a:xfrm>
        </p:spPr>
        <p:txBody>
          <a:bodyPr>
            <a:normAutofit/>
          </a:bodyPr>
          <a:lstStyle/>
          <a:p>
            <a:r>
              <a:rPr lang="ja-JP" altLang="en-US" sz="4400" dirty="0"/>
              <a:t>強化学習でロボットが学習すること</a:t>
            </a:r>
          </a:p>
        </p:txBody>
      </p:sp>
      <p:sp>
        <p:nvSpPr>
          <p:cNvPr id="3" name="コンテンツ プレースホルダー 2"/>
          <p:cNvSpPr>
            <a:spLocks noGrp="1"/>
          </p:cNvSpPr>
          <p:nvPr>
            <p:ph idx="1"/>
          </p:nvPr>
        </p:nvSpPr>
        <p:spPr>
          <a:xfrm>
            <a:off x="839416" y="1935480"/>
            <a:ext cx="10801200" cy="4389120"/>
          </a:xfrm>
        </p:spPr>
        <p:txBody>
          <a:bodyPr>
            <a:normAutofit fontScale="92500" lnSpcReduction="10000"/>
          </a:bodyPr>
          <a:lstStyle/>
          <a:p>
            <a:pPr marL="0" indent="0">
              <a:buNone/>
            </a:pPr>
            <a:r>
              <a:rPr lang="ja-JP" altLang="en-US" dirty="0"/>
              <a:t>どのような状態</a:t>
            </a:r>
            <a:r>
              <a:rPr lang="en-US" altLang="ja-JP" dirty="0"/>
              <a:t>(</a:t>
            </a:r>
            <a:r>
              <a:rPr lang="en-US" altLang="ja-JP" i="1" dirty="0"/>
              <a:t>s</a:t>
            </a:r>
            <a:r>
              <a:rPr lang="ja-JP" altLang="en-US" dirty="0"/>
              <a:t>で表される）と、どのような行為</a:t>
            </a:r>
            <a:r>
              <a:rPr lang="en-US" altLang="ja-JP" dirty="0"/>
              <a:t>(a</a:t>
            </a:r>
            <a:r>
              <a:rPr lang="ja-JP" altLang="en-US" dirty="0"/>
              <a:t>で表される）が分かっているとして</a:t>
            </a:r>
            <a:r>
              <a:rPr lang="en-US" altLang="ja-JP" dirty="0"/>
              <a:t>… </a:t>
            </a:r>
          </a:p>
          <a:p>
            <a:pPr marL="0" indent="0">
              <a:buNone/>
            </a:pPr>
            <a:r>
              <a:rPr kumimoji="1" lang="en-US" altLang="ja-JP" dirty="0"/>
              <a:t>(</a:t>
            </a:r>
            <a:r>
              <a:rPr kumimoji="1" lang="ja-JP" altLang="en-US" dirty="0"/>
              <a:t>注</a:t>
            </a:r>
            <a:r>
              <a:rPr kumimoji="1" lang="en-US" altLang="ja-JP" dirty="0"/>
              <a:t>: </a:t>
            </a:r>
            <a:r>
              <a:rPr kumimoji="1" lang="ja-JP" altLang="en-US" dirty="0"/>
              <a:t>どのような状態があるかは、探索することで判明する）</a:t>
            </a:r>
            <a:endParaRPr kumimoji="1" lang="en-US" altLang="ja-JP" dirty="0"/>
          </a:p>
          <a:p>
            <a:pPr marL="0" indent="0">
              <a:buNone/>
            </a:pPr>
            <a:r>
              <a:rPr lang="en-US" altLang="ja-JP" dirty="0"/>
              <a:t>(1) </a:t>
            </a:r>
            <a:r>
              <a:rPr lang="ja-JP" altLang="en-US" dirty="0"/>
              <a:t>状態それぞれから得られる利得　（推定する）</a:t>
            </a:r>
            <a:endParaRPr lang="en-US" altLang="ja-JP" dirty="0"/>
          </a:p>
          <a:p>
            <a:pPr marL="0" indent="0">
              <a:buNone/>
            </a:pPr>
            <a:r>
              <a:rPr lang="en-US" altLang="ja-JP" dirty="0"/>
              <a:t>(2) </a:t>
            </a:r>
            <a:r>
              <a:rPr lang="ja-JP" altLang="en-US" dirty="0"/>
              <a:t>行動によって得られる利得（推定する）</a:t>
            </a:r>
            <a:endParaRPr lang="en-US" altLang="ja-JP" dirty="0"/>
          </a:p>
          <a:p>
            <a:pPr marL="0" indent="0">
              <a:buNone/>
            </a:pPr>
            <a:r>
              <a:rPr kumimoji="1" lang="en-US" altLang="ja-JP" dirty="0"/>
              <a:t>	</a:t>
            </a:r>
            <a:r>
              <a:rPr kumimoji="1" lang="ja-JP" altLang="en-US" dirty="0">
                <a:solidFill>
                  <a:srgbClr val="C00000"/>
                </a:solidFill>
              </a:rPr>
              <a:t>状態価値関数・行動価値関数</a:t>
            </a:r>
            <a:r>
              <a:rPr kumimoji="1" lang="ja-JP" altLang="en-US" dirty="0"/>
              <a:t>と呼ばれるものに相当</a:t>
            </a:r>
            <a:endParaRPr kumimoji="1" lang="en-US" altLang="ja-JP" dirty="0"/>
          </a:p>
          <a:p>
            <a:pPr marL="0" indent="0">
              <a:buNone/>
            </a:pPr>
            <a:r>
              <a:rPr lang="en-US" altLang="ja-JP" dirty="0"/>
              <a:t>(3) </a:t>
            </a:r>
            <a:r>
              <a:rPr lang="ja-JP" altLang="en-US" dirty="0"/>
              <a:t>どのような行動をどのような確率により選択するか </a:t>
            </a:r>
            <a:endParaRPr lang="en-US" altLang="ja-JP" dirty="0"/>
          </a:p>
          <a:p>
            <a:pPr marL="0" indent="0">
              <a:buNone/>
            </a:pPr>
            <a:r>
              <a:rPr kumimoji="1" lang="en-US" altLang="ja-JP" dirty="0"/>
              <a:t>	</a:t>
            </a:r>
            <a:r>
              <a:rPr lang="ja-JP" altLang="en-US" dirty="0">
                <a:solidFill>
                  <a:srgbClr val="0070C0"/>
                </a:solidFill>
              </a:rPr>
              <a:t>方策</a:t>
            </a:r>
            <a:r>
              <a:rPr lang="ja-JP" altLang="en-US" dirty="0"/>
              <a:t>と呼ばれる</a:t>
            </a:r>
            <a:endParaRPr lang="en-US" altLang="ja-JP" dirty="0"/>
          </a:p>
          <a:p>
            <a:pPr marL="0" indent="0">
              <a:buNone/>
            </a:pPr>
            <a:r>
              <a:rPr kumimoji="1" lang="ja-JP" altLang="en-US" dirty="0">
                <a:solidFill>
                  <a:srgbClr val="C00000"/>
                </a:solidFill>
              </a:rPr>
              <a:t>状態・行動価値関数</a:t>
            </a:r>
            <a:r>
              <a:rPr kumimoji="1" lang="ja-JP" altLang="en-US" dirty="0"/>
              <a:t>は</a:t>
            </a:r>
            <a:r>
              <a:rPr kumimoji="1" lang="ja-JP" altLang="en-US" dirty="0">
                <a:solidFill>
                  <a:srgbClr val="0070C0"/>
                </a:solidFill>
              </a:rPr>
              <a:t>方策</a:t>
            </a:r>
            <a:r>
              <a:rPr kumimoji="1" lang="ja-JP" altLang="en-US" dirty="0"/>
              <a:t>によって左右される</a:t>
            </a:r>
            <a:endParaRPr kumimoji="1" lang="en-US" altLang="ja-JP" dirty="0"/>
          </a:p>
          <a:p>
            <a:pPr marL="0" indent="0">
              <a:buNone/>
            </a:pPr>
            <a:r>
              <a:rPr lang="ja-JP" altLang="en-US" dirty="0">
                <a:solidFill>
                  <a:srgbClr val="0070C0"/>
                </a:solidFill>
              </a:rPr>
              <a:t>方策</a:t>
            </a:r>
            <a:r>
              <a:rPr lang="ja-JP" altLang="en-US" dirty="0"/>
              <a:t>は</a:t>
            </a:r>
            <a:r>
              <a:rPr lang="ja-JP" altLang="en-US" dirty="0">
                <a:solidFill>
                  <a:srgbClr val="C00000"/>
                </a:solidFill>
              </a:rPr>
              <a:t>状態・行動価値関数</a:t>
            </a:r>
            <a:r>
              <a:rPr lang="ja-JP" altLang="en-US" dirty="0"/>
              <a:t>によって決まる</a:t>
            </a:r>
            <a:endParaRPr lang="en-US" altLang="ja-JP" dirty="0"/>
          </a:p>
          <a:p>
            <a:pPr marL="0" indent="0">
              <a:buNone/>
            </a:pPr>
            <a:r>
              <a:rPr kumimoji="1" lang="ja-JP" altLang="en-US" dirty="0"/>
              <a:t>⇒ まずは</a:t>
            </a:r>
            <a:r>
              <a:rPr kumimoji="1" lang="ja-JP" altLang="en-US" dirty="0">
                <a:solidFill>
                  <a:srgbClr val="C00000"/>
                </a:solidFill>
              </a:rPr>
              <a:t>状態</a:t>
            </a:r>
            <a:r>
              <a:rPr lang="ja-JP" altLang="en-US" dirty="0">
                <a:solidFill>
                  <a:srgbClr val="C00000"/>
                </a:solidFill>
              </a:rPr>
              <a:t>・行動</a:t>
            </a:r>
            <a:r>
              <a:rPr kumimoji="1" lang="ja-JP" altLang="en-US" dirty="0">
                <a:solidFill>
                  <a:srgbClr val="C00000"/>
                </a:solidFill>
              </a:rPr>
              <a:t>価値関数</a:t>
            </a:r>
            <a:r>
              <a:rPr kumimoji="1" lang="ja-JP" altLang="en-US" dirty="0"/>
              <a:t>を探索的に求め、次に</a:t>
            </a:r>
            <a:r>
              <a:rPr kumimoji="1" lang="ja-JP" altLang="en-US" dirty="0">
                <a:solidFill>
                  <a:srgbClr val="0070C0"/>
                </a:solidFill>
              </a:rPr>
              <a:t>方策</a:t>
            </a:r>
            <a:r>
              <a:rPr kumimoji="1" lang="ja-JP" altLang="en-US" dirty="0"/>
              <a:t>を決定</a:t>
            </a:r>
          </a:p>
        </p:txBody>
      </p:sp>
    </p:spTree>
    <p:extLst>
      <p:ext uri="{BB962C8B-B14F-4D97-AF65-F5344CB8AC3E}">
        <p14:creationId xmlns:p14="http://schemas.microsoft.com/office/powerpoint/2010/main" val="4199965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7310" y="413714"/>
            <a:ext cx="10972800" cy="1143000"/>
          </a:xfrm>
        </p:spPr>
        <p:txBody>
          <a:bodyPr/>
          <a:lstStyle/>
          <a:p>
            <a:r>
              <a:rPr lang="en-US" altLang="ja-JP" dirty="0"/>
              <a:t>7.4.1 </a:t>
            </a:r>
            <a:r>
              <a:rPr lang="ja-JP" altLang="en-US" dirty="0"/>
              <a:t>状態価値関数</a:t>
            </a:r>
            <a:endParaRPr kumimoji="1" lang="ja-JP" altLang="en-US" dirty="0"/>
          </a:p>
        </p:txBody>
      </p:sp>
      <p:sp>
        <p:nvSpPr>
          <p:cNvPr id="3" name="コンテンツ プレースホルダー 2"/>
          <p:cNvSpPr>
            <a:spLocks noGrp="1"/>
          </p:cNvSpPr>
          <p:nvPr>
            <p:ph idx="1"/>
          </p:nvPr>
        </p:nvSpPr>
        <p:spPr>
          <a:xfrm>
            <a:off x="697310" y="1935480"/>
            <a:ext cx="10972800" cy="4389120"/>
          </a:xfrm>
        </p:spPr>
        <p:txBody>
          <a:bodyPr/>
          <a:lstStyle/>
          <a:p>
            <a:r>
              <a:rPr lang="ja-JP" altLang="en-US" dirty="0"/>
              <a:t>よりよい方策を学習するためには，正しく状態と行動の価値を見積もる必要がある．このために価値関数が定義される．</a:t>
            </a:r>
            <a:endParaRPr lang="en-US" altLang="ja-JP" dirty="0"/>
          </a:p>
          <a:p>
            <a:r>
              <a:rPr lang="ja-JP" altLang="en-US" dirty="0"/>
              <a:t>状態価値関数</a:t>
            </a:r>
            <a:endParaRPr lang="en-US" altLang="ja-JP" dirty="0"/>
          </a:p>
          <a:p>
            <a:pPr marL="393192" lvl="1" indent="0">
              <a:buNone/>
            </a:pPr>
            <a:r>
              <a:rPr lang="ja-JP" altLang="en-US" dirty="0"/>
              <a:t>「</a:t>
            </a:r>
            <a:r>
              <a:rPr lang="ja-JP" altLang="en-US" dirty="0">
                <a:solidFill>
                  <a:srgbClr val="002060"/>
                </a:solidFill>
              </a:rPr>
              <a:t>方策</a:t>
            </a:r>
            <a:r>
              <a:rPr lang="en-US" altLang="ja-JP" sz="3000" i="1" dirty="0">
                <a:solidFill>
                  <a:srgbClr val="002060"/>
                </a:solidFill>
              </a:rPr>
              <a:t>π</a:t>
            </a:r>
            <a:r>
              <a:rPr lang="en-US" altLang="ja-JP" sz="3000" i="1" dirty="0"/>
              <a:t> </a:t>
            </a:r>
            <a:r>
              <a:rPr lang="ja-JP" altLang="en-US" dirty="0"/>
              <a:t>に従うとき，</a:t>
            </a:r>
            <a:r>
              <a:rPr lang="ja-JP" altLang="en-US" dirty="0">
                <a:solidFill>
                  <a:srgbClr val="002060"/>
                </a:solidFill>
              </a:rPr>
              <a:t>状態</a:t>
            </a:r>
            <a:r>
              <a:rPr lang="en-US" altLang="ja-JP" sz="3000" i="1" dirty="0">
                <a:solidFill>
                  <a:srgbClr val="002060"/>
                </a:solidFill>
              </a:rPr>
              <a:t>s</a:t>
            </a:r>
            <a:r>
              <a:rPr lang="en-US" altLang="ja-JP" sz="3000" i="1" dirty="0"/>
              <a:t> </a:t>
            </a:r>
            <a:r>
              <a:rPr lang="ja-JP" altLang="en-US" dirty="0"/>
              <a:t>からスタートしたとすると、将来どれだけの</a:t>
            </a:r>
            <a:r>
              <a:rPr lang="ja-JP" altLang="en-US" dirty="0">
                <a:solidFill>
                  <a:srgbClr val="C00000"/>
                </a:solidFill>
              </a:rPr>
              <a:t>割引累積報酬</a:t>
            </a:r>
            <a:r>
              <a:rPr lang="ja-JP" altLang="en-US" dirty="0"/>
              <a:t>を得られるか</a:t>
            </a:r>
            <a:r>
              <a:rPr lang="en-US" altLang="ja-JP" dirty="0"/>
              <a:t>(</a:t>
            </a:r>
            <a:r>
              <a:rPr lang="ja-JP" altLang="en-US" dirty="0">
                <a:solidFill>
                  <a:srgbClr val="C00000"/>
                </a:solidFill>
              </a:rPr>
              <a:t>期待値</a:t>
            </a:r>
            <a:r>
              <a:rPr lang="en-US" altLang="ja-JP" dirty="0"/>
              <a:t>)</a:t>
            </a:r>
            <a:r>
              <a:rPr lang="ja-JP" altLang="en-US" dirty="0"/>
              <a:t>」</a:t>
            </a:r>
            <a:endParaRPr lang="en-US" altLang="ja-JP" dirty="0"/>
          </a:p>
          <a:p>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4130040"/>
            <a:ext cx="8400933"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44F13837-B07D-43A7-B9A5-A141A70F9B74}"/>
                  </a:ext>
                </a:extLst>
              </p:cNvPr>
              <p:cNvSpPr txBox="1"/>
              <p:nvPr/>
            </p:nvSpPr>
            <p:spPr>
              <a:xfrm>
                <a:off x="1487488" y="5870996"/>
                <a:ext cx="9392444" cy="509178"/>
              </a:xfrm>
              <a:prstGeom prst="rect">
                <a:avLst/>
              </a:prstGeom>
              <a:noFill/>
              <a:ln>
                <a:solidFill>
                  <a:srgbClr val="0070C0"/>
                </a:solidFill>
              </a:ln>
            </p:spPr>
            <p:txBody>
              <a:bodyPr wrap="square" rtlCol="0">
                <a:spAutoFit/>
              </a:bodyPr>
              <a:lstStyle/>
              <a:p>
                <a:r>
                  <a:rPr kumimoji="1" lang="ja-JP" altLang="en-US" sz="2400" dirty="0"/>
                  <a:t>割引累積報酬</a:t>
                </a:r>
                <a:r>
                  <a:rPr kumimoji="1" lang="en-US" altLang="ja-JP" sz="2400" dirty="0"/>
                  <a:t>: </a:t>
                </a:r>
                <a14:m>
                  <m:oMath xmlns:m="http://schemas.openxmlformats.org/officeDocument/2006/math">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𝑅</m:t>
                        </m:r>
                      </m:e>
                      <m:sub>
                        <m:r>
                          <a:rPr lang="en-US" altLang="ja-JP" sz="2400" i="1">
                            <a:latin typeface="Cambria Math" panose="02040503050406030204" pitchFamily="18" charset="0"/>
                          </a:rPr>
                          <m:t>𝑡</m:t>
                        </m:r>
                      </m:sub>
                    </m:sSub>
                  </m:oMath>
                </a14:m>
                <a:r>
                  <a:rPr kumimoji="1" lang="ja-JP" altLang="en-US" sz="2400" dirty="0"/>
                  <a:t>        報酬</a:t>
                </a:r>
                <a14:m>
                  <m:oMath xmlns:m="http://schemas.openxmlformats.org/officeDocument/2006/math">
                    <m:r>
                      <a:rPr kumimoji="1" lang="ja-JP" altLang="en-US" sz="2400" i="1" smtClean="0">
                        <a:latin typeface="Cambria Math" panose="02040503050406030204" pitchFamily="18" charset="0"/>
                      </a:rPr>
                      <m:t>関数</m:t>
                    </m:r>
                    <m:r>
                      <a:rPr kumimoji="1" lang="en-US" altLang="ja-JP" sz="2400" b="0" i="1" smtClean="0">
                        <a:latin typeface="Cambria Math" panose="02040503050406030204" pitchFamily="18" charset="0"/>
                      </a:rPr>
                      <m:t>: </m:t>
                    </m:r>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𝑡</m:t>
                        </m:r>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𝑟</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𝑠</m:t>
                            </m:r>
                          </m:e>
                          <m:sub>
                            <m:r>
                              <a:rPr kumimoji="1" lang="en-US" altLang="ja-JP" sz="2400" b="0" i="1" smtClean="0">
                                <a:latin typeface="Cambria Math" panose="02040503050406030204" pitchFamily="18" charset="0"/>
                              </a:rPr>
                              <m:t>𝑡</m:t>
                            </m:r>
                            <m:r>
                              <a:rPr kumimoji="1" lang="en-US" altLang="ja-JP" sz="2400" b="0" i="1" smtClean="0">
                                <a:latin typeface="Cambria Math" panose="02040503050406030204" pitchFamily="18" charset="0"/>
                              </a:rPr>
                              <m:t>,  </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𝑎</m:t>
                            </m:r>
                          </m:e>
                          <m:sub>
                            <m:r>
                              <a:rPr kumimoji="1" lang="en-US" altLang="ja-JP" sz="2400" b="0" i="1" smtClean="0">
                                <a:latin typeface="Cambria Math" panose="02040503050406030204" pitchFamily="18" charset="0"/>
                              </a:rPr>
                              <m:t>𝑡</m:t>
                            </m:r>
                          </m:sub>
                        </m:sSub>
                      </m:e>
                    </m:d>
                    <m:r>
                      <a:rPr kumimoji="1" lang="en-US" altLang="ja-JP" sz="2400" b="0" i="1" smtClean="0">
                        <a:latin typeface="Cambria Math" panose="02040503050406030204" pitchFamily="18" charset="0"/>
                      </a:rPr>
                      <m:t> </m:t>
                    </m:r>
                  </m:oMath>
                </a14:m>
                <a:r>
                  <a:rPr kumimoji="1" lang="ja-JP" altLang="en-US" sz="2400" dirty="0"/>
                  <a:t>       </a:t>
                </a:r>
                <a:r>
                  <a:rPr lang="ja-JP" altLang="en-US" sz="2400" dirty="0"/>
                  <a:t>割引率</a:t>
                </a:r>
                <a:r>
                  <a:rPr lang="en-US" altLang="ja-JP" sz="2400" dirty="0"/>
                  <a:t>: </a:t>
                </a:r>
                <a14:m>
                  <m:oMath xmlns:m="http://schemas.openxmlformats.org/officeDocument/2006/math">
                    <m:r>
                      <a:rPr lang="ja-JP" altLang="en-US" sz="2400" i="1" smtClean="0">
                        <a:latin typeface="Cambria Math" panose="02040503050406030204" pitchFamily="18" charset="0"/>
                      </a:rPr>
                      <m:t>𝛾</m:t>
                    </m:r>
                  </m:oMath>
                </a14:m>
                <a:endParaRPr kumimoji="1" lang="ja-JP" altLang="en-US" sz="2400" i="1" dirty="0">
                  <a:latin typeface="Times New Roman" panose="02020603050405020304" pitchFamily="18" charset="0"/>
                  <a:cs typeface="Times New Roman" panose="02020603050405020304" pitchFamily="18" charset="0"/>
                </a:endParaRPr>
              </a:p>
            </p:txBody>
          </p:sp>
        </mc:Choice>
        <mc:Fallback xmlns="">
          <p:sp>
            <p:nvSpPr>
              <p:cNvPr id="5" name="テキスト ボックス 4">
                <a:extLst>
                  <a:ext uri="{FF2B5EF4-FFF2-40B4-BE49-F238E27FC236}">
                    <a16:creationId xmlns:a16="http://schemas.microsoft.com/office/drawing/2014/main" id="{44F13837-B07D-43A7-B9A5-A141A70F9B74}"/>
                  </a:ext>
                </a:extLst>
              </p:cNvPr>
              <p:cNvSpPr txBox="1">
                <a:spLocks noRot="1" noChangeAspect="1" noMove="1" noResize="1" noEditPoints="1" noAdjustHandles="1" noChangeArrowheads="1" noChangeShapeType="1" noTextEdit="1"/>
              </p:cNvSpPr>
              <p:nvPr/>
            </p:nvSpPr>
            <p:spPr>
              <a:xfrm>
                <a:off x="1487488" y="5870996"/>
                <a:ext cx="9392444" cy="509178"/>
              </a:xfrm>
              <a:prstGeom prst="rect">
                <a:avLst/>
              </a:prstGeom>
              <a:blipFill>
                <a:blip r:embed="rId3"/>
                <a:stretch>
                  <a:fillRect l="-907" t="-8140" b="-20930"/>
                </a:stretch>
              </a:blipFill>
              <a:ln>
                <a:solidFill>
                  <a:srgbClr val="0070C0"/>
                </a:solidFill>
              </a:ln>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7FC36A85-DD12-46CD-9D32-378C8FDA86FE}"/>
              </a:ext>
            </a:extLst>
          </p:cNvPr>
          <p:cNvSpPr txBox="1"/>
          <p:nvPr/>
        </p:nvSpPr>
        <p:spPr>
          <a:xfrm>
            <a:off x="10216158" y="4680923"/>
            <a:ext cx="1366242" cy="523220"/>
          </a:xfrm>
          <a:prstGeom prst="rect">
            <a:avLst/>
          </a:prstGeom>
          <a:noFill/>
        </p:spPr>
        <p:txBody>
          <a:bodyPr wrap="square" rtlCol="0">
            <a:spAutoFit/>
          </a:bodyPr>
          <a:lstStyle/>
          <a:p>
            <a:r>
              <a:rPr kumimoji="1" lang="en-US" altLang="ja-JP" sz="2800" dirty="0">
                <a:latin typeface="Times New Roman" panose="02020603050405020304" pitchFamily="18" charset="0"/>
                <a:cs typeface="Times New Roman" panose="02020603050405020304" pitchFamily="18" charset="0"/>
              </a:rPr>
              <a:t>(7.5)</a:t>
            </a:r>
            <a:endParaRPr kumimoji="1" lang="ja-JP"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08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1052736"/>
            <a:ext cx="6048672" cy="4421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608210" y="-57576"/>
            <a:ext cx="10972800" cy="1143000"/>
          </a:xfrm>
        </p:spPr>
        <p:txBody>
          <a:bodyPr>
            <a:normAutofit fontScale="90000"/>
          </a:bodyPr>
          <a:lstStyle/>
          <a:p>
            <a:r>
              <a:rPr kumimoji="1" lang="en-US" altLang="ja-JP" dirty="0"/>
              <a:t>7.4.2 </a:t>
            </a:r>
            <a:r>
              <a:rPr lang="ja-JP" altLang="en-US" b="1" dirty="0"/>
              <a:t>ホイールダック</a:t>
            </a:r>
            <a:r>
              <a:rPr lang="en-US" altLang="ja-JP" b="1" dirty="0"/>
              <a:t>2 </a:t>
            </a:r>
            <a:r>
              <a:rPr lang="ja-JP" altLang="en-US" b="1" dirty="0"/>
              <a:t>号と分かれ道（確率編）</a:t>
            </a:r>
            <a:endParaRPr kumimoji="1" lang="ja-JP" altLang="en-US" dirty="0"/>
          </a:p>
        </p:txBody>
      </p:sp>
      <p:sp>
        <p:nvSpPr>
          <p:cNvPr id="5" name="テキスト ボックス 4"/>
          <p:cNvSpPr txBox="1"/>
          <p:nvPr/>
        </p:nvSpPr>
        <p:spPr>
          <a:xfrm>
            <a:off x="4791287" y="3717033"/>
            <a:ext cx="524503" cy="461665"/>
          </a:xfrm>
          <a:prstGeom prst="rect">
            <a:avLst/>
          </a:prstGeom>
          <a:noFill/>
        </p:spPr>
        <p:txBody>
          <a:bodyPr wrap="none" rtlCol="0">
            <a:spAutoFit/>
          </a:bodyPr>
          <a:lstStyle/>
          <a:p>
            <a:r>
              <a:rPr lang="en-US" altLang="ja-JP" sz="2400" dirty="0">
                <a:solidFill>
                  <a:srgbClr val="FF0000"/>
                </a:solidFill>
              </a:rPr>
              <a:t>0.1</a:t>
            </a:r>
            <a:endParaRPr lang="ja-JP" altLang="en-US" sz="2400" dirty="0">
              <a:solidFill>
                <a:srgbClr val="FF0000"/>
              </a:solidFill>
            </a:endParaRPr>
          </a:p>
        </p:txBody>
      </p:sp>
      <p:sp>
        <p:nvSpPr>
          <p:cNvPr id="7" name="テキスト ボックス 6"/>
          <p:cNvSpPr txBox="1"/>
          <p:nvPr/>
        </p:nvSpPr>
        <p:spPr>
          <a:xfrm>
            <a:off x="5303913" y="2789404"/>
            <a:ext cx="524503" cy="461665"/>
          </a:xfrm>
          <a:prstGeom prst="rect">
            <a:avLst/>
          </a:prstGeom>
          <a:noFill/>
        </p:spPr>
        <p:txBody>
          <a:bodyPr wrap="none" rtlCol="0">
            <a:spAutoFit/>
          </a:bodyPr>
          <a:lstStyle/>
          <a:p>
            <a:r>
              <a:rPr lang="en-US" altLang="ja-JP" sz="2400" dirty="0">
                <a:solidFill>
                  <a:srgbClr val="FF0000"/>
                </a:solidFill>
              </a:rPr>
              <a:t>0.1</a:t>
            </a:r>
            <a:endParaRPr lang="ja-JP" altLang="en-US" sz="2400" dirty="0">
              <a:solidFill>
                <a:srgbClr val="FF0000"/>
              </a:solidFill>
            </a:endParaRPr>
          </a:p>
        </p:txBody>
      </p:sp>
      <p:sp>
        <p:nvSpPr>
          <p:cNvPr id="8" name="テキスト ボックス 7"/>
          <p:cNvSpPr txBox="1"/>
          <p:nvPr/>
        </p:nvSpPr>
        <p:spPr>
          <a:xfrm>
            <a:off x="5018194" y="1772817"/>
            <a:ext cx="593432" cy="461665"/>
          </a:xfrm>
          <a:prstGeom prst="rect">
            <a:avLst/>
          </a:prstGeom>
          <a:noFill/>
        </p:spPr>
        <p:txBody>
          <a:bodyPr wrap="none" rtlCol="0">
            <a:spAutoFit/>
          </a:bodyPr>
          <a:lstStyle/>
          <a:p>
            <a:r>
              <a:rPr lang="en-US" altLang="ja-JP" sz="2400" dirty="0">
                <a:solidFill>
                  <a:srgbClr val="FF0000"/>
                </a:solidFill>
              </a:rPr>
              <a:t>0.8</a:t>
            </a:r>
            <a:endParaRPr lang="ja-JP" altLang="en-US" sz="2400" dirty="0">
              <a:solidFill>
                <a:srgbClr val="FF0000"/>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769" y="5521577"/>
            <a:ext cx="7429682" cy="64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2135560" y="6161673"/>
            <a:ext cx="8064896" cy="523220"/>
          </a:xfrm>
          <a:prstGeom prst="rect">
            <a:avLst/>
          </a:prstGeom>
        </p:spPr>
        <p:txBody>
          <a:bodyPr wrap="square">
            <a:spAutoFit/>
          </a:bodyPr>
          <a:lstStyle/>
          <a:p>
            <a:r>
              <a:rPr lang="ja-JP" altLang="en-US" sz="2800" dirty="0"/>
              <a:t>方策</a:t>
            </a:r>
            <a:r>
              <a:rPr lang="en-US" altLang="ja-JP" sz="2800" i="1" dirty="0"/>
              <a:t>π</a:t>
            </a:r>
            <a:r>
              <a:rPr lang="ja-JP" altLang="en-US" sz="2800" dirty="0"/>
              <a:t>は価値関数の値を高めるほどよい方策といえる</a:t>
            </a:r>
          </a:p>
        </p:txBody>
      </p:sp>
      <p:sp>
        <p:nvSpPr>
          <p:cNvPr id="9" name="正方形/長方形 8"/>
          <p:cNvSpPr/>
          <p:nvPr/>
        </p:nvSpPr>
        <p:spPr>
          <a:xfrm>
            <a:off x="9108778" y="5104948"/>
            <a:ext cx="1401346" cy="369332"/>
          </a:xfrm>
          <a:prstGeom prst="rect">
            <a:avLst/>
          </a:prstGeom>
        </p:spPr>
        <p:txBody>
          <a:bodyPr wrap="none">
            <a:spAutoFit/>
          </a:bodyPr>
          <a:lstStyle/>
          <a:p>
            <a:r>
              <a:rPr lang="en-US" altLang="ja-JP" dirty="0"/>
              <a:t>γ=</a:t>
            </a:r>
            <a:r>
              <a:rPr lang="ja-JP" altLang="en-US" dirty="0"/>
              <a:t> </a:t>
            </a:r>
            <a:r>
              <a:rPr lang="en-US" altLang="ja-JP" dirty="0"/>
              <a:t>0.9</a:t>
            </a:r>
            <a:r>
              <a:rPr lang="ja-JP" altLang="en-US" dirty="0"/>
              <a:t>とする</a:t>
            </a:r>
          </a:p>
        </p:txBody>
      </p:sp>
    </p:spTree>
    <p:extLst>
      <p:ext uri="{BB962C8B-B14F-4D97-AF65-F5344CB8AC3E}">
        <p14:creationId xmlns:p14="http://schemas.microsoft.com/office/powerpoint/2010/main" val="1431923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571" y="4184533"/>
            <a:ext cx="4292425"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8" y="5661248"/>
            <a:ext cx="8337768"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715291" y="316582"/>
            <a:ext cx="10972800" cy="1143000"/>
          </a:xfrm>
        </p:spPr>
        <p:txBody>
          <a:bodyPr/>
          <a:lstStyle/>
          <a:p>
            <a:r>
              <a:rPr kumimoji="1" lang="en-US" altLang="ja-JP" dirty="0"/>
              <a:t>7.4.3 </a:t>
            </a:r>
            <a:r>
              <a:rPr kumimoji="1" lang="ja-JP" altLang="en-US" dirty="0"/>
              <a:t>行動価値関数</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3893" y="2806395"/>
            <a:ext cx="9268651" cy="137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コンテンツ プレースホルダー 2"/>
          <p:cNvSpPr>
            <a:spLocks noGrp="1"/>
          </p:cNvSpPr>
          <p:nvPr>
            <p:ph idx="1"/>
          </p:nvPr>
        </p:nvSpPr>
        <p:spPr>
          <a:xfrm>
            <a:off x="652500" y="1891630"/>
            <a:ext cx="10887000" cy="4633714"/>
          </a:xfrm>
        </p:spPr>
        <p:txBody>
          <a:bodyPr>
            <a:noAutofit/>
          </a:bodyPr>
          <a:lstStyle/>
          <a:p>
            <a:r>
              <a:rPr lang="ja-JP" altLang="en-US" sz="3200" dirty="0"/>
              <a:t>行動価値関数</a:t>
            </a:r>
            <a:r>
              <a:rPr lang="en-US" altLang="ja-JP" sz="3200" dirty="0"/>
              <a:t>(action-value function)</a:t>
            </a:r>
          </a:p>
          <a:p>
            <a:pPr marL="0" indent="0">
              <a:buNone/>
            </a:pPr>
            <a:r>
              <a:rPr lang="ja-JP" altLang="en-US" sz="2400" dirty="0">
                <a:solidFill>
                  <a:srgbClr val="002060"/>
                </a:solidFill>
              </a:rPr>
              <a:t>状態</a:t>
            </a:r>
            <a:r>
              <a:rPr lang="ja-JP" altLang="en-US" sz="2400" dirty="0" err="1">
                <a:solidFill>
                  <a:srgbClr val="002060"/>
                </a:solidFill>
              </a:rPr>
              <a:t>ｓ</a:t>
            </a:r>
            <a:r>
              <a:rPr lang="ja-JP" altLang="en-US" sz="2400" dirty="0"/>
              <a:t>で</a:t>
            </a:r>
            <a:r>
              <a:rPr lang="ja-JP" altLang="en-US" sz="2400" dirty="0">
                <a:solidFill>
                  <a:srgbClr val="002060"/>
                </a:solidFill>
              </a:rPr>
              <a:t>行動</a:t>
            </a:r>
            <a:r>
              <a:rPr lang="en-US" altLang="ja-JP" sz="2400" dirty="0">
                <a:solidFill>
                  <a:srgbClr val="002060"/>
                </a:solidFill>
              </a:rPr>
              <a:t>a</a:t>
            </a:r>
            <a:r>
              <a:rPr lang="ja-JP" altLang="en-US" sz="2400" dirty="0"/>
              <a:t>を取った後に</a:t>
            </a:r>
            <a:r>
              <a:rPr lang="ja-JP" altLang="en-US" sz="2400" dirty="0">
                <a:solidFill>
                  <a:srgbClr val="002060"/>
                </a:solidFill>
              </a:rPr>
              <a:t>方策</a:t>
            </a:r>
            <a:r>
              <a:rPr lang="en-US" altLang="ja-JP" sz="2400" dirty="0">
                <a:solidFill>
                  <a:srgbClr val="002060"/>
                </a:solidFill>
              </a:rPr>
              <a:t>π</a:t>
            </a:r>
            <a:r>
              <a:rPr lang="ja-JP" altLang="en-US" sz="2400" dirty="0"/>
              <a:t>に従って得られる</a:t>
            </a:r>
            <a:r>
              <a:rPr lang="ja-JP" altLang="en-US" sz="2400" dirty="0">
                <a:solidFill>
                  <a:srgbClr val="C00000"/>
                </a:solidFill>
              </a:rPr>
              <a:t>割引累積報酬の期待値</a:t>
            </a:r>
            <a:r>
              <a:rPr lang="en-US" altLang="ja-JP" sz="2400" dirty="0">
                <a:solidFill>
                  <a:srgbClr val="C00000"/>
                </a:solidFill>
              </a:rPr>
              <a:t> </a:t>
            </a:r>
          </a:p>
          <a:p>
            <a:endParaRPr lang="en-US" altLang="ja-JP" sz="3200" dirty="0"/>
          </a:p>
          <a:p>
            <a:pPr marL="0" indent="0">
              <a:buNone/>
            </a:pPr>
            <a:r>
              <a:rPr lang="ja-JP" altLang="en-US" sz="2400" dirty="0"/>
              <a:t>　</a:t>
            </a:r>
            <a:endParaRPr lang="en-US" altLang="ja-JP" sz="2400" dirty="0"/>
          </a:p>
          <a:p>
            <a:pPr marL="0" indent="0">
              <a:buNone/>
            </a:pPr>
            <a:r>
              <a:rPr lang="ja-JP" altLang="en-US" sz="2400" dirty="0"/>
              <a:t>状態価値関数</a:t>
            </a:r>
            <a:r>
              <a:rPr lang="en-US" altLang="ja-JP" sz="2400" dirty="0"/>
              <a:t>V</a:t>
            </a:r>
            <a:r>
              <a:rPr lang="en-US" altLang="ja-JP" sz="2400" baseline="-25000" dirty="0"/>
              <a:t>π</a:t>
            </a:r>
            <a:r>
              <a:rPr lang="ja-JP" altLang="en-US" sz="2400" dirty="0"/>
              <a:t>との関係：</a:t>
            </a:r>
            <a:endParaRPr lang="en-US" altLang="ja-JP" sz="2400" dirty="0"/>
          </a:p>
          <a:p>
            <a:pPr marL="0" indent="0">
              <a:buNone/>
            </a:pPr>
            <a:endParaRPr lang="en-US" altLang="ja-JP" sz="4400" dirty="0"/>
          </a:p>
          <a:p>
            <a:r>
              <a:rPr lang="ja-JP" altLang="en-US" sz="3200" b="1" dirty="0"/>
              <a:t>最適行動価値関数</a:t>
            </a:r>
          </a:p>
        </p:txBody>
      </p:sp>
      <p:sp>
        <p:nvSpPr>
          <p:cNvPr id="4" name="テキスト ボックス 3">
            <a:extLst>
              <a:ext uri="{FF2B5EF4-FFF2-40B4-BE49-F238E27FC236}">
                <a16:creationId xmlns:a16="http://schemas.microsoft.com/office/drawing/2014/main" id="{7D312466-2860-487B-8510-855031D03852}"/>
              </a:ext>
            </a:extLst>
          </p:cNvPr>
          <p:cNvSpPr txBox="1"/>
          <p:nvPr/>
        </p:nvSpPr>
        <p:spPr>
          <a:xfrm>
            <a:off x="6862750" y="4461413"/>
            <a:ext cx="1468216" cy="461665"/>
          </a:xfrm>
          <a:prstGeom prst="rect">
            <a:avLst/>
          </a:prstGeom>
          <a:noFill/>
        </p:spPr>
        <p:txBody>
          <a:bodyPr wrap="square" rtlCol="0">
            <a:spAutoFit/>
          </a:bodyPr>
          <a:lstStyle/>
          <a:p>
            <a:r>
              <a:rPr kumimoji="1" lang="en-US" altLang="ja-JP" sz="2400" dirty="0">
                <a:latin typeface="Times New Roman" panose="02020603050405020304" pitchFamily="18" charset="0"/>
                <a:cs typeface="Times New Roman" panose="02020603050405020304" pitchFamily="18" charset="0"/>
              </a:rPr>
              <a:t>(7.8)</a:t>
            </a:r>
            <a:endParaRPr kumimoji="1" lang="ja-JP" altLang="en-US" sz="2400" dirty="0">
              <a:latin typeface="Times New Roman" panose="02020603050405020304" pitchFamily="18" charset="0"/>
              <a:cs typeface="Times New Roman" panose="02020603050405020304" pitchFamily="18" charset="0"/>
            </a:endParaRPr>
          </a:p>
        </p:txBody>
      </p:sp>
      <p:pic>
        <p:nvPicPr>
          <p:cNvPr id="8" name="Picture 3">
            <a:extLst>
              <a:ext uri="{FF2B5EF4-FFF2-40B4-BE49-F238E27FC236}">
                <a16:creationId xmlns:a16="http://schemas.microsoft.com/office/drawing/2014/main" id="{71DED0D2-E2B7-4647-8BF1-1BAB443AAA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784" y="3919800"/>
            <a:ext cx="3445074" cy="458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977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724" y="476672"/>
            <a:ext cx="7377669" cy="513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1524000" y="25851"/>
            <a:ext cx="6131024" cy="648072"/>
          </a:xfrm>
          <a:solidFill>
            <a:schemeClr val="bg1">
              <a:alpha val="65000"/>
            </a:schemeClr>
          </a:solidFill>
        </p:spPr>
        <p:txBody>
          <a:bodyPr>
            <a:normAutofit fontScale="90000"/>
          </a:bodyPr>
          <a:lstStyle/>
          <a:p>
            <a:r>
              <a:rPr lang="ja-JP" altLang="en-US" dirty="0"/>
              <a:t>未来はドンドン分岐する</a:t>
            </a:r>
            <a:endParaRPr kumimoji="1" lang="ja-JP" altLang="en-US" dirty="0"/>
          </a:p>
        </p:txBody>
      </p:sp>
      <p:sp>
        <p:nvSpPr>
          <p:cNvPr id="3" name="コンテンツ プレースホルダー 2"/>
          <p:cNvSpPr>
            <a:spLocks noGrp="1"/>
          </p:cNvSpPr>
          <p:nvPr>
            <p:ph idx="1"/>
          </p:nvPr>
        </p:nvSpPr>
        <p:spPr>
          <a:xfrm>
            <a:off x="983432" y="5157192"/>
            <a:ext cx="10441159" cy="1584176"/>
          </a:xfrm>
        </p:spPr>
        <p:txBody>
          <a:bodyPr>
            <a:normAutofit/>
          </a:bodyPr>
          <a:lstStyle/>
          <a:p>
            <a:r>
              <a:rPr lang="ja-JP" altLang="en-US" dirty="0"/>
              <a:t>視点</a:t>
            </a:r>
            <a:endParaRPr lang="en-US" altLang="ja-JP" dirty="0"/>
          </a:p>
          <a:p>
            <a:pPr marL="850392" lvl="1" indent="-457200">
              <a:buFont typeface="+mj-lt"/>
              <a:buAutoNum type="arabicPeriod"/>
            </a:pPr>
            <a:r>
              <a:rPr kumimoji="1" lang="ja-JP" altLang="en-US" dirty="0"/>
              <a:t>問題を簡単にする上で状態価値の間に良い性質は無いか？</a:t>
            </a:r>
            <a:endParaRPr kumimoji="1" lang="en-US" altLang="ja-JP" dirty="0"/>
          </a:p>
          <a:p>
            <a:pPr marL="850392" lvl="1" indent="-457200">
              <a:buFont typeface="+mj-lt"/>
              <a:buAutoNum type="arabicPeriod"/>
            </a:pPr>
            <a:r>
              <a:rPr lang="ja-JP" altLang="en-US" dirty="0">
                <a:solidFill>
                  <a:srgbClr val="C00000"/>
                </a:solidFill>
              </a:rPr>
              <a:t>オンライン学習</a:t>
            </a:r>
            <a:r>
              <a:rPr lang="ja-JP" altLang="en-US" dirty="0"/>
              <a:t>に変更するためのよい近似方法は無いか？</a:t>
            </a:r>
            <a:endParaRPr kumimoji="1" lang="en-US" altLang="ja-JP" dirty="0"/>
          </a:p>
        </p:txBody>
      </p:sp>
      <p:sp>
        <p:nvSpPr>
          <p:cNvPr id="4" name="テキスト ボックス 3"/>
          <p:cNvSpPr txBox="1"/>
          <p:nvPr/>
        </p:nvSpPr>
        <p:spPr>
          <a:xfrm>
            <a:off x="3071664" y="6381328"/>
            <a:ext cx="619208" cy="369332"/>
          </a:xfrm>
          <a:prstGeom prst="rect">
            <a:avLst/>
          </a:prstGeom>
          <a:noFill/>
        </p:spPr>
        <p:txBody>
          <a:bodyPr wrap="none" rtlCol="0">
            <a:spAutoFit/>
          </a:bodyPr>
          <a:lstStyle/>
          <a:p>
            <a:r>
              <a:rPr lang="en-US" altLang="ja-JP" dirty="0"/>
              <a:t>p.99</a:t>
            </a:r>
            <a:endParaRPr lang="ja-JP" altLang="en-US" dirty="0"/>
          </a:p>
        </p:txBody>
      </p:sp>
    </p:spTree>
    <p:extLst>
      <p:ext uri="{BB962C8B-B14F-4D97-AF65-F5344CB8AC3E}">
        <p14:creationId xmlns:p14="http://schemas.microsoft.com/office/powerpoint/2010/main" val="2843037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1544" y="16024"/>
            <a:ext cx="8229600" cy="1143000"/>
          </a:xfrm>
        </p:spPr>
        <p:txBody>
          <a:bodyPr/>
          <a:lstStyle/>
          <a:p>
            <a:r>
              <a:rPr kumimoji="1" lang="ja-JP" altLang="en-US" dirty="0"/>
              <a:t>ベルマン方程式</a:t>
            </a:r>
          </a:p>
        </p:txBody>
      </p:sp>
      <p:sp>
        <p:nvSpPr>
          <p:cNvPr id="3" name="コンテンツ プレースホルダー 2"/>
          <p:cNvSpPr>
            <a:spLocks noGrp="1"/>
          </p:cNvSpPr>
          <p:nvPr>
            <p:ph idx="1"/>
          </p:nvPr>
        </p:nvSpPr>
        <p:spPr>
          <a:xfrm>
            <a:off x="1907728" y="4869160"/>
            <a:ext cx="8229600" cy="792088"/>
          </a:xfrm>
        </p:spPr>
        <p:txBody>
          <a:bodyPr>
            <a:noAutofit/>
          </a:bodyPr>
          <a:lstStyle/>
          <a:p>
            <a:r>
              <a:rPr lang="ja-JP" altLang="en-US" sz="2800" dirty="0"/>
              <a:t>現状態の状態価値は</a:t>
            </a:r>
            <a:r>
              <a:rPr lang="ja-JP" altLang="en-US" sz="2800" b="1" dirty="0">
                <a:solidFill>
                  <a:srgbClr val="00B050"/>
                </a:solidFill>
              </a:rPr>
              <a:t>次の報酬</a:t>
            </a:r>
            <a:r>
              <a:rPr lang="ja-JP" altLang="en-US" sz="2800" dirty="0"/>
              <a:t>と</a:t>
            </a:r>
            <a:r>
              <a:rPr lang="ja-JP" altLang="en-US" sz="2800" dirty="0">
                <a:solidFill>
                  <a:srgbClr val="0070C0"/>
                </a:solidFill>
              </a:rPr>
              <a:t>次</a:t>
            </a:r>
            <a:r>
              <a:rPr lang="ja-JP" altLang="en-US" sz="2800" b="1" dirty="0">
                <a:solidFill>
                  <a:srgbClr val="0070C0"/>
                </a:solidFill>
              </a:rPr>
              <a:t>状態の価値</a:t>
            </a:r>
            <a:r>
              <a:rPr lang="ja-JP" altLang="en-US" sz="2800" dirty="0"/>
              <a:t>だけで定義出来る．下の式を</a:t>
            </a:r>
            <a:r>
              <a:rPr lang="ja-JP" altLang="en-US" sz="2800" b="1" dirty="0"/>
              <a:t>ベルマン方程式</a:t>
            </a:r>
            <a:r>
              <a:rPr lang="ja-JP" altLang="en-US" sz="2800" dirty="0"/>
              <a:t>と呼ぶ．</a:t>
            </a:r>
          </a:p>
        </p:txBody>
      </p:sp>
      <p:pic>
        <p:nvPicPr>
          <p:cNvPr id="7"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9617" y="2708920"/>
            <a:ext cx="745895" cy="746158"/>
          </a:xfrm>
          <a:prstGeom prst="rect">
            <a:avLst/>
          </a:prstGeom>
          <a:noFill/>
          <a:extLst>
            <a:ext uri="{909E8E84-426E-40DD-AFC4-6F175D3DCCD1}">
              <a14:hiddenFill xmlns:a14="http://schemas.microsoft.com/office/drawing/2010/main">
                <a:solidFill>
                  <a:srgbClr val="FFFFFF"/>
                </a:solidFill>
              </a14:hiddenFill>
            </a:ext>
          </a:extLst>
        </p:spPr>
      </p:pic>
      <p:sp>
        <p:nvSpPr>
          <p:cNvPr id="8" name="円/楕円 7"/>
          <p:cNvSpPr/>
          <p:nvPr/>
        </p:nvSpPr>
        <p:spPr>
          <a:xfrm>
            <a:off x="5158433" y="3575060"/>
            <a:ext cx="86409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A</a:t>
            </a:r>
            <a:endParaRPr lang="ja-JP" altLang="en-US" dirty="0"/>
          </a:p>
        </p:txBody>
      </p:sp>
      <p:sp>
        <p:nvSpPr>
          <p:cNvPr id="9" name="円/楕円 8"/>
          <p:cNvSpPr/>
          <p:nvPr/>
        </p:nvSpPr>
        <p:spPr>
          <a:xfrm>
            <a:off x="3575720" y="2734998"/>
            <a:ext cx="86409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S</a:t>
            </a:r>
            <a:endParaRPr lang="ja-JP" altLang="en-US" dirty="0"/>
          </a:p>
        </p:txBody>
      </p:sp>
      <p:sp>
        <p:nvSpPr>
          <p:cNvPr id="10" name="円/楕円 9"/>
          <p:cNvSpPr/>
          <p:nvPr/>
        </p:nvSpPr>
        <p:spPr>
          <a:xfrm>
            <a:off x="5158433" y="1782299"/>
            <a:ext cx="86409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C</a:t>
            </a:r>
            <a:endParaRPr lang="ja-JP" altLang="en-US" dirty="0"/>
          </a:p>
        </p:txBody>
      </p:sp>
      <p:sp>
        <p:nvSpPr>
          <p:cNvPr id="11" name="円/楕円 10"/>
          <p:cNvSpPr/>
          <p:nvPr/>
        </p:nvSpPr>
        <p:spPr>
          <a:xfrm>
            <a:off x="6569543" y="1210840"/>
            <a:ext cx="86409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E</a:t>
            </a:r>
            <a:endParaRPr lang="ja-JP" altLang="en-US" dirty="0"/>
          </a:p>
        </p:txBody>
      </p:sp>
      <p:sp>
        <p:nvSpPr>
          <p:cNvPr id="12" name="円/楕円 11"/>
          <p:cNvSpPr/>
          <p:nvPr/>
        </p:nvSpPr>
        <p:spPr>
          <a:xfrm>
            <a:off x="5158433" y="2730972"/>
            <a:ext cx="86409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B</a:t>
            </a:r>
            <a:endParaRPr lang="ja-JP" altLang="en-US" dirty="0"/>
          </a:p>
        </p:txBody>
      </p:sp>
      <p:cxnSp>
        <p:nvCxnSpPr>
          <p:cNvPr id="13" name="直線矢印コネクタ 12"/>
          <p:cNvCxnSpPr>
            <a:stCxn id="9" idx="5"/>
            <a:endCxn id="8" idx="2"/>
          </p:cNvCxnSpPr>
          <p:nvPr/>
        </p:nvCxnSpPr>
        <p:spPr>
          <a:xfrm>
            <a:off x="4313273" y="3349626"/>
            <a:ext cx="845161" cy="585475"/>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14" name="直線矢印コネクタ 13"/>
          <p:cNvCxnSpPr>
            <a:stCxn id="9" idx="6"/>
            <a:endCxn id="12" idx="2"/>
          </p:cNvCxnSpPr>
          <p:nvPr/>
        </p:nvCxnSpPr>
        <p:spPr>
          <a:xfrm flipV="1">
            <a:off x="4439817" y="3091012"/>
            <a:ext cx="718617" cy="4026"/>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15" name="直線矢印コネクタ 14"/>
          <p:cNvCxnSpPr>
            <a:stCxn id="10" idx="7"/>
            <a:endCxn id="11" idx="2"/>
          </p:cNvCxnSpPr>
          <p:nvPr/>
        </p:nvCxnSpPr>
        <p:spPr>
          <a:xfrm flipV="1">
            <a:off x="5895985" y="1570880"/>
            <a:ext cx="673558" cy="3168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9" idx="7"/>
            <a:endCxn id="10" idx="2"/>
          </p:cNvCxnSpPr>
          <p:nvPr/>
        </p:nvCxnSpPr>
        <p:spPr>
          <a:xfrm flipV="1">
            <a:off x="4313273" y="2142339"/>
            <a:ext cx="845161" cy="69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630112" y="2578841"/>
            <a:ext cx="216024" cy="523220"/>
          </a:xfrm>
          <a:prstGeom prst="rect">
            <a:avLst/>
          </a:prstGeom>
          <a:noFill/>
        </p:spPr>
        <p:txBody>
          <a:bodyPr wrap="square" rtlCol="0">
            <a:spAutoFit/>
          </a:bodyPr>
          <a:lstStyle/>
          <a:p>
            <a:r>
              <a:rPr lang="en-US" altLang="ja-JP" sz="2800" dirty="0"/>
              <a:t>1</a:t>
            </a:r>
            <a:endParaRPr lang="ja-JP" altLang="en-US" sz="2800" dirty="0"/>
          </a:p>
        </p:txBody>
      </p:sp>
      <p:sp>
        <p:nvSpPr>
          <p:cNvPr id="18" name="テキスト ボックス 17"/>
          <p:cNvSpPr txBox="1"/>
          <p:nvPr/>
        </p:nvSpPr>
        <p:spPr>
          <a:xfrm>
            <a:off x="4630112" y="3193468"/>
            <a:ext cx="216024" cy="523220"/>
          </a:xfrm>
          <a:prstGeom prst="rect">
            <a:avLst/>
          </a:prstGeom>
          <a:noFill/>
        </p:spPr>
        <p:txBody>
          <a:bodyPr wrap="square" rtlCol="0">
            <a:spAutoFit/>
          </a:bodyPr>
          <a:lstStyle/>
          <a:p>
            <a:r>
              <a:rPr lang="en-US" altLang="ja-JP" sz="2800" dirty="0"/>
              <a:t>2</a:t>
            </a:r>
            <a:endParaRPr lang="ja-JP" altLang="en-US" sz="2800" dirty="0"/>
          </a:p>
        </p:txBody>
      </p:sp>
      <p:sp>
        <p:nvSpPr>
          <p:cNvPr id="19" name="テキスト ボックス 18"/>
          <p:cNvSpPr txBox="1"/>
          <p:nvPr/>
        </p:nvSpPr>
        <p:spPr>
          <a:xfrm>
            <a:off x="4630112" y="2046411"/>
            <a:ext cx="216024" cy="523220"/>
          </a:xfrm>
          <a:prstGeom prst="rect">
            <a:avLst/>
          </a:prstGeom>
          <a:noFill/>
        </p:spPr>
        <p:txBody>
          <a:bodyPr wrap="square" rtlCol="0">
            <a:spAutoFit/>
          </a:bodyPr>
          <a:lstStyle/>
          <a:p>
            <a:r>
              <a:rPr lang="en-US" altLang="ja-JP" sz="2800" dirty="0"/>
              <a:t>0</a:t>
            </a:r>
            <a:endParaRPr lang="ja-JP" altLang="en-US" sz="2800" dirty="0"/>
          </a:p>
        </p:txBody>
      </p:sp>
      <p:sp>
        <p:nvSpPr>
          <p:cNvPr id="20" name="テキスト ボックス 19"/>
          <p:cNvSpPr txBox="1"/>
          <p:nvPr/>
        </p:nvSpPr>
        <p:spPr>
          <a:xfrm>
            <a:off x="6232764" y="1177125"/>
            <a:ext cx="216024" cy="523220"/>
          </a:xfrm>
          <a:prstGeom prst="rect">
            <a:avLst/>
          </a:prstGeom>
          <a:noFill/>
        </p:spPr>
        <p:txBody>
          <a:bodyPr wrap="square" rtlCol="0">
            <a:spAutoFit/>
          </a:bodyPr>
          <a:lstStyle/>
          <a:p>
            <a:r>
              <a:rPr lang="en-US" altLang="ja-JP" sz="2800" dirty="0"/>
              <a:t>3</a:t>
            </a:r>
            <a:endParaRPr lang="ja-JP" altLang="en-US" sz="2800" dirty="0"/>
          </a:p>
        </p:txBody>
      </p:sp>
      <p:cxnSp>
        <p:nvCxnSpPr>
          <p:cNvPr id="21" name="曲線コネクタ 20"/>
          <p:cNvCxnSpPr>
            <a:stCxn id="12" idx="7"/>
            <a:endCxn id="12" idx="6"/>
          </p:cNvCxnSpPr>
          <p:nvPr/>
        </p:nvCxnSpPr>
        <p:spPr>
          <a:xfrm rot="16200000" flipH="1">
            <a:off x="5831964" y="2900446"/>
            <a:ext cx="254587" cy="126544"/>
          </a:xfrm>
          <a:prstGeom prst="curvedConnector4">
            <a:avLst>
              <a:gd name="adj1" fmla="val -131214"/>
              <a:gd name="adj2" fmla="val 28064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曲線コネクタ 21"/>
          <p:cNvCxnSpPr>
            <a:stCxn id="11" idx="7"/>
            <a:endCxn id="11" idx="6"/>
          </p:cNvCxnSpPr>
          <p:nvPr/>
        </p:nvCxnSpPr>
        <p:spPr>
          <a:xfrm rot="16200000" flipH="1">
            <a:off x="7243074" y="1380314"/>
            <a:ext cx="254587" cy="126544"/>
          </a:xfrm>
          <a:prstGeom prst="curvedConnector4">
            <a:avLst>
              <a:gd name="adj1" fmla="val -131214"/>
              <a:gd name="adj2" fmla="val 280649"/>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708581" y="1004548"/>
            <a:ext cx="216024" cy="523220"/>
          </a:xfrm>
          <a:prstGeom prst="rect">
            <a:avLst/>
          </a:prstGeom>
          <a:noFill/>
        </p:spPr>
        <p:txBody>
          <a:bodyPr wrap="square" rtlCol="0">
            <a:spAutoFit/>
          </a:bodyPr>
          <a:lstStyle/>
          <a:p>
            <a:r>
              <a:rPr lang="en-US" altLang="ja-JP" sz="2800" dirty="0"/>
              <a:t>0</a:t>
            </a:r>
            <a:endParaRPr lang="ja-JP" altLang="en-US" sz="2800" dirty="0"/>
          </a:p>
        </p:txBody>
      </p:sp>
      <p:sp>
        <p:nvSpPr>
          <p:cNvPr id="24" name="テキスト ボックス 23"/>
          <p:cNvSpPr txBox="1"/>
          <p:nvPr/>
        </p:nvSpPr>
        <p:spPr>
          <a:xfrm>
            <a:off x="6232764" y="2333074"/>
            <a:ext cx="216024" cy="523220"/>
          </a:xfrm>
          <a:prstGeom prst="rect">
            <a:avLst/>
          </a:prstGeom>
          <a:noFill/>
        </p:spPr>
        <p:txBody>
          <a:bodyPr wrap="square" rtlCol="0">
            <a:spAutoFit/>
          </a:bodyPr>
          <a:lstStyle/>
          <a:p>
            <a:r>
              <a:rPr lang="en-US" altLang="ja-JP" sz="2800" dirty="0"/>
              <a:t>0</a:t>
            </a:r>
            <a:endParaRPr lang="ja-JP" altLang="en-US" sz="2800" dirty="0"/>
          </a:p>
        </p:txBody>
      </p:sp>
      <p:cxnSp>
        <p:nvCxnSpPr>
          <p:cNvPr id="25" name="直線矢印コネクタ 24"/>
          <p:cNvCxnSpPr>
            <a:stCxn id="10" idx="6"/>
          </p:cNvCxnSpPr>
          <p:nvPr/>
        </p:nvCxnSpPr>
        <p:spPr>
          <a:xfrm>
            <a:off x="6022529" y="2142340"/>
            <a:ext cx="979062" cy="1907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a:off x="6983850" y="2076583"/>
            <a:ext cx="86409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F</a:t>
            </a:r>
            <a:endParaRPr lang="ja-JP" altLang="en-US" dirty="0"/>
          </a:p>
        </p:txBody>
      </p:sp>
      <p:sp>
        <p:nvSpPr>
          <p:cNvPr id="27" name="雲 26"/>
          <p:cNvSpPr/>
          <p:nvPr/>
        </p:nvSpPr>
        <p:spPr>
          <a:xfrm>
            <a:off x="6569544" y="3349626"/>
            <a:ext cx="2190753" cy="945515"/>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3200" dirty="0"/>
              <a:t>?</a:t>
            </a:r>
            <a:endParaRPr lang="ja-JP" altLang="en-US" sz="3200" dirty="0"/>
          </a:p>
        </p:txBody>
      </p:sp>
      <p:sp>
        <p:nvSpPr>
          <p:cNvPr id="28" name="雲 27"/>
          <p:cNvSpPr/>
          <p:nvPr/>
        </p:nvSpPr>
        <p:spPr>
          <a:xfrm>
            <a:off x="8184233" y="1835264"/>
            <a:ext cx="2190753" cy="945515"/>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3200" dirty="0"/>
              <a:t>?</a:t>
            </a:r>
            <a:endParaRPr lang="ja-JP" altLang="en-US" sz="3200" dirty="0"/>
          </a:p>
        </p:txBody>
      </p:sp>
      <p:cxnSp>
        <p:nvCxnSpPr>
          <p:cNvPr id="29" name="直線矢印コネクタ 28"/>
          <p:cNvCxnSpPr>
            <a:stCxn id="8" idx="6"/>
            <a:endCxn id="27" idx="2"/>
          </p:cNvCxnSpPr>
          <p:nvPr/>
        </p:nvCxnSpPr>
        <p:spPr>
          <a:xfrm flipV="1">
            <a:off x="6022530" y="3822384"/>
            <a:ext cx="553809" cy="1127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6" idx="6"/>
          </p:cNvCxnSpPr>
          <p:nvPr/>
        </p:nvCxnSpPr>
        <p:spPr>
          <a:xfrm flipV="1">
            <a:off x="7847946" y="2237707"/>
            <a:ext cx="480302" cy="198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6232764" y="260648"/>
            <a:ext cx="0" cy="4034492"/>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120" name="直線矢印コネクタ 5119"/>
          <p:cNvCxnSpPr/>
          <p:nvPr/>
        </p:nvCxnSpPr>
        <p:spPr>
          <a:xfrm>
            <a:off x="6340776" y="764704"/>
            <a:ext cx="1843456"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1" name="テキスト ボックス 5120"/>
          <p:cNvSpPr txBox="1"/>
          <p:nvPr/>
        </p:nvSpPr>
        <p:spPr>
          <a:xfrm>
            <a:off x="8233818" y="706796"/>
            <a:ext cx="2166338" cy="461665"/>
          </a:xfrm>
          <a:prstGeom prst="rect">
            <a:avLst/>
          </a:prstGeom>
          <a:noFill/>
        </p:spPr>
        <p:txBody>
          <a:bodyPr wrap="square" rtlCol="0">
            <a:spAutoFit/>
          </a:bodyPr>
          <a:lstStyle/>
          <a:p>
            <a:r>
              <a:rPr lang="ja-JP" altLang="en-US" sz="2400" dirty="0"/>
              <a:t>気にしない！</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569" y="5805265"/>
            <a:ext cx="8675921" cy="91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5" name="テキスト ボックス 5124"/>
          <p:cNvSpPr txBox="1"/>
          <p:nvPr/>
        </p:nvSpPr>
        <p:spPr>
          <a:xfrm>
            <a:off x="2928627" y="2132856"/>
            <a:ext cx="1010213"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altLang="ja-JP" sz="2800" dirty="0"/>
              <a:t>V</a:t>
            </a:r>
            <a:r>
              <a:rPr lang="en-US" altLang="ja-JP" sz="2800" baseline="-25000" dirty="0"/>
              <a:t>π</a:t>
            </a:r>
            <a:r>
              <a:rPr lang="en-US" altLang="ja-JP" sz="2800" dirty="0"/>
              <a:t>(S)</a:t>
            </a:r>
            <a:endParaRPr lang="ja-JP" altLang="en-US" sz="2800" dirty="0"/>
          </a:p>
        </p:txBody>
      </p:sp>
      <p:sp>
        <p:nvSpPr>
          <p:cNvPr id="38" name="テキスト ボックス 37"/>
          <p:cNvSpPr txBox="1"/>
          <p:nvPr/>
        </p:nvSpPr>
        <p:spPr>
          <a:xfrm>
            <a:off x="4935025" y="1503367"/>
            <a:ext cx="809837"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altLang="ja-JP" sz="2000" dirty="0"/>
              <a:t>V</a:t>
            </a:r>
            <a:r>
              <a:rPr lang="en-US" altLang="ja-JP" sz="2000" baseline="-25000" dirty="0"/>
              <a:t>π</a:t>
            </a:r>
            <a:r>
              <a:rPr lang="en-US" altLang="ja-JP" sz="2000" dirty="0"/>
              <a:t>(C)</a:t>
            </a:r>
            <a:endParaRPr lang="ja-JP" altLang="en-US" sz="2000" dirty="0"/>
          </a:p>
        </p:txBody>
      </p:sp>
      <p:sp>
        <p:nvSpPr>
          <p:cNvPr id="39" name="テキスト ボックス 38"/>
          <p:cNvSpPr txBox="1"/>
          <p:nvPr/>
        </p:nvSpPr>
        <p:spPr>
          <a:xfrm>
            <a:off x="5087425" y="2422004"/>
            <a:ext cx="797013"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altLang="ja-JP" sz="2000" dirty="0"/>
              <a:t>V</a:t>
            </a:r>
            <a:r>
              <a:rPr lang="en-US" altLang="ja-JP" sz="2000" baseline="-25000" dirty="0"/>
              <a:t>π</a:t>
            </a:r>
            <a:r>
              <a:rPr lang="en-US" altLang="ja-JP" sz="2000" dirty="0"/>
              <a:t>(B)</a:t>
            </a:r>
            <a:endParaRPr lang="ja-JP" altLang="en-US" sz="2000" dirty="0"/>
          </a:p>
        </p:txBody>
      </p:sp>
      <p:sp>
        <p:nvSpPr>
          <p:cNvPr id="40" name="テキスト ボックス 39"/>
          <p:cNvSpPr txBox="1"/>
          <p:nvPr/>
        </p:nvSpPr>
        <p:spPr>
          <a:xfrm>
            <a:off x="5303670" y="3388930"/>
            <a:ext cx="816249"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altLang="ja-JP" sz="2000" dirty="0"/>
              <a:t>V</a:t>
            </a:r>
            <a:r>
              <a:rPr lang="en-US" altLang="ja-JP" sz="2000" baseline="-25000" dirty="0"/>
              <a:t>π</a:t>
            </a:r>
            <a:r>
              <a:rPr lang="en-US" altLang="ja-JP" sz="2000" dirty="0"/>
              <a:t>(A)</a:t>
            </a:r>
            <a:endParaRPr lang="ja-JP" altLang="en-US" sz="2000" dirty="0"/>
          </a:p>
        </p:txBody>
      </p:sp>
      <p:sp>
        <p:nvSpPr>
          <p:cNvPr id="5126" name="正方形/長方形 5125"/>
          <p:cNvSpPr/>
          <p:nvPr/>
        </p:nvSpPr>
        <p:spPr>
          <a:xfrm>
            <a:off x="4630112" y="2046412"/>
            <a:ext cx="304912" cy="22487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27" name="テキスト ボックス 5126"/>
          <p:cNvSpPr txBox="1"/>
          <p:nvPr/>
        </p:nvSpPr>
        <p:spPr>
          <a:xfrm>
            <a:off x="4416646" y="4295141"/>
            <a:ext cx="673582" cy="584775"/>
          </a:xfrm>
          <a:prstGeom prst="rect">
            <a:avLst/>
          </a:prstGeom>
          <a:noFill/>
        </p:spPr>
        <p:txBody>
          <a:bodyPr wrap="none" rtlCol="0">
            <a:spAutoFit/>
          </a:bodyPr>
          <a:lstStyle/>
          <a:p>
            <a:r>
              <a:rPr lang="en-US" altLang="ja-JP" sz="3200" dirty="0">
                <a:solidFill>
                  <a:srgbClr val="FF0000"/>
                </a:solidFill>
              </a:rPr>
              <a:t>r</a:t>
            </a:r>
            <a:r>
              <a:rPr lang="en-US" altLang="ja-JP" sz="3200" baseline="-25000" dirty="0">
                <a:solidFill>
                  <a:srgbClr val="FF0000"/>
                </a:solidFill>
              </a:rPr>
              <a:t>t+1</a:t>
            </a:r>
            <a:endParaRPr lang="ja-JP" altLang="en-US" sz="3200" baseline="-25000" dirty="0">
              <a:solidFill>
                <a:srgbClr val="FF0000"/>
              </a:solidFill>
            </a:endParaRPr>
          </a:p>
        </p:txBody>
      </p:sp>
      <p:sp>
        <p:nvSpPr>
          <p:cNvPr id="43" name="テキスト ボックス 42"/>
          <p:cNvSpPr txBox="1"/>
          <p:nvPr/>
        </p:nvSpPr>
        <p:spPr>
          <a:xfrm>
            <a:off x="9996900" y="6469443"/>
            <a:ext cx="688009" cy="369332"/>
          </a:xfrm>
          <a:prstGeom prst="rect">
            <a:avLst/>
          </a:prstGeom>
          <a:noFill/>
        </p:spPr>
        <p:txBody>
          <a:bodyPr wrap="none" rtlCol="0">
            <a:spAutoFit/>
          </a:bodyPr>
          <a:lstStyle/>
          <a:p>
            <a:r>
              <a:rPr lang="en-US" altLang="ja-JP" dirty="0">
                <a:solidFill>
                  <a:schemeClr val="bg1">
                    <a:lumMod val="50000"/>
                  </a:schemeClr>
                </a:solidFill>
              </a:rPr>
              <a:t>14:00</a:t>
            </a:r>
            <a:endParaRPr lang="ja-JP" altLang="en-US" dirty="0">
              <a:solidFill>
                <a:schemeClr val="bg1">
                  <a:lumMod val="50000"/>
                </a:schemeClr>
              </a:solidFill>
            </a:endParaRPr>
          </a:p>
        </p:txBody>
      </p:sp>
      <p:sp>
        <p:nvSpPr>
          <p:cNvPr id="4" name="テキスト ボックス 3"/>
          <p:cNvSpPr txBox="1"/>
          <p:nvPr/>
        </p:nvSpPr>
        <p:spPr>
          <a:xfrm>
            <a:off x="1639924" y="4587527"/>
            <a:ext cx="2776722" cy="369332"/>
          </a:xfrm>
          <a:prstGeom prst="rect">
            <a:avLst/>
          </a:prstGeom>
          <a:noFill/>
        </p:spPr>
        <p:txBody>
          <a:bodyPr wrap="none" rtlCol="0">
            <a:spAutoFit/>
          </a:bodyPr>
          <a:lstStyle/>
          <a:p>
            <a:r>
              <a:rPr lang="ja-JP" altLang="en-US" dirty="0"/>
              <a:t>マルコフ決定過程において</a:t>
            </a:r>
          </a:p>
        </p:txBody>
      </p:sp>
      <mc:AlternateContent xmlns:mc="http://schemas.openxmlformats.org/markup-compatibility/2006" xmlns:a14="http://schemas.microsoft.com/office/drawing/2010/main">
        <mc:Choice Requires="a14">
          <p:sp>
            <p:nvSpPr>
              <p:cNvPr id="41" name="テキスト ボックス 40"/>
              <p:cNvSpPr txBox="1"/>
              <p:nvPr/>
            </p:nvSpPr>
            <p:spPr>
              <a:xfrm>
                <a:off x="8135702" y="5942882"/>
                <a:ext cx="2085443" cy="430887"/>
              </a:xfrm>
              <a:prstGeom prst="rect">
                <a:avLst/>
              </a:prstGeom>
              <a:solidFill>
                <a:schemeClr val="bg1"/>
              </a:solidFill>
            </p:spPr>
            <p:txBody>
              <a:bodyPr wrap="none" rtlCol="0">
                <a:spAutoFit/>
              </a:bodyPr>
              <a:lstStyle/>
              <a:p>
                <a:r>
                  <a:rPr lang="en-US" altLang="ja-JP" sz="2200"/>
                  <a:t>[</a:t>
                </a:r>
                <a14:m>
                  <m:oMath xmlns:m="http://schemas.openxmlformats.org/officeDocument/2006/math">
                    <m:sSub>
                      <m:sSubPr>
                        <m:ctrlPr>
                          <a:rPr lang="en-US" altLang="ja-JP" sz="2200" i="1">
                            <a:solidFill>
                              <a:srgbClr val="00B050"/>
                            </a:solidFill>
                            <a:latin typeface="Cambria Math" panose="02040503050406030204" pitchFamily="18" charset="0"/>
                          </a:rPr>
                        </m:ctrlPr>
                      </m:sSubPr>
                      <m:e>
                        <m:r>
                          <a:rPr lang="en-US" altLang="ja-JP" sz="2200" i="1">
                            <a:solidFill>
                              <a:srgbClr val="00B050"/>
                            </a:solidFill>
                            <a:latin typeface="Cambria Math" panose="02040503050406030204" pitchFamily="18" charset="0"/>
                          </a:rPr>
                          <m:t>𝑟</m:t>
                        </m:r>
                      </m:e>
                      <m:sub>
                        <m:r>
                          <a:rPr lang="en-US" altLang="ja-JP" sz="2200" i="1">
                            <a:solidFill>
                              <a:srgbClr val="00B050"/>
                            </a:solidFill>
                            <a:latin typeface="Cambria Math" panose="02040503050406030204" pitchFamily="18" charset="0"/>
                          </a:rPr>
                          <m:t>𝑡</m:t>
                        </m:r>
                        <m:r>
                          <a:rPr lang="en-US" altLang="ja-JP" sz="2200" i="1">
                            <a:solidFill>
                              <a:srgbClr val="00B050"/>
                            </a:solidFill>
                            <a:latin typeface="Cambria Math" panose="02040503050406030204" pitchFamily="18" charset="0"/>
                          </a:rPr>
                          <m:t>+1</m:t>
                        </m:r>
                      </m:sub>
                    </m:sSub>
                    <m:r>
                      <a:rPr lang="en-US" altLang="ja-JP" sz="2200">
                        <a:latin typeface="Cambria Math" panose="02040503050406030204" pitchFamily="18" charset="0"/>
                      </a:rPr>
                      <m:t>+</m:t>
                    </m:r>
                  </m:oMath>
                </a14:m>
                <a:r>
                  <a:rPr lang="ja-JP" altLang="en-US" sz="2200"/>
                  <a:t> </a:t>
                </a:r>
                <a14:m>
                  <m:oMath xmlns:m="http://schemas.openxmlformats.org/officeDocument/2006/math">
                    <m:r>
                      <a:rPr lang="ja-JP" altLang="en-US" sz="2200" i="1">
                        <a:solidFill>
                          <a:srgbClr val="0070C0"/>
                        </a:solidFill>
                        <a:latin typeface="Cambria Math" panose="02040503050406030204" pitchFamily="18" charset="0"/>
                      </a:rPr>
                      <m:t>𝛾</m:t>
                    </m:r>
                    <m:sSub>
                      <m:sSubPr>
                        <m:ctrlPr>
                          <a:rPr lang="en-US" altLang="ja-JP" sz="2200" i="1">
                            <a:solidFill>
                              <a:srgbClr val="0070C0"/>
                            </a:solidFill>
                            <a:latin typeface="Cambria Math" panose="02040503050406030204" pitchFamily="18" charset="0"/>
                          </a:rPr>
                        </m:ctrlPr>
                      </m:sSubPr>
                      <m:e>
                        <m:r>
                          <a:rPr lang="en-US" altLang="ja-JP" sz="2200" i="1">
                            <a:solidFill>
                              <a:srgbClr val="0070C0"/>
                            </a:solidFill>
                            <a:latin typeface="Cambria Math" panose="02040503050406030204" pitchFamily="18" charset="0"/>
                          </a:rPr>
                          <m:t>𝑉</m:t>
                        </m:r>
                      </m:e>
                      <m:sub>
                        <m:r>
                          <a:rPr lang="ja-JP" altLang="en-US" sz="2200" i="1">
                            <a:solidFill>
                              <a:srgbClr val="0070C0"/>
                            </a:solidFill>
                            <a:latin typeface="Cambria Math" panose="02040503050406030204" pitchFamily="18" charset="0"/>
                          </a:rPr>
                          <m:t>𝜋</m:t>
                        </m:r>
                      </m:sub>
                    </m:sSub>
                    <m:r>
                      <a:rPr lang="en-US" altLang="ja-JP" sz="2200" i="1">
                        <a:solidFill>
                          <a:srgbClr val="0070C0"/>
                        </a:solidFill>
                        <a:latin typeface="Cambria Math" panose="02040503050406030204" pitchFamily="18" charset="0"/>
                      </a:rPr>
                      <m:t>(</m:t>
                    </m:r>
                    <m:sSup>
                      <m:sSupPr>
                        <m:ctrlPr>
                          <a:rPr lang="en-US" altLang="ja-JP" sz="2200" i="1">
                            <a:solidFill>
                              <a:srgbClr val="0070C0"/>
                            </a:solidFill>
                            <a:latin typeface="Cambria Math" panose="02040503050406030204" pitchFamily="18" charset="0"/>
                          </a:rPr>
                        </m:ctrlPr>
                      </m:sSupPr>
                      <m:e>
                        <m:r>
                          <a:rPr lang="en-US" altLang="ja-JP" sz="2200" i="1">
                            <a:solidFill>
                              <a:srgbClr val="0070C0"/>
                            </a:solidFill>
                            <a:latin typeface="Cambria Math" panose="02040503050406030204" pitchFamily="18" charset="0"/>
                          </a:rPr>
                          <m:t>𝑠</m:t>
                        </m:r>
                      </m:e>
                      <m:sup>
                        <m:r>
                          <a:rPr lang="en-US" altLang="ja-JP" sz="2200" i="1">
                            <a:solidFill>
                              <a:srgbClr val="0070C0"/>
                            </a:solidFill>
                            <a:latin typeface="Cambria Math" panose="02040503050406030204" pitchFamily="18" charset="0"/>
                          </a:rPr>
                          <m:t>′</m:t>
                        </m:r>
                      </m:sup>
                    </m:sSup>
                    <m:r>
                      <a:rPr lang="en-US" altLang="ja-JP" sz="2200" i="1">
                        <a:solidFill>
                          <a:srgbClr val="0070C0"/>
                        </a:solidFill>
                        <a:latin typeface="Cambria Math" panose="02040503050406030204" pitchFamily="18" charset="0"/>
                      </a:rPr>
                      <m:t>)</m:t>
                    </m:r>
                    <m:r>
                      <a:rPr lang="en-US" altLang="ja-JP" sz="2200" i="1">
                        <a:latin typeface="Cambria Math" panose="02040503050406030204" pitchFamily="18" charset="0"/>
                      </a:rPr>
                      <m:t>]</m:t>
                    </m:r>
                  </m:oMath>
                </a14:m>
                <a:endParaRPr lang="ja-JP" altLang="en-US" sz="2200">
                  <a:solidFill>
                    <a:srgbClr val="0070C0"/>
                  </a:solidFill>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8135702" y="5942882"/>
                <a:ext cx="2085443" cy="430887"/>
              </a:xfrm>
              <a:prstGeom prst="rect">
                <a:avLst/>
              </a:prstGeom>
              <a:blipFill>
                <a:blip r:embed="rId4"/>
                <a:stretch>
                  <a:fillRect l="-3801" t="-9859" r="-877" b="-2676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33993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55440" y="260648"/>
            <a:ext cx="10972800" cy="1143000"/>
          </a:xfrm>
        </p:spPr>
        <p:txBody>
          <a:bodyPr>
            <a:normAutofit/>
          </a:bodyPr>
          <a:lstStyle/>
          <a:p>
            <a:r>
              <a:rPr lang="ja-JP" altLang="en-US" dirty="0"/>
              <a:t>行動価値関数のベルマン方程式</a:t>
            </a:r>
            <a:endParaRPr kumimoji="1" lang="ja-JP" altLang="en-US" dirty="0"/>
          </a:p>
        </p:txBody>
      </p:sp>
      <p:sp>
        <p:nvSpPr>
          <p:cNvPr id="3" name="コンテンツ プレースホルダー 2"/>
          <p:cNvSpPr>
            <a:spLocks noGrp="1"/>
          </p:cNvSpPr>
          <p:nvPr>
            <p:ph idx="1"/>
          </p:nvPr>
        </p:nvSpPr>
        <p:spPr>
          <a:xfrm>
            <a:off x="695400" y="4293096"/>
            <a:ext cx="10441160" cy="1815480"/>
          </a:xfrm>
        </p:spPr>
        <p:txBody>
          <a:bodyPr/>
          <a:lstStyle/>
          <a:p>
            <a:r>
              <a:rPr kumimoji="1" lang="ja-JP" altLang="en-US" dirty="0"/>
              <a:t>ベルマン方程式に基づいて強化学習の問題を解く様々な手法が提案されている．</a:t>
            </a:r>
            <a:endParaRPr kumimoji="1" lang="en-US" altLang="ja-JP" dirty="0"/>
          </a:p>
          <a:p>
            <a:pPr lvl="1"/>
            <a:r>
              <a:rPr lang="ja-JP" altLang="en-US" dirty="0"/>
              <a:t>例）　</a:t>
            </a:r>
            <a:r>
              <a:rPr lang="en-US" altLang="ja-JP" dirty="0"/>
              <a:t>SARSA</a:t>
            </a:r>
            <a:r>
              <a:rPr lang="ja-JP" altLang="en-US" dirty="0" err="1"/>
              <a:t>，</a:t>
            </a:r>
            <a:r>
              <a:rPr lang="ja-JP" altLang="en-US" dirty="0"/>
              <a:t>アクタークリティック法，</a:t>
            </a:r>
            <a:r>
              <a:rPr lang="en-US" altLang="ja-JP" dirty="0"/>
              <a:t>Q</a:t>
            </a:r>
            <a:r>
              <a:rPr lang="ja-JP" altLang="en-US" dirty="0"/>
              <a:t>学習など</a:t>
            </a:r>
            <a:endParaRPr kumimoji="1" lang="ja-JP"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00" y="1731247"/>
            <a:ext cx="10164588" cy="2395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a:extLst>
              <a:ext uri="{FF2B5EF4-FFF2-40B4-BE49-F238E27FC236}">
                <a16:creationId xmlns:a16="http://schemas.microsoft.com/office/drawing/2014/main" id="{298FE6FA-4986-4ADB-A39C-874F93D826A5}"/>
              </a:ext>
            </a:extLst>
          </p:cNvPr>
          <p:cNvSpPr txBox="1"/>
          <p:nvPr/>
        </p:nvSpPr>
        <p:spPr>
          <a:xfrm>
            <a:off x="4727848" y="1638465"/>
            <a:ext cx="5026768" cy="369332"/>
          </a:xfrm>
          <a:prstGeom prst="rect">
            <a:avLst/>
          </a:prstGeom>
          <a:noFill/>
        </p:spPr>
        <p:txBody>
          <a:bodyPr wrap="square" rtlCol="0">
            <a:spAutoFit/>
          </a:bodyPr>
          <a:lstStyle/>
          <a:p>
            <a:r>
              <a:rPr lang="ja-JP" altLang="en-US" dirty="0"/>
              <a:t>将来</a:t>
            </a:r>
            <a:r>
              <a:rPr kumimoji="1" lang="ja-JP" altLang="en-US" dirty="0"/>
              <a:t>の報酬</a:t>
            </a:r>
            <a:r>
              <a:rPr kumimoji="1" lang="en-US" altLang="ja-JP" dirty="0"/>
              <a:t>(</a:t>
            </a:r>
            <a:r>
              <a:rPr kumimoji="1" lang="ja-JP" altLang="en-US" dirty="0"/>
              <a:t>割引してある）： </a:t>
            </a:r>
            <a:r>
              <a:rPr kumimoji="1" lang="en-US" altLang="ja-JP" i="1" dirty="0"/>
              <a:t>P</a:t>
            </a:r>
            <a:r>
              <a:rPr kumimoji="1" lang="en-US" altLang="ja-JP" dirty="0"/>
              <a:t>(s’|</a:t>
            </a:r>
            <a:r>
              <a:rPr kumimoji="1" lang="en-US" altLang="ja-JP" dirty="0" err="1"/>
              <a:t>s,a</a:t>
            </a:r>
            <a:r>
              <a:rPr kumimoji="1" lang="en-US" altLang="ja-JP" dirty="0"/>
              <a:t>)</a:t>
            </a:r>
            <a:r>
              <a:rPr kumimoji="1" lang="ja-JP" altLang="en-US" dirty="0"/>
              <a:t>が方策</a:t>
            </a:r>
            <a:r>
              <a:rPr kumimoji="1" lang="en-US" altLang="ja-JP" dirty="0"/>
              <a:t>π</a:t>
            </a:r>
            <a:endParaRPr kumimoji="1" lang="ja-JP" altLang="en-US" dirty="0"/>
          </a:p>
        </p:txBody>
      </p:sp>
      <p:sp>
        <p:nvSpPr>
          <p:cNvPr id="9" name="テキスト ボックス 8">
            <a:extLst>
              <a:ext uri="{FF2B5EF4-FFF2-40B4-BE49-F238E27FC236}">
                <a16:creationId xmlns:a16="http://schemas.microsoft.com/office/drawing/2014/main" id="{1A7B1556-97EB-461A-9526-444C1D46B742}"/>
              </a:ext>
            </a:extLst>
          </p:cNvPr>
          <p:cNvSpPr txBox="1"/>
          <p:nvPr/>
        </p:nvSpPr>
        <p:spPr>
          <a:xfrm>
            <a:off x="3152056" y="1800570"/>
            <a:ext cx="1440160" cy="369332"/>
          </a:xfrm>
          <a:prstGeom prst="rect">
            <a:avLst/>
          </a:prstGeom>
          <a:noFill/>
        </p:spPr>
        <p:txBody>
          <a:bodyPr wrap="square" rtlCol="0">
            <a:spAutoFit/>
          </a:bodyPr>
          <a:lstStyle/>
          <a:p>
            <a:r>
              <a:rPr kumimoji="1" lang="ja-JP" altLang="en-US" dirty="0"/>
              <a:t>今の報酬</a:t>
            </a:r>
          </a:p>
        </p:txBody>
      </p:sp>
    </p:spTree>
    <p:extLst>
      <p:ext uri="{BB962C8B-B14F-4D97-AF65-F5344CB8AC3E}">
        <p14:creationId xmlns:p14="http://schemas.microsoft.com/office/powerpoint/2010/main" val="919568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演習</a:t>
            </a:r>
            <a:r>
              <a:rPr lang="en-US" altLang="ja-JP" dirty="0"/>
              <a:t>7-3 </a:t>
            </a:r>
            <a:r>
              <a:rPr lang="ja-JP" altLang="en-US" dirty="0"/>
              <a:t>ベルマン方程式</a:t>
            </a:r>
            <a:r>
              <a:rPr lang="en-US" altLang="ja-JP" dirty="0"/>
              <a:t>[</a:t>
            </a:r>
            <a:r>
              <a:rPr lang="ja-JP" altLang="en-US" dirty="0"/>
              <a:t>証明</a:t>
            </a:r>
            <a:r>
              <a:rPr lang="en-US" altLang="ja-JP" dirty="0"/>
              <a:t>]</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価値関数の定義式を用いて，下記のベルマン方程式が成立することを示せ．</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6" y="4816991"/>
            <a:ext cx="8400933"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039" y="2945693"/>
            <a:ext cx="8675921" cy="91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983432" y="4345941"/>
            <a:ext cx="3036409" cy="523220"/>
          </a:xfrm>
          <a:prstGeom prst="rect">
            <a:avLst/>
          </a:prstGeom>
        </p:spPr>
        <p:txBody>
          <a:bodyPr wrap="none">
            <a:spAutoFit/>
          </a:bodyPr>
          <a:lstStyle/>
          <a:p>
            <a:r>
              <a:rPr lang="ja-JP" altLang="en-US" sz="2800" dirty="0"/>
              <a:t>価値関数の定義式</a:t>
            </a:r>
          </a:p>
        </p:txBody>
      </p:sp>
    </p:spTree>
    <p:extLst>
      <p:ext uri="{BB962C8B-B14F-4D97-AF65-F5344CB8AC3E}">
        <p14:creationId xmlns:p14="http://schemas.microsoft.com/office/powerpoint/2010/main" val="2790562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7.1 </a:t>
            </a:r>
            <a:r>
              <a:rPr kumimoji="1" lang="ja-JP" altLang="en-US" dirty="0"/>
              <a:t>強化学習とは何か？</a:t>
            </a:r>
            <a:endParaRPr kumimoji="1" lang="en-US" altLang="ja-JP" dirty="0"/>
          </a:p>
          <a:p>
            <a:r>
              <a:rPr lang="en-US" altLang="ja-JP" dirty="0"/>
              <a:t>7.2 </a:t>
            </a:r>
            <a:r>
              <a:rPr lang="ja-JP" altLang="en-US" dirty="0"/>
              <a:t>マルコフ決定過程</a:t>
            </a:r>
            <a:endParaRPr kumimoji="1" lang="en-US" altLang="ja-JP" dirty="0"/>
          </a:p>
          <a:p>
            <a:r>
              <a:rPr lang="en-US" altLang="ja-JP" dirty="0"/>
              <a:t>7.3 </a:t>
            </a:r>
            <a:r>
              <a:rPr lang="ja-JP" altLang="en-US" dirty="0"/>
              <a:t>割引累積報酬</a:t>
            </a:r>
            <a:endParaRPr lang="en-US" altLang="ja-JP" dirty="0"/>
          </a:p>
          <a:p>
            <a:r>
              <a:rPr lang="en-US" altLang="ja-JP" dirty="0"/>
              <a:t>7.4 </a:t>
            </a:r>
            <a:r>
              <a:rPr lang="ja-JP" altLang="en-US" dirty="0"/>
              <a:t>価値関数</a:t>
            </a:r>
            <a:endParaRPr lang="en-US" altLang="ja-JP" dirty="0"/>
          </a:p>
          <a:p>
            <a:r>
              <a:rPr lang="en-US" altLang="ja-JP" dirty="0"/>
              <a:t>7.5 </a:t>
            </a:r>
            <a:r>
              <a:rPr lang="ja-JP" altLang="en-US" dirty="0"/>
              <a:t>学習方法の例：</a:t>
            </a:r>
            <a:r>
              <a:rPr lang="en-US" altLang="ja-JP" dirty="0"/>
              <a:t>Q</a:t>
            </a:r>
            <a:r>
              <a:rPr lang="ja-JP" altLang="en-US" dirty="0"/>
              <a:t>学習</a:t>
            </a:r>
            <a:endParaRPr lang="en-US" altLang="ja-JP" dirty="0"/>
          </a:p>
        </p:txBody>
      </p:sp>
      <p:sp>
        <p:nvSpPr>
          <p:cNvPr id="4" name="正方形/長方形 3"/>
          <p:cNvSpPr/>
          <p:nvPr/>
        </p:nvSpPr>
        <p:spPr>
          <a:xfrm>
            <a:off x="641932" y="3842008"/>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060653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67408" y="1704176"/>
            <a:ext cx="10441160" cy="3092976"/>
          </a:xfrm>
        </p:spPr>
        <p:txBody>
          <a:bodyPr/>
          <a:lstStyle/>
          <a:p>
            <a:r>
              <a:rPr kumimoji="1" lang="ja-JP" altLang="en-US" dirty="0"/>
              <a:t>最適行動価値関数の確定遷移に対して</a:t>
            </a:r>
            <a:endParaRPr kumimoji="1" lang="en-US" altLang="ja-JP" dirty="0"/>
          </a:p>
          <a:p>
            <a:endParaRPr lang="en-US" altLang="ja-JP" dirty="0"/>
          </a:p>
          <a:p>
            <a:endParaRPr kumimoji="1" lang="en-US" altLang="ja-JP" dirty="0"/>
          </a:p>
          <a:p>
            <a:r>
              <a:rPr kumimoji="1" lang="ja-JP" altLang="en-US" dirty="0"/>
              <a:t>学習アルゴリズム</a:t>
            </a:r>
            <a:endParaRPr kumimoji="1" lang="en-US" altLang="ja-JP" dirty="0"/>
          </a:p>
          <a:p>
            <a:r>
              <a:rPr kumimoji="1" lang="en-US" altLang="ja-JP" dirty="0"/>
              <a:t>TD</a:t>
            </a:r>
            <a:r>
              <a:rPr kumimoji="1" lang="ja-JP" altLang="en-US" dirty="0"/>
              <a:t>誤差</a:t>
            </a:r>
            <a:r>
              <a:rPr kumimoji="1" lang="en-US" altLang="ja-JP" dirty="0"/>
              <a:t>(Temporal difference error)</a:t>
            </a:r>
          </a:p>
          <a:p>
            <a:endParaRPr kumimoji="1" lang="ja-JP" altLang="en-US" dirty="0"/>
          </a:p>
        </p:txBody>
      </p:sp>
      <p:pic>
        <p:nvPicPr>
          <p:cNvPr id="30779" name="Picture 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461" y="4077072"/>
            <a:ext cx="7272808" cy="51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1981200" y="548680"/>
            <a:ext cx="8229600" cy="1143000"/>
          </a:xfrm>
        </p:spPr>
        <p:txBody>
          <a:bodyPr/>
          <a:lstStyle/>
          <a:p>
            <a:r>
              <a:rPr lang="en-US" altLang="ja-JP" b="1" dirty="0"/>
              <a:t>7.5.1 Q </a:t>
            </a:r>
            <a:r>
              <a:rPr lang="ja-JP" altLang="en-US" b="1" dirty="0"/>
              <a:t>学習</a:t>
            </a:r>
            <a:endParaRPr kumimoji="1" lang="ja-JP" altLang="en-US" dirty="0"/>
          </a:p>
        </p:txBody>
      </p:sp>
      <p:pic>
        <p:nvPicPr>
          <p:cNvPr id="30777"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624" y="2245052"/>
            <a:ext cx="6994451" cy="61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8"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7067" y="2894312"/>
            <a:ext cx="5228629" cy="67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536" y="5699256"/>
            <a:ext cx="8884187"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127448" y="5079315"/>
            <a:ext cx="2039341" cy="523220"/>
          </a:xfrm>
          <a:prstGeom prst="rect">
            <a:avLst/>
          </a:prstGeom>
          <a:noFill/>
        </p:spPr>
        <p:txBody>
          <a:bodyPr wrap="none" rtlCol="0">
            <a:spAutoFit/>
          </a:bodyPr>
          <a:lstStyle/>
          <a:p>
            <a:r>
              <a:rPr lang="en-US" altLang="ja-JP" sz="2800" b="1" dirty="0">
                <a:effectLst>
                  <a:outerShdw blurRad="38100" dist="38100" dir="2700000" algn="tl">
                    <a:srgbClr val="000000">
                      <a:alpha val="43137"/>
                    </a:srgbClr>
                  </a:outerShdw>
                </a:effectLst>
              </a:rPr>
              <a:t>Q-learning</a:t>
            </a:r>
            <a:endParaRPr lang="ja-JP" alt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329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00032"/>
            <a:ext cx="8229600" cy="1143000"/>
          </a:xfrm>
          <a:solidFill>
            <a:schemeClr val="bg1">
              <a:alpha val="54000"/>
            </a:schemeClr>
          </a:solidFill>
        </p:spPr>
        <p:txBody>
          <a:bodyPr>
            <a:normAutofit/>
          </a:bodyPr>
          <a:lstStyle/>
          <a:p>
            <a:r>
              <a:rPr kumimoji="1" lang="en-US" altLang="ja-JP" dirty="0"/>
              <a:t>STORY </a:t>
            </a:r>
            <a:r>
              <a:rPr lang="ja-JP" altLang="en-US" sz="5400" dirty="0"/>
              <a:t>多段決定（</a:t>
            </a:r>
            <a:r>
              <a:rPr lang="en-US" altLang="ja-JP" sz="5400" dirty="0"/>
              <a:t>2</a:t>
            </a:r>
            <a:r>
              <a:rPr lang="ja-JP" altLang="en-US" sz="5400" dirty="0"/>
              <a:t>）</a:t>
            </a:r>
            <a:endParaRPr kumimoji="1" lang="ja-JP" altLang="en-US" dirty="0"/>
          </a:p>
        </p:txBody>
      </p:sp>
      <p:sp>
        <p:nvSpPr>
          <p:cNvPr id="3" name="コンテンツ プレースホルダー 2"/>
          <p:cNvSpPr>
            <a:spLocks noGrp="1"/>
          </p:cNvSpPr>
          <p:nvPr>
            <p:ph idx="1"/>
          </p:nvPr>
        </p:nvSpPr>
        <p:spPr>
          <a:xfrm>
            <a:off x="767408" y="1431424"/>
            <a:ext cx="10585176" cy="2717656"/>
          </a:xfrm>
        </p:spPr>
        <p:txBody>
          <a:bodyPr>
            <a:normAutofit lnSpcReduction="10000"/>
          </a:bodyPr>
          <a:lstStyle/>
          <a:p>
            <a:r>
              <a:rPr lang="ja-JP" altLang="en-US" dirty="0"/>
              <a:t>迷路に入る前に迷路の地図が完全にわかっているなどといった仮定はそもそもおかしいのではないだろうか．また，どの状態からどの状態の遷移でどれだけの利得が得られるという知識を事前に知っているという仮定も怪しいように思う．また，ある状態からある状態へ移動しようとするときに，その行動が必ず達成されるという仮定も疑わしい．場合によっては滑ることもあるだろう．では，何も利得や地図の知識を持たないままにホイールダック２号は経験のみに基づいて適切な経路を学習することはできるだろうか．</a:t>
            </a:r>
            <a:endParaRPr kumimoji="1" lang="ja-JP" altLang="en-US" dirty="0"/>
          </a:p>
        </p:txBody>
      </p:sp>
      <p:pic>
        <p:nvPicPr>
          <p:cNvPr id="1026" name="Picture 2" descr="C:\Users\user\Dropbox\谷口先生へ\HP用ダック画像\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6" y="4103512"/>
            <a:ext cx="6336704" cy="2754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7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Algorith</a:t>
            </a:r>
            <a:r>
              <a:rPr lang="en-US" altLang="ja-JP" dirty="0"/>
              <a:t>m</a:t>
            </a:r>
            <a:endParaRPr kumimoji="1" lang="ja-JP" alt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0455" y="1844824"/>
            <a:ext cx="8028384" cy="506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コンテンツ プレースホルダー 4"/>
          <p:cNvGraphicFramePr>
            <a:graphicFrameLocks/>
          </p:cNvGraphicFramePr>
          <p:nvPr>
            <p:extLst>
              <p:ext uri="{D42A27DB-BD31-4B8C-83A1-F6EECF244321}">
                <p14:modId xmlns:p14="http://schemas.microsoft.com/office/powerpoint/2010/main" val="3914072048"/>
              </p:ext>
            </p:extLst>
          </p:nvPr>
        </p:nvGraphicFramePr>
        <p:xfrm>
          <a:off x="6023992" y="0"/>
          <a:ext cx="5040560" cy="3615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4106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71400"/>
            <a:ext cx="8229600" cy="1143000"/>
          </a:xfrm>
          <a:solidFill>
            <a:schemeClr val="bg1">
              <a:alpha val="65000"/>
            </a:schemeClr>
          </a:solidFill>
        </p:spPr>
        <p:txBody>
          <a:bodyPr/>
          <a:lstStyle/>
          <a:p>
            <a:r>
              <a:rPr kumimoji="1" lang="en-US" altLang="ja-JP" dirty="0"/>
              <a:t>7.5.2 </a:t>
            </a:r>
            <a:r>
              <a:rPr kumimoji="1" lang="ja-JP" altLang="en-US" dirty="0"/>
              <a:t>行動選択の方策</a:t>
            </a:r>
          </a:p>
        </p:txBody>
      </p:sp>
      <p:sp>
        <p:nvSpPr>
          <p:cNvPr id="3" name="コンテンツ プレースホルダー 2"/>
          <p:cNvSpPr>
            <a:spLocks noGrp="1"/>
          </p:cNvSpPr>
          <p:nvPr>
            <p:ph idx="1"/>
          </p:nvPr>
        </p:nvSpPr>
        <p:spPr>
          <a:xfrm>
            <a:off x="695400" y="1059992"/>
            <a:ext cx="10657184" cy="4389120"/>
          </a:xfrm>
        </p:spPr>
        <p:txBody>
          <a:bodyPr>
            <a:normAutofit lnSpcReduction="10000"/>
          </a:bodyPr>
          <a:lstStyle/>
          <a:p>
            <a:r>
              <a:rPr lang="ja-JP" altLang="en-US" dirty="0"/>
              <a:t>ランダム法</a:t>
            </a:r>
            <a:endParaRPr lang="en-US" altLang="ja-JP" dirty="0"/>
          </a:p>
          <a:p>
            <a:pPr lvl="1"/>
            <a:r>
              <a:rPr lang="ja-JP" altLang="en-US" dirty="0"/>
              <a:t>全ての行動を等確率で選択する．</a:t>
            </a:r>
            <a:endParaRPr lang="en-US" altLang="ja-JP" dirty="0"/>
          </a:p>
          <a:p>
            <a:r>
              <a:rPr lang="ja-JP" altLang="en-US" dirty="0"/>
              <a:t>グリーディ法</a:t>
            </a:r>
            <a:endParaRPr lang="en-US" altLang="ja-JP" dirty="0"/>
          </a:p>
          <a:p>
            <a:pPr lvl="1"/>
            <a:r>
              <a:rPr kumimoji="1" lang="ja-JP" altLang="en-US" dirty="0"/>
              <a:t>各状態においてその時に最適と思われる行動を選択する．</a:t>
            </a:r>
            <a:endParaRPr kumimoji="1" lang="en-US" altLang="ja-JP" dirty="0"/>
          </a:p>
          <a:p>
            <a:r>
              <a:rPr lang="en-US" altLang="ja-JP" dirty="0"/>
              <a:t>ε-</a:t>
            </a:r>
            <a:r>
              <a:rPr lang="ja-JP" altLang="en-US" dirty="0"/>
              <a:t>グリーディ法</a:t>
            </a:r>
            <a:endParaRPr lang="en-US" altLang="ja-JP" dirty="0"/>
          </a:p>
          <a:p>
            <a:pPr lvl="1"/>
            <a:r>
              <a:rPr kumimoji="1" lang="ja-JP" altLang="en-US" dirty="0"/>
              <a:t>確率</a:t>
            </a:r>
            <a:r>
              <a:rPr kumimoji="1" lang="en-US" altLang="ja-JP" dirty="0"/>
              <a:t>ε</a:t>
            </a:r>
            <a:r>
              <a:rPr kumimoji="1" lang="ja-JP" altLang="en-US" dirty="0"/>
              <a:t>でランダムに行動を選択肢，確率</a:t>
            </a:r>
            <a:r>
              <a:rPr kumimoji="1" lang="en-US" altLang="ja-JP" dirty="0"/>
              <a:t>(1-ε)</a:t>
            </a:r>
            <a:r>
              <a:rPr kumimoji="1" lang="ja-JP" altLang="en-US" dirty="0"/>
              <a:t>でグリーディ法を行う．</a:t>
            </a:r>
            <a:endParaRPr kumimoji="1" lang="en-US" altLang="ja-JP" dirty="0"/>
          </a:p>
          <a:p>
            <a:pPr lvl="1"/>
            <a:endParaRPr kumimoji="1" lang="en-US" altLang="ja-JP" dirty="0"/>
          </a:p>
          <a:p>
            <a:r>
              <a:rPr lang="ja-JP" altLang="en-US" dirty="0"/>
              <a:t>ボルツマン選択</a:t>
            </a:r>
            <a:endParaRPr lang="en-US" altLang="ja-JP" dirty="0"/>
          </a:p>
          <a:p>
            <a:pPr lvl="1"/>
            <a:r>
              <a:rPr lang="ja-JP" altLang="en-US" dirty="0"/>
              <a:t>パラメータ</a:t>
            </a:r>
            <a:r>
              <a:rPr lang="en-US" altLang="ja-JP" dirty="0"/>
              <a:t>T</a:t>
            </a:r>
            <a:r>
              <a:rPr lang="ja-JP" altLang="en-US" dirty="0"/>
              <a:t>により </a:t>
            </a:r>
            <a:r>
              <a:rPr lang="en-US" altLang="ja-JP" dirty="0" err="1"/>
              <a:t>exp</a:t>
            </a:r>
            <a:r>
              <a:rPr lang="en-US" altLang="ja-JP" dirty="0"/>
              <a:t>(Q(</a:t>
            </a:r>
            <a:r>
              <a:rPr lang="en-US" altLang="ja-JP" dirty="0" err="1"/>
              <a:t>s,a</a:t>
            </a:r>
            <a:r>
              <a:rPr lang="en-US" altLang="ja-JP" dirty="0"/>
              <a:t>)/T)</a:t>
            </a:r>
            <a:r>
              <a:rPr lang="ja-JP" altLang="en-US" dirty="0"/>
              <a:t>に比例した確率で行動選択を行う．</a:t>
            </a:r>
            <a:r>
              <a:rPr lang="en-US" altLang="ja-JP" dirty="0"/>
              <a:t>T</a:t>
            </a:r>
            <a:r>
              <a:rPr lang="ja-JP" altLang="en-US" dirty="0"/>
              <a:t>が大きくなればランダム法へ，</a:t>
            </a:r>
            <a:r>
              <a:rPr lang="en-US" altLang="ja-JP" dirty="0"/>
              <a:t>T</a:t>
            </a:r>
            <a:r>
              <a:rPr lang="ja-JP" altLang="en-US" dirty="0"/>
              <a:t>が小さくなればグリーディ法に近づく．</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973" y="3588349"/>
            <a:ext cx="54768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2207568" y="5966593"/>
            <a:ext cx="5659242" cy="523220"/>
          </a:xfrm>
          <a:prstGeom prst="rect">
            <a:avLst/>
          </a:prstGeom>
          <a:noFill/>
        </p:spPr>
        <p:txBody>
          <a:bodyPr wrap="none" rtlCol="0">
            <a:spAutoFit/>
          </a:bodyPr>
          <a:lstStyle/>
          <a:p>
            <a:r>
              <a:rPr lang="en-US" altLang="ja-JP" sz="2800" i="1" dirty="0"/>
              <a:t>exploration or exploitation trade-off</a:t>
            </a:r>
            <a:endParaRPr lang="ja-JP" altLang="en-US" sz="2800" i="1" dirty="0"/>
          </a:p>
        </p:txBody>
      </p:sp>
      <p:sp>
        <p:nvSpPr>
          <p:cNvPr id="6" name="テキスト ボックス 5"/>
          <p:cNvSpPr txBox="1"/>
          <p:nvPr/>
        </p:nvSpPr>
        <p:spPr>
          <a:xfrm>
            <a:off x="2711624" y="6412686"/>
            <a:ext cx="3499676" cy="400110"/>
          </a:xfrm>
          <a:prstGeom prst="rect">
            <a:avLst/>
          </a:prstGeom>
          <a:noFill/>
        </p:spPr>
        <p:txBody>
          <a:bodyPr wrap="none" rtlCol="0">
            <a:spAutoFit/>
          </a:bodyPr>
          <a:lstStyle/>
          <a:p>
            <a:r>
              <a:rPr lang="ja-JP" altLang="en-US" sz="2000" dirty="0"/>
              <a:t>「知識探索」か「知識活用」か？</a:t>
            </a:r>
          </a:p>
        </p:txBody>
      </p:sp>
      <p:sp>
        <p:nvSpPr>
          <p:cNvPr id="7" name="テキスト ボックス 6"/>
          <p:cNvSpPr txBox="1"/>
          <p:nvPr/>
        </p:nvSpPr>
        <p:spPr>
          <a:xfrm>
            <a:off x="6716419" y="6450196"/>
            <a:ext cx="2050561" cy="369332"/>
          </a:xfrm>
          <a:prstGeom prst="rect">
            <a:avLst/>
          </a:prstGeom>
          <a:noFill/>
        </p:spPr>
        <p:txBody>
          <a:bodyPr wrap="none" rtlCol="0">
            <a:spAutoFit/>
          </a:bodyPr>
          <a:lstStyle/>
          <a:p>
            <a:r>
              <a:rPr lang="ja-JP" altLang="en-US" dirty="0"/>
              <a:t>人生そのものだね．</a:t>
            </a:r>
          </a:p>
        </p:txBody>
      </p:sp>
      <p:pic>
        <p:nvPicPr>
          <p:cNvPr id="7170" name="Picture 2" descr="C:\Users\user\AppData\Local\Microsoft\Windows\Temporary Internet Files\Content.IE5\4VMR5GU8\MC90044057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7468" y="5901738"/>
            <a:ext cx="956262" cy="956262"/>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7"/>
          <p:cNvSpPr/>
          <p:nvPr/>
        </p:nvSpPr>
        <p:spPr>
          <a:xfrm>
            <a:off x="6600056" y="6411724"/>
            <a:ext cx="1944216" cy="416588"/>
          </a:xfrm>
          <a:prstGeom prst="wedgeRoundRectCallout">
            <a:avLst>
              <a:gd name="adj1" fmla="val 71398"/>
              <a:gd name="adj2" fmla="val 1536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p:cNvSpPr txBox="1"/>
          <p:nvPr/>
        </p:nvSpPr>
        <p:spPr>
          <a:xfrm>
            <a:off x="9996900" y="6469443"/>
            <a:ext cx="675185" cy="369332"/>
          </a:xfrm>
          <a:prstGeom prst="rect">
            <a:avLst/>
          </a:prstGeom>
          <a:noFill/>
        </p:spPr>
        <p:txBody>
          <a:bodyPr wrap="none" rtlCol="0">
            <a:spAutoFit/>
          </a:bodyPr>
          <a:lstStyle/>
          <a:p>
            <a:r>
              <a:rPr lang="en-US" altLang="ja-JP" dirty="0">
                <a:solidFill>
                  <a:schemeClr val="bg1">
                    <a:lumMod val="50000"/>
                  </a:schemeClr>
                </a:solidFill>
              </a:rPr>
              <a:t>14:20</a:t>
            </a:r>
            <a:endParaRPr lang="ja-JP" altLang="en-US" dirty="0">
              <a:solidFill>
                <a:schemeClr val="bg1">
                  <a:lumMod val="50000"/>
                </a:schemeClr>
              </a:solidFill>
            </a:endParaRPr>
          </a:p>
        </p:txBody>
      </p:sp>
      <p:grpSp>
        <p:nvGrpSpPr>
          <p:cNvPr id="9" name="グループ化 8"/>
          <p:cNvGrpSpPr/>
          <p:nvPr/>
        </p:nvGrpSpPr>
        <p:grpSpPr>
          <a:xfrm>
            <a:off x="4655840" y="4801989"/>
            <a:ext cx="5256584" cy="580252"/>
            <a:chOff x="2915816" y="4713752"/>
            <a:chExt cx="5472608" cy="668489"/>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713752"/>
              <a:ext cx="5375201" cy="668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8111" y="4899790"/>
              <a:ext cx="1890313" cy="40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角丸四角形 3"/>
          <p:cNvSpPr/>
          <p:nvPr/>
        </p:nvSpPr>
        <p:spPr>
          <a:xfrm>
            <a:off x="2133957" y="5365038"/>
            <a:ext cx="7925147" cy="4836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t>探索のために「最善でない手」も取らねばならない．</a:t>
            </a:r>
          </a:p>
        </p:txBody>
      </p:sp>
    </p:spTree>
    <p:extLst>
      <p:ext uri="{BB962C8B-B14F-4D97-AF65-F5344CB8AC3E}">
        <p14:creationId xmlns:p14="http://schemas.microsoft.com/office/powerpoint/2010/main" val="2972901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4000" dirty="0"/>
              <a:t>演習</a:t>
            </a:r>
            <a:r>
              <a:rPr lang="en-US" altLang="ja-JP" sz="4000" dirty="0"/>
              <a:t>7-4 Q</a:t>
            </a:r>
            <a:r>
              <a:rPr lang="ja-JP" altLang="en-US" sz="4000" dirty="0"/>
              <a:t>学習の</a:t>
            </a:r>
            <a:r>
              <a:rPr lang="en-US" altLang="ja-JP" sz="4000" dirty="0"/>
              <a:t>1-step</a:t>
            </a:r>
            <a:r>
              <a:rPr lang="ja-JP" altLang="en-US" sz="4000" dirty="0"/>
              <a:t>を追って見る．</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016884310"/>
              </p:ext>
            </p:extLst>
          </p:nvPr>
        </p:nvGraphicFramePr>
        <p:xfrm>
          <a:off x="2639616" y="2132856"/>
          <a:ext cx="1666528" cy="2213916"/>
        </p:xfrm>
        <a:graphic>
          <a:graphicData uri="http://schemas.openxmlformats.org/drawingml/2006/table">
            <a:tbl>
              <a:tblPr firstRow="1" bandRow="1">
                <a:tableStyleId>{5940675A-B579-460E-94D1-54222C63F5DA}</a:tableStyleId>
              </a:tblPr>
              <a:tblGrid>
                <a:gridCol w="87444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553479">
                <a:tc>
                  <a:txBody>
                    <a:bodyPr/>
                    <a:lstStyle/>
                    <a:p>
                      <a:pPr algn="ctr"/>
                      <a:r>
                        <a:rPr kumimoji="1" lang="ja-JP" altLang="en-US" dirty="0"/>
                        <a:t>行動</a:t>
                      </a:r>
                      <a:r>
                        <a:rPr kumimoji="1" lang="en-US" altLang="ja-JP" dirty="0"/>
                        <a:t>a</a:t>
                      </a:r>
                      <a:r>
                        <a:rPr kumimoji="1" lang="en-US" altLang="ja-JP" baseline="-25000" dirty="0"/>
                        <a:t>t</a:t>
                      </a:r>
                      <a:endParaRPr kumimoji="1" lang="ja-JP" altLang="en-US" baseline="-25000" dirty="0"/>
                    </a:p>
                  </a:txBody>
                  <a:tcPr anchor="ctr"/>
                </a:tc>
                <a:tc>
                  <a:txBody>
                    <a:bodyPr/>
                    <a:lstStyle/>
                    <a:p>
                      <a:pPr algn="ctr"/>
                      <a:r>
                        <a:rPr kumimoji="1" lang="en-US" altLang="ja-JP" dirty="0"/>
                        <a:t>Q</a:t>
                      </a:r>
                      <a:r>
                        <a:rPr kumimoji="1" lang="ja-JP" altLang="en-US" dirty="0"/>
                        <a:t>値</a:t>
                      </a:r>
                    </a:p>
                  </a:txBody>
                  <a:tcPr anchor="ctr"/>
                </a:tc>
                <a:extLst>
                  <a:ext uri="{0D108BD9-81ED-4DB2-BD59-A6C34878D82A}">
                    <a16:rowId xmlns:a16="http://schemas.microsoft.com/office/drawing/2014/main" val="10000"/>
                  </a:ext>
                </a:extLst>
              </a:tr>
              <a:tr h="553479">
                <a:tc>
                  <a:txBody>
                    <a:bodyPr/>
                    <a:lstStyle/>
                    <a:p>
                      <a:pPr algn="ctr"/>
                      <a:r>
                        <a:rPr kumimoji="1" lang="ja-JP" altLang="en-US" dirty="0"/>
                        <a:t>右</a:t>
                      </a:r>
                    </a:p>
                  </a:txBody>
                  <a:tcPr anchor="ctr"/>
                </a:tc>
                <a:tc>
                  <a:txBody>
                    <a:bodyPr/>
                    <a:lstStyle/>
                    <a:p>
                      <a:pPr algn="ctr"/>
                      <a:r>
                        <a:rPr kumimoji="1" lang="en-US" altLang="ja-JP" dirty="0"/>
                        <a:t>8</a:t>
                      </a:r>
                      <a:endParaRPr kumimoji="1" lang="ja-JP" altLang="en-US" dirty="0"/>
                    </a:p>
                  </a:txBody>
                  <a:tcPr anchor="ctr"/>
                </a:tc>
                <a:extLst>
                  <a:ext uri="{0D108BD9-81ED-4DB2-BD59-A6C34878D82A}">
                    <a16:rowId xmlns:a16="http://schemas.microsoft.com/office/drawing/2014/main" val="10001"/>
                  </a:ext>
                </a:extLst>
              </a:tr>
              <a:tr h="553479">
                <a:tc>
                  <a:txBody>
                    <a:bodyPr/>
                    <a:lstStyle/>
                    <a:p>
                      <a:pPr algn="ctr"/>
                      <a:r>
                        <a:rPr kumimoji="1" lang="ja-JP" altLang="en-US" dirty="0"/>
                        <a:t>左</a:t>
                      </a:r>
                    </a:p>
                  </a:txBody>
                  <a:tcPr anchor="ctr"/>
                </a:tc>
                <a:tc>
                  <a:txBody>
                    <a:bodyPr/>
                    <a:lstStyle/>
                    <a:p>
                      <a:pPr algn="ctr"/>
                      <a:r>
                        <a:rPr kumimoji="1" lang="en-US" altLang="ja-JP" dirty="0"/>
                        <a:t>10</a:t>
                      </a:r>
                      <a:endParaRPr kumimoji="1" lang="ja-JP" altLang="en-US" dirty="0"/>
                    </a:p>
                  </a:txBody>
                  <a:tcPr anchor="ctr"/>
                </a:tc>
                <a:extLst>
                  <a:ext uri="{0D108BD9-81ED-4DB2-BD59-A6C34878D82A}">
                    <a16:rowId xmlns:a16="http://schemas.microsoft.com/office/drawing/2014/main" val="10002"/>
                  </a:ext>
                </a:extLst>
              </a:tr>
              <a:tr h="553479">
                <a:tc>
                  <a:txBody>
                    <a:bodyPr/>
                    <a:lstStyle/>
                    <a:p>
                      <a:pPr algn="ctr"/>
                      <a:r>
                        <a:rPr kumimoji="1" lang="ja-JP" altLang="en-US" dirty="0"/>
                        <a:t>停止</a:t>
                      </a:r>
                    </a:p>
                  </a:txBody>
                  <a:tcPr anchor="ctr"/>
                </a:tc>
                <a:tc>
                  <a:txBody>
                    <a:bodyPr/>
                    <a:lstStyle/>
                    <a:p>
                      <a:pPr algn="ctr"/>
                      <a:r>
                        <a:rPr kumimoji="1" lang="en-US" altLang="ja-JP" dirty="0"/>
                        <a:t>5</a:t>
                      </a:r>
                      <a:endParaRPr kumimoji="1" lang="ja-JP" altLang="en-US" dirty="0"/>
                    </a:p>
                  </a:txBody>
                  <a:tcPr anchor="ctr"/>
                </a:tc>
                <a:extLst>
                  <a:ext uri="{0D108BD9-81ED-4DB2-BD59-A6C34878D82A}">
                    <a16:rowId xmlns:a16="http://schemas.microsoft.com/office/drawing/2014/main" val="10003"/>
                  </a:ext>
                </a:extLst>
              </a:tr>
            </a:tbl>
          </a:graphicData>
        </a:graphic>
      </p:graphicFrame>
      <p:sp>
        <p:nvSpPr>
          <p:cNvPr id="5" name="円/楕円 4"/>
          <p:cNvSpPr/>
          <p:nvPr/>
        </p:nvSpPr>
        <p:spPr>
          <a:xfrm>
            <a:off x="4799856" y="3426846"/>
            <a:ext cx="86409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S</a:t>
            </a:r>
            <a:r>
              <a:rPr lang="en-US" altLang="ja-JP" baseline="-25000" dirty="0"/>
              <a:t>t</a:t>
            </a:r>
            <a:endParaRPr lang="ja-JP" altLang="en-US" baseline="-25000" dirty="0"/>
          </a:p>
        </p:txBody>
      </p:sp>
      <p:sp>
        <p:nvSpPr>
          <p:cNvPr id="7" name="円/楕円 6"/>
          <p:cNvSpPr/>
          <p:nvPr/>
        </p:nvSpPr>
        <p:spPr>
          <a:xfrm>
            <a:off x="6672064" y="3426846"/>
            <a:ext cx="864096"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t>S</a:t>
            </a:r>
            <a:r>
              <a:rPr lang="en-US" altLang="ja-JP" baseline="-25000" dirty="0"/>
              <a:t>t+1</a:t>
            </a:r>
            <a:endParaRPr lang="ja-JP" altLang="en-US" baseline="-25000" dirty="0"/>
          </a:p>
        </p:txBody>
      </p:sp>
      <p:cxnSp>
        <p:nvCxnSpPr>
          <p:cNvPr id="9" name="直線矢印コネクタ 8"/>
          <p:cNvCxnSpPr>
            <a:stCxn id="5" idx="6"/>
            <a:endCxn id="7" idx="2"/>
          </p:cNvCxnSpPr>
          <p:nvPr/>
        </p:nvCxnSpPr>
        <p:spPr>
          <a:xfrm>
            <a:off x="5663952" y="3786886"/>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0" name="コンテンツ プレースホルダー 3"/>
          <p:cNvGraphicFramePr>
            <a:graphicFrameLocks/>
          </p:cNvGraphicFramePr>
          <p:nvPr>
            <p:extLst>
              <p:ext uri="{D42A27DB-BD31-4B8C-83A1-F6EECF244321}">
                <p14:modId xmlns:p14="http://schemas.microsoft.com/office/powerpoint/2010/main" val="2891886541"/>
              </p:ext>
            </p:extLst>
          </p:nvPr>
        </p:nvGraphicFramePr>
        <p:xfrm>
          <a:off x="7824192" y="2060848"/>
          <a:ext cx="1666528" cy="2213916"/>
        </p:xfrm>
        <a:graphic>
          <a:graphicData uri="http://schemas.openxmlformats.org/drawingml/2006/table">
            <a:tbl>
              <a:tblPr firstRow="1" bandRow="1">
                <a:tableStyleId>{5940675A-B579-460E-94D1-54222C63F5DA}</a:tableStyleId>
              </a:tblPr>
              <a:tblGrid>
                <a:gridCol w="87444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553479">
                <a:tc>
                  <a:txBody>
                    <a:bodyPr/>
                    <a:lstStyle/>
                    <a:p>
                      <a:pPr algn="ctr"/>
                      <a:r>
                        <a:rPr kumimoji="1" lang="ja-JP" altLang="en-US" dirty="0"/>
                        <a:t>行動</a:t>
                      </a:r>
                      <a:r>
                        <a:rPr kumimoji="1" lang="en-US" altLang="ja-JP" dirty="0"/>
                        <a:t>a</a:t>
                      </a:r>
                      <a:r>
                        <a:rPr kumimoji="1" lang="en-US" altLang="ja-JP" baseline="-25000" dirty="0"/>
                        <a:t>t</a:t>
                      </a:r>
                      <a:endParaRPr kumimoji="1" lang="ja-JP" altLang="en-US" baseline="-25000" dirty="0"/>
                    </a:p>
                  </a:txBody>
                  <a:tcPr anchor="ctr"/>
                </a:tc>
                <a:tc>
                  <a:txBody>
                    <a:bodyPr/>
                    <a:lstStyle/>
                    <a:p>
                      <a:pPr algn="ctr"/>
                      <a:r>
                        <a:rPr kumimoji="1" lang="en-US" altLang="ja-JP" dirty="0"/>
                        <a:t>Q</a:t>
                      </a:r>
                      <a:r>
                        <a:rPr kumimoji="1" lang="ja-JP" altLang="en-US" dirty="0"/>
                        <a:t>値</a:t>
                      </a:r>
                    </a:p>
                  </a:txBody>
                  <a:tcPr anchor="ctr"/>
                </a:tc>
                <a:extLst>
                  <a:ext uri="{0D108BD9-81ED-4DB2-BD59-A6C34878D82A}">
                    <a16:rowId xmlns:a16="http://schemas.microsoft.com/office/drawing/2014/main" val="10000"/>
                  </a:ext>
                </a:extLst>
              </a:tr>
              <a:tr h="553479">
                <a:tc>
                  <a:txBody>
                    <a:bodyPr/>
                    <a:lstStyle/>
                    <a:p>
                      <a:pPr algn="ctr"/>
                      <a:r>
                        <a:rPr kumimoji="1" lang="ja-JP" altLang="en-US" dirty="0"/>
                        <a:t>右</a:t>
                      </a:r>
                    </a:p>
                  </a:txBody>
                  <a:tcPr anchor="ctr"/>
                </a:tc>
                <a:tc>
                  <a:txBody>
                    <a:bodyPr/>
                    <a:lstStyle/>
                    <a:p>
                      <a:pPr algn="ctr"/>
                      <a:r>
                        <a:rPr kumimoji="1" lang="en-US" altLang="ja-JP" dirty="0"/>
                        <a:t>10</a:t>
                      </a:r>
                      <a:endParaRPr kumimoji="1" lang="ja-JP" altLang="en-US" dirty="0"/>
                    </a:p>
                  </a:txBody>
                  <a:tcPr anchor="ctr"/>
                </a:tc>
                <a:extLst>
                  <a:ext uri="{0D108BD9-81ED-4DB2-BD59-A6C34878D82A}">
                    <a16:rowId xmlns:a16="http://schemas.microsoft.com/office/drawing/2014/main" val="10001"/>
                  </a:ext>
                </a:extLst>
              </a:tr>
              <a:tr h="553479">
                <a:tc>
                  <a:txBody>
                    <a:bodyPr/>
                    <a:lstStyle/>
                    <a:p>
                      <a:pPr algn="ctr"/>
                      <a:r>
                        <a:rPr kumimoji="1" lang="ja-JP" altLang="en-US" dirty="0"/>
                        <a:t>左</a:t>
                      </a:r>
                    </a:p>
                  </a:txBody>
                  <a:tcPr anchor="ctr"/>
                </a:tc>
                <a:tc>
                  <a:txBody>
                    <a:bodyPr/>
                    <a:lstStyle/>
                    <a:p>
                      <a:pPr algn="ctr"/>
                      <a:r>
                        <a:rPr kumimoji="1" lang="en-US" altLang="ja-JP" dirty="0"/>
                        <a:t>8</a:t>
                      </a:r>
                      <a:endParaRPr kumimoji="1" lang="ja-JP" altLang="en-US" dirty="0"/>
                    </a:p>
                  </a:txBody>
                  <a:tcPr anchor="ctr"/>
                </a:tc>
                <a:extLst>
                  <a:ext uri="{0D108BD9-81ED-4DB2-BD59-A6C34878D82A}">
                    <a16:rowId xmlns:a16="http://schemas.microsoft.com/office/drawing/2014/main" val="10002"/>
                  </a:ext>
                </a:extLst>
              </a:tr>
              <a:tr h="553479">
                <a:tc>
                  <a:txBody>
                    <a:bodyPr/>
                    <a:lstStyle/>
                    <a:p>
                      <a:pPr algn="ctr"/>
                      <a:r>
                        <a:rPr kumimoji="1" lang="ja-JP" altLang="en-US" dirty="0"/>
                        <a:t>停止</a:t>
                      </a:r>
                    </a:p>
                  </a:txBody>
                  <a:tcPr anchor="ctr"/>
                </a:tc>
                <a:tc>
                  <a:txBody>
                    <a:bodyPr/>
                    <a:lstStyle/>
                    <a:p>
                      <a:pPr algn="ctr"/>
                      <a:r>
                        <a:rPr kumimoji="1" lang="en-US" altLang="ja-JP" dirty="0"/>
                        <a:t>5</a:t>
                      </a:r>
                      <a:endParaRPr kumimoji="1" lang="ja-JP" altLang="en-US" dirty="0"/>
                    </a:p>
                  </a:txBody>
                  <a:tcPr anchor="ctr"/>
                </a:tc>
                <a:extLst>
                  <a:ext uri="{0D108BD9-81ED-4DB2-BD59-A6C34878D82A}">
                    <a16:rowId xmlns:a16="http://schemas.microsoft.com/office/drawing/2014/main" val="10003"/>
                  </a:ext>
                </a:extLst>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547690" y="2204864"/>
            <a:ext cx="1052367" cy="1229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5630994" y="4002753"/>
            <a:ext cx="1117614" cy="584775"/>
          </a:xfrm>
          <a:prstGeom prst="rect">
            <a:avLst/>
          </a:prstGeom>
          <a:noFill/>
        </p:spPr>
        <p:txBody>
          <a:bodyPr wrap="none" rtlCol="0">
            <a:spAutoFit/>
          </a:bodyPr>
          <a:lstStyle/>
          <a:p>
            <a:r>
              <a:rPr lang="en-US" altLang="ja-JP" sz="3200" dirty="0">
                <a:solidFill>
                  <a:srgbClr val="FF0000"/>
                </a:solidFill>
              </a:rPr>
              <a:t>r</a:t>
            </a:r>
            <a:r>
              <a:rPr lang="en-US" altLang="ja-JP" sz="3200" baseline="-25000" dirty="0">
                <a:solidFill>
                  <a:srgbClr val="FF0000"/>
                </a:solidFill>
              </a:rPr>
              <a:t>t+1</a:t>
            </a:r>
            <a:r>
              <a:rPr lang="en-US" altLang="ja-JP" sz="3200" dirty="0">
                <a:solidFill>
                  <a:srgbClr val="FF0000"/>
                </a:solidFill>
              </a:rPr>
              <a:t>=4</a:t>
            </a:r>
            <a:endParaRPr lang="ja-JP" altLang="en-US" sz="3200" baseline="-25000" dirty="0">
              <a:solidFill>
                <a:srgbClr val="FF0000"/>
              </a:solidFill>
            </a:endParaRPr>
          </a:p>
        </p:txBody>
      </p:sp>
      <p:sp>
        <p:nvSpPr>
          <p:cNvPr id="11" name="正方形/長方形 10"/>
          <p:cNvSpPr/>
          <p:nvPr/>
        </p:nvSpPr>
        <p:spPr>
          <a:xfrm>
            <a:off x="2279576" y="2708920"/>
            <a:ext cx="2160240" cy="50405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右矢印吹き出し 12"/>
          <p:cNvSpPr/>
          <p:nvPr/>
        </p:nvSpPr>
        <p:spPr>
          <a:xfrm>
            <a:off x="1631504" y="2672916"/>
            <a:ext cx="1152128" cy="576064"/>
          </a:xfrm>
          <a:prstGeom prst="rightArrowCallout">
            <a:avLst>
              <a:gd name="adj1" fmla="val 25000"/>
              <a:gd name="adj2" fmla="val 25000"/>
              <a:gd name="adj3" fmla="val 25000"/>
              <a:gd name="adj4" fmla="val 7219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dirty="0"/>
              <a:t>select</a:t>
            </a:r>
            <a:endParaRPr lang="ja-JP" altLang="en-US" dirty="0"/>
          </a:p>
        </p:txBody>
      </p:sp>
      <p:sp>
        <p:nvSpPr>
          <p:cNvPr id="14" name="テキスト ボックス 13"/>
          <p:cNvSpPr txBox="1"/>
          <p:nvPr/>
        </p:nvSpPr>
        <p:spPr>
          <a:xfrm>
            <a:off x="767408" y="4725144"/>
            <a:ext cx="10153128" cy="1785104"/>
          </a:xfrm>
          <a:prstGeom prst="rect">
            <a:avLst/>
          </a:prstGeom>
          <a:noFill/>
        </p:spPr>
        <p:txBody>
          <a:bodyPr wrap="square" rtlCol="0">
            <a:spAutoFit/>
          </a:bodyPr>
          <a:lstStyle/>
          <a:p>
            <a:r>
              <a:rPr lang="ja-JP" altLang="en-US" sz="2200" dirty="0"/>
              <a:t>ホイールダック２号は状態</a:t>
            </a:r>
            <a:r>
              <a:rPr lang="en-US" altLang="ja-JP" sz="2200" dirty="0"/>
              <a:t>St</a:t>
            </a:r>
            <a:r>
              <a:rPr lang="ja-JP" altLang="en-US" sz="2200" dirty="0"/>
              <a:t>で行動「右」をとった結果</a:t>
            </a:r>
            <a:r>
              <a:rPr lang="en-US" altLang="ja-JP" sz="2200" dirty="0"/>
              <a:t>St+1</a:t>
            </a:r>
            <a:r>
              <a:rPr lang="ja-JP" altLang="en-US" sz="2200" dirty="0" err="1"/>
              <a:t>に遷</a:t>
            </a:r>
            <a:r>
              <a:rPr lang="ja-JP" altLang="en-US" sz="2200" dirty="0"/>
              <a:t>移した．</a:t>
            </a:r>
            <a:endParaRPr lang="en-US" altLang="ja-JP" sz="2200" dirty="0"/>
          </a:p>
          <a:p>
            <a:r>
              <a:rPr lang="ja-JP" altLang="en-US" sz="2200" dirty="0"/>
              <a:t>それぞれの状態での現在の学習中の行動価値の値は表のとおりである．</a:t>
            </a:r>
            <a:endParaRPr lang="en-US" altLang="ja-JP" sz="2200" dirty="0"/>
          </a:p>
          <a:p>
            <a:r>
              <a:rPr lang="ja-JP" altLang="en-US" sz="2200" dirty="0"/>
              <a:t>割引率は</a:t>
            </a:r>
            <a:r>
              <a:rPr lang="en-US" altLang="ja-JP" sz="2200" dirty="0"/>
              <a:t>0.9</a:t>
            </a:r>
            <a:r>
              <a:rPr lang="ja-JP" altLang="en-US" sz="2200" dirty="0"/>
              <a:t>とする．</a:t>
            </a:r>
            <a:endParaRPr lang="en-US" altLang="ja-JP" sz="2200" dirty="0"/>
          </a:p>
          <a:p>
            <a:pPr marL="342900" indent="-342900">
              <a:buFont typeface="+mj-lt"/>
              <a:buAutoNum type="arabicPeriod"/>
            </a:pPr>
            <a:r>
              <a:rPr lang="en-US" altLang="ja-JP" sz="2200" dirty="0"/>
              <a:t>TD</a:t>
            </a:r>
            <a:r>
              <a:rPr lang="ja-JP" altLang="en-US" sz="2200" dirty="0"/>
              <a:t>誤差</a:t>
            </a:r>
            <a:r>
              <a:rPr lang="en-US" altLang="ja-JP" sz="2200" dirty="0" err="1"/>
              <a:t>δt</a:t>
            </a:r>
            <a:r>
              <a:rPr lang="ja-JP" altLang="en-US" sz="2200" dirty="0"/>
              <a:t>はいくらか？</a:t>
            </a:r>
            <a:endParaRPr lang="en-US" altLang="ja-JP" sz="2200" dirty="0"/>
          </a:p>
          <a:p>
            <a:pPr marL="342900" indent="-342900">
              <a:buFont typeface="+mj-lt"/>
              <a:buAutoNum type="arabicPeriod"/>
            </a:pPr>
            <a:r>
              <a:rPr lang="ja-JP" altLang="en-US" sz="2200" dirty="0"/>
              <a:t>この</a:t>
            </a:r>
            <a:r>
              <a:rPr lang="en-US" altLang="ja-JP" sz="2200" dirty="0"/>
              <a:t>1step</a:t>
            </a:r>
            <a:r>
              <a:rPr lang="ja-JP" altLang="en-US" sz="2200" dirty="0"/>
              <a:t>で表の内，どの</a:t>
            </a:r>
            <a:r>
              <a:rPr lang="en-US" altLang="ja-JP" sz="2200" dirty="0"/>
              <a:t>Q</a:t>
            </a:r>
            <a:r>
              <a:rPr lang="ja-JP" altLang="en-US" sz="2200" dirty="0"/>
              <a:t>値がどれだけ変わるか？学習率</a:t>
            </a:r>
            <a:r>
              <a:rPr lang="en-US" altLang="ja-JP" sz="2200" dirty="0"/>
              <a:t>α</a:t>
            </a:r>
            <a:r>
              <a:rPr lang="ja-JP" altLang="en-US" sz="2200" dirty="0"/>
              <a:t>を</a:t>
            </a:r>
            <a:r>
              <a:rPr lang="en-US" altLang="ja-JP" sz="2200" dirty="0"/>
              <a:t>0.5</a:t>
            </a:r>
            <a:r>
              <a:rPr lang="ja-JP" altLang="en-US" sz="2200" dirty="0"/>
              <a:t>として示せ．</a:t>
            </a:r>
          </a:p>
        </p:txBody>
      </p:sp>
    </p:spTree>
    <p:extLst>
      <p:ext uri="{BB962C8B-B14F-4D97-AF65-F5344CB8AC3E}">
        <p14:creationId xmlns:p14="http://schemas.microsoft.com/office/powerpoint/2010/main" val="770940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dirty="0"/>
              <a:t>第</a:t>
            </a:r>
            <a:r>
              <a:rPr lang="en-US" altLang="ja-JP" sz="5400" dirty="0"/>
              <a:t>7</a:t>
            </a:r>
            <a:r>
              <a:rPr lang="ja-JP" altLang="en-US" sz="5400" dirty="0"/>
              <a:t>回 多段階決定</a:t>
            </a:r>
            <a:r>
              <a:rPr lang="en-US" altLang="ja-JP" sz="5400" dirty="0"/>
              <a:t>(2)</a:t>
            </a:r>
            <a:endParaRPr kumimoji="1" lang="ja-JP" altLang="en-US" dirty="0"/>
          </a:p>
        </p:txBody>
      </p:sp>
      <p:sp>
        <p:nvSpPr>
          <p:cNvPr id="3" name="コンテンツ プレースホルダー 2"/>
          <p:cNvSpPr>
            <a:spLocks noGrp="1"/>
          </p:cNvSpPr>
          <p:nvPr>
            <p:ph idx="1"/>
          </p:nvPr>
        </p:nvSpPr>
        <p:spPr/>
        <p:txBody>
          <a:bodyPr/>
          <a:lstStyle/>
          <a:p>
            <a:r>
              <a:rPr lang="ja-JP" altLang="en-US"/>
              <a:t>割引累積報酬と，その割引率の変化による影響について具体的な比較を通して学んだ．</a:t>
            </a:r>
          </a:p>
          <a:p>
            <a:r>
              <a:rPr lang="ja-JP" altLang="en-US"/>
              <a:t>割引累積報酬の期待値を表現する関数として状態価値関数と行動価値関数について学んだ．</a:t>
            </a:r>
          </a:p>
          <a:p>
            <a:r>
              <a:rPr lang="ja-JP" altLang="en-US"/>
              <a:t>ベルマン方程式として適切な価値関数が満たすべき漸化式を得た．</a:t>
            </a:r>
          </a:p>
          <a:p>
            <a:r>
              <a:rPr lang="en-US" altLang="ja-JP"/>
              <a:t>Q </a:t>
            </a:r>
            <a:r>
              <a:rPr lang="ja-JP" altLang="en-US"/>
              <a:t>学習のアルゴリズムと</a:t>
            </a:r>
            <a:r>
              <a:rPr lang="en-US" altLang="ja-JP"/>
              <a:t>Q </a:t>
            </a:r>
            <a:r>
              <a:rPr lang="ja-JP" altLang="en-US"/>
              <a:t>学習における方策の決定方法について学んだ．</a:t>
            </a:r>
            <a:endParaRPr kumimoji="1" lang="ja-JP" altLang="en-US" dirty="0"/>
          </a:p>
        </p:txBody>
      </p:sp>
    </p:spTree>
    <p:extLst>
      <p:ext uri="{BB962C8B-B14F-4D97-AF65-F5344CB8AC3E}">
        <p14:creationId xmlns:p14="http://schemas.microsoft.com/office/powerpoint/2010/main" val="763590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F92B65-2D55-441D-B7A7-D1CE89B14239}"/>
              </a:ext>
            </a:extLst>
          </p:cNvPr>
          <p:cNvSpPr>
            <a:spLocks noGrp="1"/>
          </p:cNvSpPr>
          <p:nvPr>
            <p:ph type="title"/>
          </p:nvPr>
        </p:nvSpPr>
        <p:spPr/>
        <p:txBody>
          <a:bodyPr/>
          <a:lstStyle/>
          <a:p>
            <a:r>
              <a:rPr lang="ja-JP" altLang="en-US" dirty="0"/>
              <a:t>宿題</a:t>
            </a:r>
            <a:endParaRPr kumimoji="1" lang="ja-JP" altLang="en-US" dirty="0"/>
          </a:p>
        </p:txBody>
      </p:sp>
      <p:sp>
        <p:nvSpPr>
          <p:cNvPr id="3" name="コンテンツ プレースホルダー 2">
            <a:extLst>
              <a:ext uri="{FF2B5EF4-FFF2-40B4-BE49-F238E27FC236}">
                <a16:creationId xmlns:a16="http://schemas.microsoft.com/office/drawing/2014/main" id="{AD8D75ED-6C23-4C20-BBD5-FFD65C53E966}"/>
              </a:ext>
            </a:extLst>
          </p:cNvPr>
          <p:cNvSpPr>
            <a:spLocks noGrp="1"/>
          </p:cNvSpPr>
          <p:nvPr>
            <p:ph idx="1"/>
          </p:nvPr>
        </p:nvSpPr>
        <p:spPr/>
        <p:txBody>
          <a:bodyPr/>
          <a:lstStyle/>
          <a:p>
            <a:pPr>
              <a:lnSpc>
                <a:spcPct val="150000"/>
              </a:lnSpc>
            </a:pPr>
            <a:r>
              <a:rPr kumimoji="1" lang="ja-JP" altLang="en-US" dirty="0"/>
              <a:t>講義のまとめ：　</a:t>
            </a:r>
            <a:r>
              <a:rPr lang="ja-JP" altLang="en-US" dirty="0"/>
              <a:t>わかったこと、わからなかったことを中心に書く</a:t>
            </a:r>
            <a:endParaRPr lang="en-US" altLang="ja-JP" dirty="0"/>
          </a:p>
          <a:p>
            <a:pPr>
              <a:lnSpc>
                <a:spcPct val="150000"/>
              </a:lnSpc>
            </a:pPr>
            <a:r>
              <a:rPr kumimoji="1" lang="ja-JP" altLang="en-US" dirty="0"/>
              <a:t>この資料中の演習</a:t>
            </a:r>
            <a:r>
              <a:rPr lang="ja-JP" altLang="en-US" dirty="0"/>
              <a:t>問題</a:t>
            </a:r>
            <a:endParaRPr lang="en-US" altLang="ja-JP" dirty="0"/>
          </a:p>
          <a:p>
            <a:pPr>
              <a:lnSpc>
                <a:spcPct val="150000"/>
              </a:lnSpc>
            </a:pPr>
            <a:r>
              <a:rPr kumimoji="1" lang="ja-JP" altLang="en-US" dirty="0"/>
              <a:t>ＤＱＮ </a:t>
            </a:r>
            <a:r>
              <a:rPr kumimoji="1" lang="en-US" altLang="ja-JP" dirty="0"/>
              <a:t>(Deep Q-Network)</a:t>
            </a:r>
            <a:r>
              <a:rPr kumimoji="1" lang="ja-JP" altLang="en-US" dirty="0"/>
              <a:t>について調べる。ニューラルネットワークがなぜ、どこに用いられるのか、説明する</a:t>
            </a:r>
            <a:endParaRPr kumimoji="1" lang="en-US" altLang="ja-JP" dirty="0"/>
          </a:p>
          <a:p>
            <a:pPr>
              <a:lnSpc>
                <a:spcPct val="150000"/>
              </a:lnSpc>
            </a:pPr>
            <a:r>
              <a:rPr lang="ja-JP" altLang="en-US" dirty="0"/>
              <a:t>次ページの予習問題</a:t>
            </a:r>
            <a:endParaRPr kumimoji="1" lang="en-US" altLang="ja-JP" dirty="0"/>
          </a:p>
        </p:txBody>
      </p:sp>
    </p:spTree>
    <p:extLst>
      <p:ext uri="{BB962C8B-B14F-4D97-AF65-F5344CB8AC3E}">
        <p14:creationId xmlns:p14="http://schemas.microsoft.com/office/powerpoint/2010/main" val="97866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予習問題</a:t>
            </a:r>
          </a:p>
        </p:txBody>
      </p:sp>
      <p:sp>
        <p:nvSpPr>
          <p:cNvPr id="3" name="コンテンツ プレースホルダー 2"/>
          <p:cNvSpPr>
            <a:spLocks noGrp="1"/>
          </p:cNvSpPr>
          <p:nvPr>
            <p:ph idx="1"/>
          </p:nvPr>
        </p:nvSpPr>
        <p:spPr/>
        <p:txBody>
          <a:bodyPr/>
          <a:lstStyle/>
          <a:p>
            <a:pPr marL="0" indent="0">
              <a:buNone/>
            </a:pPr>
            <a:r>
              <a:rPr kumimoji="1" lang="ja-JP" altLang="en-US"/>
              <a:t>次回はベイズフィルタを扱う</a:t>
            </a:r>
            <a:endParaRPr kumimoji="1" lang="en-US" altLang="ja-JP"/>
          </a:p>
          <a:p>
            <a:pPr marL="0" indent="0">
              <a:buNone/>
            </a:pPr>
            <a:r>
              <a:rPr lang="ja-JP" altLang="en-US"/>
              <a:t>確率（ベイズ理論）がわかっていないとかなりの難関</a:t>
            </a:r>
            <a:endParaRPr lang="en-US" altLang="ja-JP"/>
          </a:p>
          <a:p>
            <a:pPr marL="0" indent="0">
              <a:buNone/>
            </a:pPr>
            <a:endParaRPr kumimoji="1" lang="en-US" altLang="ja-JP"/>
          </a:p>
          <a:p>
            <a:pPr marL="0" indent="0">
              <a:buNone/>
            </a:pPr>
            <a:r>
              <a:rPr lang="ja-JP" altLang="en-US"/>
              <a:t>図</a:t>
            </a:r>
            <a:r>
              <a:rPr lang="en-US" altLang="ja-JP"/>
              <a:t>8.6</a:t>
            </a:r>
            <a:r>
              <a:rPr lang="ja-JP" altLang="en-US"/>
              <a:t>と図</a:t>
            </a:r>
            <a:r>
              <a:rPr lang="en-US" altLang="ja-JP"/>
              <a:t>8.7</a:t>
            </a:r>
            <a:r>
              <a:rPr lang="ja-JP" altLang="en-US"/>
              <a:t>の値を自分で計算し確認しよう</a:t>
            </a:r>
            <a:endParaRPr lang="en-US" altLang="ja-JP"/>
          </a:p>
          <a:p>
            <a:pPr marL="0" indent="0">
              <a:buNone/>
            </a:pPr>
            <a:r>
              <a:rPr kumimoji="1" lang="ja-JP" altLang="en-US"/>
              <a:t>章末問題３にチャレンジしよう－－次回の資料に解説があるので見てみよう</a:t>
            </a:r>
          </a:p>
        </p:txBody>
      </p:sp>
    </p:spTree>
    <p:extLst>
      <p:ext uri="{BB962C8B-B14F-4D97-AF65-F5344CB8AC3E}">
        <p14:creationId xmlns:p14="http://schemas.microsoft.com/office/powerpoint/2010/main" val="886150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仮定</a:t>
            </a:r>
            <a:r>
              <a:rPr lang="en-US" altLang="ja-JP" dirty="0"/>
              <a:t>	</a:t>
            </a:r>
            <a:r>
              <a:rPr lang="ja-JP" altLang="en-US" sz="4800" dirty="0"/>
              <a:t>多段決定（</a:t>
            </a:r>
            <a:r>
              <a:rPr lang="en-US" altLang="ja-JP" sz="4800" dirty="0"/>
              <a:t>2</a:t>
            </a:r>
            <a:r>
              <a:rPr lang="ja-JP" altLang="en-US" sz="4800" dirty="0"/>
              <a:t>）</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ホイールダック２号は迷路の完全な地図を持っていないものとする．</a:t>
            </a:r>
          </a:p>
          <a:p>
            <a:r>
              <a:rPr lang="ja-JP" altLang="en-US" dirty="0"/>
              <a:t>ホイールダック２号は連続的な迷路の空間から適切な離散状態空間を構成できるものとする．</a:t>
            </a:r>
          </a:p>
          <a:p>
            <a:r>
              <a:rPr lang="ja-JP" altLang="en-US" dirty="0"/>
              <a:t>ホイールダック２号は自分が状態空間のどの状態にいるかを認識できるものとする．</a:t>
            </a:r>
          </a:p>
          <a:p>
            <a:r>
              <a:rPr lang="ja-JP" altLang="en-US" dirty="0"/>
              <a:t>ホイールダック２号は物理的につながっている場所・状態へは行動に応じて確率的に遷移するとする．</a:t>
            </a:r>
            <a:endParaRPr kumimoji="1" lang="ja-JP" altLang="en-US" dirty="0"/>
          </a:p>
        </p:txBody>
      </p:sp>
    </p:spTree>
    <p:extLst>
      <p:ext uri="{BB962C8B-B14F-4D97-AF65-F5344CB8AC3E}">
        <p14:creationId xmlns:p14="http://schemas.microsoft.com/office/powerpoint/2010/main" val="217145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7.1 </a:t>
            </a:r>
            <a:r>
              <a:rPr kumimoji="1" lang="ja-JP" altLang="en-US" dirty="0"/>
              <a:t>強化学習とは何か？</a:t>
            </a:r>
            <a:endParaRPr kumimoji="1" lang="en-US" altLang="ja-JP" dirty="0"/>
          </a:p>
          <a:p>
            <a:r>
              <a:rPr lang="en-US" altLang="ja-JP" dirty="0"/>
              <a:t>7.2 </a:t>
            </a:r>
            <a:r>
              <a:rPr lang="ja-JP" altLang="en-US" dirty="0"/>
              <a:t>マルコフ決定過程</a:t>
            </a:r>
            <a:endParaRPr kumimoji="1" lang="en-US" altLang="ja-JP" dirty="0"/>
          </a:p>
          <a:p>
            <a:r>
              <a:rPr lang="en-US" altLang="ja-JP" dirty="0"/>
              <a:t>7.3 </a:t>
            </a:r>
            <a:r>
              <a:rPr lang="ja-JP" altLang="en-US" dirty="0"/>
              <a:t>割引累積報酬</a:t>
            </a:r>
            <a:endParaRPr lang="en-US" altLang="ja-JP" dirty="0"/>
          </a:p>
          <a:p>
            <a:r>
              <a:rPr lang="en-US" altLang="ja-JP" dirty="0"/>
              <a:t>7.4 </a:t>
            </a:r>
            <a:r>
              <a:rPr lang="ja-JP" altLang="en-US" dirty="0"/>
              <a:t>価値関数</a:t>
            </a:r>
            <a:endParaRPr lang="en-US" altLang="ja-JP" dirty="0"/>
          </a:p>
          <a:p>
            <a:r>
              <a:rPr lang="en-US" altLang="ja-JP" dirty="0"/>
              <a:t>7.5 </a:t>
            </a:r>
            <a:r>
              <a:rPr lang="ja-JP" altLang="en-US" dirty="0"/>
              <a:t>学習方法の例：</a:t>
            </a:r>
            <a:r>
              <a:rPr lang="en-US" altLang="ja-JP" dirty="0"/>
              <a:t>Q</a:t>
            </a:r>
            <a:r>
              <a:rPr lang="ja-JP" altLang="en-US" dirty="0"/>
              <a:t>学習</a:t>
            </a:r>
            <a:endParaRPr lang="en-US" altLang="ja-JP" dirty="0"/>
          </a:p>
        </p:txBody>
      </p:sp>
      <p:sp>
        <p:nvSpPr>
          <p:cNvPr id="4" name="正方形/長方形 3"/>
          <p:cNvSpPr/>
          <p:nvPr/>
        </p:nvSpPr>
        <p:spPr>
          <a:xfrm>
            <a:off x="479376" y="1929257"/>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8914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descr="ファイル:Bowling Lane.jpg"/>
          <p:cNvPicPr>
            <a:picLocks noChangeAspect="1" noChangeArrowheads="1"/>
          </p:cNvPicPr>
          <p:nvPr/>
        </p:nvPicPr>
        <p:blipFill>
          <a:blip r:embed="rId3" cstate="print"/>
          <a:srcRect/>
          <a:stretch>
            <a:fillRect/>
          </a:stretch>
        </p:blipFill>
        <p:spPr bwMode="auto">
          <a:xfrm>
            <a:off x="9033701" y="4541063"/>
            <a:ext cx="2559037" cy="1919278"/>
          </a:xfrm>
          <a:prstGeom prst="rect">
            <a:avLst/>
          </a:prstGeom>
          <a:noFill/>
        </p:spPr>
      </p:pic>
      <p:pic>
        <p:nvPicPr>
          <p:cNvPr id="14345" name="Picture 9"/>
          <p:cNvPicPr>
            <a:picLocks noChangeAspect="1" noChangeArrowheads="1"/>
          </p:cNvPicPr>
          <p:nvPr/>
        </p:nvPicPr>
        <p:blipFill>
          <a:blip r:embed="rId4" cstate="print"/>
          <a:srcRect/>
          <a:stretch>
            <a:fillRect/>
          </a:stretch>
        </p:blipFill>
        <p:spPr bwMode="auto">
          <a:xfrm>
            <a:off x="3741194" y="4643470"/>
            <a:ext cx="4355070" cy="2357430"/>
          </a:xfrm>
          <a:prstGeom prst="rect">
            <a:avLst/>
          </a:prstGeom>
          <a:noFill/>
          <a:ln w="9525">
            <a:noFill/>
            <a:miter lim="800000"/>
            <a:headEnd/>
            <a:tailEnd/>
          </a:ln>
        </p:spPr>
      </p:pic>
      <p:sp>
        <p:nvSpPr>
          <p:cNvPr id="2" name="タイトル 1"/>
          <p:cNvSpPr>
            <a:spLocks noGrp="1"/>
          </p:cNvSpPr>
          <p:nvPr>
            <p:ph type="title"/>
          </p:nvPr>
        </p:nvSpPr>
        <p:spPr/>
        <p:txBody>
          <a:bodyPr/>
          <a:lstStyle/>
          <a:p>
            <a:r>
              <a:rPr lang="en-US" altLang="ja-JP" b="1" dirty="0"/>
              <a:t>7.1.1 </a:t>
            </a:r>
            <a:r>
              <a:rPr lang="ja-JP" altLang="en-US" dirty="0"/>
              <a:t>試行錯誤の中での学習</a:t>
            </a:r>
            <a:endParaRPr kumimoji="1" lang="ja-JP" altLang="en-US" dirty="0"/>
          </a:p>
        </p:txBody>
      </p:sp>
      <p:sp>
        <p:nvSpPr>
          <p:cNvPr id="3" name="コンテンツ プレースホルダ 2"/>
          <p:cNvSpPr>
            <a:spLocks noGrp="1"/>
          </p:cNvSpPr>
          <p:nvPr>
            <p:ph idx="1"/>
          </p:nvPr>
        </p:nvSpPr>
        <p:spPr/>
        <p:txBody>
          <a:bodyPr/>
          <a:lstStyle/>
          <a:p>
            <a:r>
              <a:rPr lang="ja-JP" altLang="en-US" dirty="0"/>
              <a:t>試行錯誤で学ぶ人間</a:t>
            </a:r>
            <a:endParaRPr kumimoji="1" lang="en-US" altLang="ja-JP" dirty="0"/>
          </a:p>
          <a:p>
            <a:pPr lvl="1"/>
            <a:r>
              <a:rPr kumimoji="1" lang="ja-JP" altLang="en-US" dirty="0"/>
              <a:t>人間の様々な学習の進め方の中で，試行錯誤を通した学習がある．</a:t>
            </a:r>
            <a:endParaRPr kumimoji="1" lang="en-US" altLang="ja-JP" dirty="0"/>
          </a:p>
          <a:p>
            <a:pPr lvl="1"/>
            <a:r>
              <a:rPr kumimoji="1" lang="ja-JP" altLang="en-US" dirty="0"/>
              <a:t>やってみては，その結果・評価を観察し，徐々に「やり方」を改善していく．</a:t>
            </a:r>
            <a:endParaRPr kumimoji="1" lang="en-US" altLang="ja-JP" dirty="0"/>
          </a:p>
          <a:p>
            <a:pPr lvl="1"/>
            <a:r>
              <a:rPr lang="ja-JP" altLang="en-US" dirty="0"/>
              <a:t>例）サッカーのフリーキック，ボーリング </a:t>
            </a:r>
            <a:r>
              <a:rPr lang="en-US" altLang="ja-JP" dirty="0"/>
              <a:t>etc.etc.</a:t>
            </a:r>
            <a:endParaRPr kumimoji="1" lang="ja-JP" altLang="en-US" dirty="0"/>
          </a:p>
        </p:txBody>
      </p:sp>
      <p:sp>
        <p:nvSpPr>
          <p:cNvPr id="10" name="テキスト ボックス 9"/>
          <p:cNvSpPr txBox="1"/>
          <p:nvPr/>
        </p:nvSpPr>
        <p:spPr>
          <a:xfrm>
            <a:off x="2095472" y="5500702"/>
            <a:ext cx="1635384" cy="107721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ja-JP" altLang="en-US" sz="1600" dirty="0">
                <a:latin typeface="AR P丸ゴシック体E" pitchFamily="50" charset="-128"/>
                <a:ea typeface="AR P丸ゴシック体E" pitchFamily="50" charset="-128"/>
              </a:rPr>
              <a:t>スタート位置，</a:t>
            </a:r>
            <a:endParaRPr lang="en-US" altLang="ja-JP" sz="1600" dirty="0">
              <a:latin typeface="AR P丸ゴシック体E" pitchFamily="50" charset="-128"/>
              <a:ea typeface="AR P丸ゴシック体E" pitchFamily="50" charset="-128"/>
            </a:endParaRPr>
          </a:p>
          <a:p>
            <a:r>
              <a:rPr lang="ja-JP" altLang="en-US" sz="1600" dirty="0">
                <a:latin typeface="AR P丸ゴシック体E" pitchFamily="50" charset="-128"/>
                <a:ea typeface="AR P丸ゴシック体E" pitchFamily="50" charset="-128"/>
              </a:rPr>
              <a:t>足の動かし方</a:t>
            </a:r>
            <a:endParaRPr lang="en-US" altLang="ja-JP" sz="1600" dirty="0">
              <a:latin typeface="AR P丸ゴシック体E" pitchFamily="50" charset="-128"/>
              <a:ea typeface="AR P丸ゴシック体E" pitchFamily="50" charset="-128"/>
            </a:endParaRPr>
          </a:p>
          <a:p>
            <a:r>
              <a:rPr lang="ja-JP" altLang="en-US" sz="1600" dirty="0">
                <a:latin typeface="AR P丸ゴシック体E" pitchFamily="50" charset="-128"/>
                <a:ea typeface="AR P丸ゴシック体E" pitchFamily="50" charset="-128"/>
              </a:rPr>
              <a:t>手の振り上げ方</a:t>
            </a:r>
            <a:endParaRPr lang="en-US" altLang="ja-JP" sz="1600" dirty="0">
              <a:latin typeface="AR P丸ゴシック体E" pitchFamily="50" charset="-128"/>
              <a:ea typeface="AR P丸ゴシック体E" pitchFamily="50" charset="-128"/>
            </a:endParaRPr>
          </a:p>
          <a:p>
            <a:r>
              <a:rPr lang="ja-JP" altLang="en-US" sz="1600" dirty="0">
                <a:latin typeface="AR P丸ゴシック体E" pitchFamily="50" charset="-128"/>
                <a:ea typeface="AR P丸ゴシック体E" pitchFamily="50" charset="-128"/>
              </a:rPr>
              <a:t>方向 </a:t>
            </a:r>
            <a:r>
              <a:rPr lang="en-US" altLang="ja-JP" sz="1600" dirty="0">
                <a:latin typeface="AR P丸ゴシック体E" pitchFamily="50" charset="-128"/>
                <a:ea typeface="AR P丸ゴシック体E" pitchFamily="50" charset="-128"/>
              </a:rPr>
              <a:t>etc.etc….</a:t>
            </a:r>
            <a:endParaRPr lang="ja-JP" altLang="en-US" sz="1600" dirty="0">
              <a:latin typeface="AR P丸ゴシック体E" pitchFamily="50" charset="-128"/>
              <a:ea typeface="AR P丸ゴシック体E" pitchFamily="50" charset="-128"/>
            </a:endParaRPr>
          </a:p>
        </p:txBody>
      </p:sp>
      <p:sp>
        <p:nvSpPr>
          <p:cNvPr id="11" name="円形吹き出し 10"/>
          <p:cNvSpPr/>
          <p:nvPr/>
        </p:nvSpPr>
        <p:spPr>
          <a:xfrm>
            <a:off x="6929316" y="4933418"/>
            <a:ext cx="2000264" cy="928694"/>
          </a:xfrm>
          <a:prstGeom prst="wedgeEllipseCallout">
            <a:avLst>
              <a:gd name="adj1" fmla="val -36635"/>
              <a:gd name="adj2" fmla="val 6006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latin typeface="AR P丸ゴシック体E" pitchFamily="50" charset="-128"/>
                <a:ea typeface="AR P丸ゴシック体E" pitchFamily="50" charset="-128"/>
              </a:rPr>
              <a:t>倒れた本数</a:t>
            </a:r>
          </a:p>
        </p:txBody>
      </p:sp>
      <p:grpSp>
        <p:nvGrpSpPr>
          <p:cNvPr id="4" name="グループ化 13"/>
          <p:cNvGrpSpPr/>
          <p:nvPr/>
        </p:nvGrpSpPr>
        <p:grpSpPr>
          <a:xfrm>
            <a:off x="3071664" y="3708082"/>
            <a:ext cx="5158079" cy="1143008"/>
            <a:chOff x="1928794" y="4429132"/>
            <a:chExt cx="5158079" cy="1143008"/>
          </a:xfrm>
        </p:grpSpPr>
        <p:sp>
          <p:nvSpPr>
            <p:cNvPr id="12" name="下カーブ矢印 11"/>
            <p:cNvSpPr/>
            <p:nvPr/>
          </p:nvSpPr>
          <p:spPr>
            <a:xfrm flipH="1">
              <a:off x="1928794" y="4429132"/>
              <a:ext cx="4857784" cy="1143008"/>
            </a:xfrm>
            <a:prstGeom prst="curved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schemeClr val="tx1"/>
                </a:solidFill>
              </a:endParaRPr>
            </a:p>
          </p:txBody>
        </p:sp>
        <p:sp>
          <p:nvSpPr>
            <p:cNvPr id="13" name="テキスト ボックス 12"/>
            <p:cNvSpPr txBox="1"/>
            <p:nvPr/>
          </p:nvSpPr>
          <p:spPr>
            <a:xfrm>
              <a:off x="5286380" y="4857760"/>
              <a:ext cx="1800493" cy="369332"/>
            </a:xfrm>
            <a:prstGeom prst="rect">
              <a:avLst/>
            </a:prstGeom>
            <a:noFill/>
          </p:spPr>
          <p:txBody>
            <a:bodyPr wrap="none" rtlCol="0">
              <a:spAutoFit/>
            </a:bodyPr>
            <a:lstStyle/>
            <a:p>
              <a:r>
                <a:rPr lang="ja-JP" altLang="en-US" dirty="0">
                  <a:latin typeface="AR P丸ゴシック体E" pitchFamily="50" charset="-128"/>
                  <a:ea typeface="AR P丸ゴシック体E" pitchFamily="50" charset="-128"/>
                </a:rPr>
                <a:t>フィードバック</a:t>
              </a:r>
            </a:p>
          </p:txBody>
        </p:sp>
      </p:grpSp>
    </p:spTree>
    <p:extLst>
      <p:ext uri="{BB962C8B-B14F-4D97-AF65-F5344CB8AC3E}">
        <p14:creationId xmlns:p14="http://schemas.microsoft.com/office/powerpoint/2010/main" val="110523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6886" y="273788"/>
            <a:ext cx="8229600" cy="1066800"/>
          </a:xfrm>
        </p:spPr>
        <p:txBody>
          <a:bodyPr>
            <a:normAutofit/>
          </a:bodyPr>
          <a:lstStyle/>
          <a:p>
            <a:r>
              <a:rPr kumimoji="1" lang="en-US" altLang="ja-JP" dirty="0"/>
              <a:t>7.1.1 </a:t>
            </a:r>
            <a:r>
              <a:rPr kumimoji="1" lang="ja-JP" altLang="en-US" dirty="0"/>
              <a:t>オペラント条件づけ</a:t>
            </a:r>
          </a:p>
        </p:txBody>
      </p:sp>
      <p:sp>
        <p:nvSpPr>
          <p:cNvPr id="3" name="コンテンツ プレースホルダ 2"/>
          <p:cNvSpPr>
            <a:spLocks noGrp="1"/>
          </p:cNvSpPr>
          <p:nvPr>
            <p:ph idx="1"/>
          </p:nvPr>
        </p:nvSpPr>
        <p:spPr>
          <a:xfrm>
            <a:off x="1343472" y="1714488"/>
            <a:ext cx="9433048" cy="2124076"/>
          </a:xfrm>
        </p:spPr>
        <p:txBody>
          <a:bodyPr>
            <a:normAutofit/>
          </a:bodyPr>
          <a:lstStyle/>
          <a:p>
            <a:r>
              <a:rPr kumimoji="1" lang="ja-JP" altLang="en-US" dirty="0"/>
              <a:t>自発的な試行錯誤の結果として得られる報酬によって行動形成がなされることを心理学で</a:t>
            </a:r>
            <a:r>
              <a:rPr kumimoji="1" lang="ja-JP" altLang="en-US" b="1"/>
              <a:t>オペラント条件づけ</a:t>
            </a:r>
            <a:r>
              <a:rPr kumimoji="1" lang="ja-JP" altLang="en-US"/>
              <a:t>と</a:t>
            </a:r>
            <a:r>
              <a:rPr kumimoji="1" lang="ja-JP" altLang="en-US" dirty="0"/>
              <a:t>呼ぶ．</a:t>
            </a:r>
            <a:endParaRPr kumimoji="1" lang="en-US" altLang="ja-JP" dirty="0"/>
          </a:p>
          <a:p>
            <a:r>
              <a:rPr lang="ja-JP" altLang="en-US" dirty="0"/>
              <a:t>スキナー箱</a:t>
            </a:r>
            <a:r>
              <a:rPr lang="en-US" altLang="ja-JP" dirty="0"/>
              <a:t>(Skinner 1938)</a:t>
            </a:r>
            <a:endParaRPr kumimoji="1" lang="ja-JP" altLang="en-US" dirty="0"/>
          </a:p>
        </p:txBody>
      </p:sp>
      <p:pic>
        <p:nvPicPr>
          <p:cNvPr id="12289" name="Picture 1"/>
          <p:cNvPicPr>
            <a:picLocks noChangeAspect="1" noChangeArrowheads="1"/>
          </p:cNvPicPr>
          <p:nvPr/>
        </p:nvPicPr>
        <p:blipFill>
          <a:blip r:embed="rId3" cstate="print"/>
          <a:srcRect/>
          <a:stretch>
            <a:fillRect/>
          </a:stretch>
        </p:blipFill>
        <p:spPr bwMode="auto">
          <a:xfrm>
            <a:off x="2309787" y="3643315"/>
            <a:ext cx="2266973" cy="2031647"/>
          </a:xfrm>
          <a:prstGeom prst="rect">
            <a:avLst/>
          </a:prstGeom>
          <a:noFill/>
          <a:ln w="9525">
            <a:noFill/>
            <a:miter lim="800000"/>
            <a:headEnd/>
            <a:tailEnd/>
          </a:ln>
        </p:spPr>
      </p:pic>
      <p:pic>
        <p:nvPicPr>
          <p:cNvPr id="12290" name="Picture 2"/>
          <p:cNvPicPr>
            <a:picLocks noChangeAspect="1" noChangeArrowheads="1"/>
          </p:cNvPicPr>
          <p:nvPr/>
        </p:nvPicPr>
        <p:blipFill>
          <a:blip r:embed="rId4" cstate="print"/>
          <a:srcRect/>
          <a:stretch>
            <a:fillRect/>
          </a:stretch>
        </p:blipFill>
        <p:spPr bwMode="auto">
          <a:xfrm>
            <a:off x="4595803" y="3786191"/>
            <a:ext cx="2125777" cy="1976737"/>
          </a:xfrm>
          <a:prstGeom prst="rect">
            <a:avLst/>
          </a:prstGeom>
          <a:noFill/>
          <a:ln w="9525">
            <a:noFill/>
            <a:miter lim="800000"/>
            <a:headEnd/>
            <a:tailEnd/>
          </a:ln>
        </p:spPr>
      </p:pic>
      <p:pic>
        <p:nvPicPr>
          <p:cNvPr id="12291" name="Picture 3"/>
          <p:cNvPicPr>
            <a:picLocks noChangeAspect="1" noChangeArrowheads="1"/>
          </p:cNvPicPr>
          <p:nvPr/>
        </p:nvPicPr>
        <p:blipFill>
          <a:blip r:embed="rId5" cstate="print"/>
          <a:srcRect/>
          <a:stretch>
            <a:fillRect/>
          </a:stretch>
        </p:blipFill>
        <p:spPr bwMode="auto">
          <a:xfrm>
            <a:off x="6881819" y="3786190"/>
            <a:ext cx="2427671" cy="2000264"/>
          </a:xfrm>
          <a:prstGeom prst="rect">
            <a:avLst/>
          </a:prstGeom>
          <a:noFill/>
          <a:ln w="9525">
            <a:noFill/>
            <a:miter lim="800000"/>
            <a:headEnd/>
            <a:tailEnd/>
          </a:ln>
        </p:spPr>
      </p:pic>
      <p:sp>
        <p:nvSpPr>
          <p:cNvPr id="7" name="円/楕円 6"/>
          <p:cNvSpPr/>
          <p:nvPr/>
        </p:nvSpPr>
        <p:spPr>
          <a:xfrm>
            <a:off x="5381620" y="5000637"/>
            <a:ext cx="1000132" cy="47065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dirty="0"/>
              <a:t>報酬</a:t>
            </a:r>
          </a:p>
        </p:txBody>
      </p:sp>
      <p:grpSp>
        <p:nvGrpSpPr>
          <p:cNvPr id="4" name="グループ化 12"/>
          <p:cNvGrpSpPr/>
          <p:nvPr/>
        </p:nvGrpSpPr>
        <p:grpSpPr>
          <a:xfrm>
            <a:off x="2381225" y="5715017"/>
            <a:ext cx="5867449" cy="954107"/>
            <a:chOff x="857224" y="6215082"/>
            <a:chExt cx="5867449" cy="954107"/>
          </a:xfrm>
        </p:grpSpPr>
        <p:sp>
          <p:nvSpPr>
            <p:cNvPr id="11" name="テキスト ボックス 10"/>
            <p:cNvSpPr txBox="1"/>
            <p:nvPr/>
          </p:nvSpPr>
          <p:spPr>
            <a:xfrm>
              <a:off x="1500166" y="6215082"/>
              <a:ext cx="5224507" cy="95410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ja-JP" altLang="en-US" sz="2800" dirty="0"/>
                <a:t>ハトはスイッチを押して餌を食べる</a:t>
              </a:r>
              <a:endParaRPr lang="en-US" altLang="ja-JP" sz="2800" dirty="0"/>
            </a:p>
            <a:p>
              <a:r>
                <a:rPr lang="ja-JP" altLang="en-US" sz="2800" dirty="0"/>
                <a:t>ことを学習していく</a:t>
              </a:r>
            </a:p>
          </p:txBody>
        </p:sp>
        <p:sp>
          <p:nvSpPr>
            <p:cNvPr id="12" name="右矢印 11"/>
            <p:cNvSpPr/>
            <p:nvPr/>
          </p:nvSpPr>
          <p:spPr>
            <a:xfrm>
              <a:off x="857224" y="6286520"/>
              <a:ext cx="42862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 name="グループ化 15"/>
          <p:cNvGrpSpPr/>
          <p:nvPr/>
        </p:nvGrpSpPr>
        <p:grpSpPr>
          <a:xfrm>
            <a:off x="5381620" y="3143249"/>
            <a:ext cx="4967310" cy="1042159"/>
            <a:chOff x="3929058" y="3143248"/>
            <a:chExt cx="4967310" cy="1042159"/>
          </a:xfrm>
        </p:grpSpPr>
        <p:grpSp>
          <p:nvGrpSpPr>
            <p:cNvPr id="6" name="グループ化 13"/>
            <p:cNvGrpSpPr/>
            <p:nvPr/>
          </p:nvGrpSpPr>
          <p:grpSpPr>
            <a:xfrm>
              <a:off x="3929058" y="3571876"/>
              <a:ext cx="2571768" cy="613531"/>
              <a:chOff x="3929058" y="4071942"/>
              <a:chExt cx="2571768" cy="613531"/>
            </a:xfrm>
          </p:grpSpPr>
          <p:sp>
            <p:nvSpPr>
              <p:cNvPr id="8" name="円/楕円 7"/>
              <p:cNvSpPr/>
              <p:nvPr/>
            </p:nvSpPr>
            <p:spPr>
              <a:xfrm>
                <a:off x="5000628" y="4214818"/>
                <a:ext cx="1000132" cy="47065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dirty="0"/>
                  <a:t>強化</a:t>
                </a:r>
                <a:endParaRPr lang="en-US" altLang="ja-JP" dirty="0"/>
              </a:p>
            </p:txBody>
          </p:sp>
          <p:sp>
            <p:nvSpPr>
              <p:cNvPr id="10" name="下カーブ矢印 9"/>
              <p:cNvSpPr/>
              <p:nvPr/>
            </p:nvSpPr>
            <p:spPr>
              <a:xfrm flipH="1">
                <a:off x="3929058" y="4071942"/>
                <a:ext cx="2571768" cy="571504"/>
              </a:xfrm>
              <a:prstGeom prst="curved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schemeClr val="tx1"/>
                  </a:solidFill>
                </a:endParaRPr>
              </a:p>
            </p:txBody>
          </p:sp>
        </p:grpSp>
        <p:sp>
          <p:nvSpPr>
            <p:cNvPr id="15" name="テキスト ボックス 14"/>
            <p:cNvSpPr txBox="1"/>
            <p:nvPr/>
          </p:nvSpPr>
          <p:spPr>
            <a:xfrm>
              <a:off x="6898705" y="3143248"/>
              <a:ext cx="1997663"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ja-JP" altLang="en-US" b="1" dirty="0"/>
                <a:t>強化</a:t>
              </a:r>
              <a:r>
                <a:rPr lang="ja-JP" altLang="en-US" dirty="0"/>
                <a:t>：その行動を</a:t>
              </a:r>
              <a:endParaRPr lang="en-US" altLang="ja-JP" dirty="0"/>
            </a:p>
            <a:p>
              <a:pPr algn="ctr"/>
              <a:r>
                <a:rPr lang="ja-JP" altLang="en-US" dirty="0"/>
                <a:t>とりやすくなること．</a:t>
              </a:r>
            </a:p>
          </p:txBody>
        </p:sp>
      </p:grpSp>
    </p:spTree>
    <p:extLst>
      <p:ext uri="{BB962C8B-B14F-4D97-AF65-F5344CB8AC3E}">
        <p14:creationId xmlns:p14="http://schemas.microsoft.com/office/powerpoint/2010/main" val="240357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7.1.2 </a:t>
            </a:r>
            <a:r>
              <a:rPr lang="ja-JP" altLang="en-US" dirty="0"/>
              <a:t>強化学習理論</a:t>
            </a:r>
            <a:endParaRPr kumimoji="1" lang="ja-JP" altLang="en-US" dirty="0"/>
          </a:p>
        </p:txBody>
      </p:sp>
      <p:sp>
        <p:nvSpPr>
          <p:cNvPr id="3" name="コンテンツ プレースホルダ 2"/>
          <p:cNvSpPr>
            <a:spLocks noGrp="1"/>
          </p:cNvSpPr>
          <p:nvPr>
            <p:ph idx="1"/>
          </p:nvPr>
        </p:nvSpPr>
        <p:spPr>
          <a:xfrm>
            <a:off x="911424" y="2136224"/>
            <a:ext cx="10153128" cy="4721776"/>
          </a:xfrm>
        </p:spPr>
        <p:txBody>
          <a:bodyPr>
            <a:normAutofit/>
          </a:bodyPr>
          <a:lstStyle/>
          <a:p>
            <a:r>
              <a:rPr lang="ja-JP" altLang="en-US" dirty="0"/>
              <a:t>試行錯誤による学習をロボットにさせるための機械学習法</a:t>
            </a:r>
            <a:endParaRPr lang="en-US" altLang="ja-JP" dirty="0"/>
          </a:p>
          <a:p>
            <a:r>
              <a:rPr lang="ja-JP" altLang="en-US" b="1" dirty="0"/>
              <a:t>強化学習</a:t>
            </a:r>
            <a:r>
              <a:rPr lang="ja-JP" altLang="en-US" dirty="0"/>
              <a:t>は学習という語が含まれているが，</a:t>
            </a:r>
            <a:r>
              <a:rPr lang="ja-JP" altLang="en-US" b="1" dirty="0"/>
              <a:t>動的計画法</a:t>
            </a:r>
            <a:r>
              <a:rPr lang="ja-JP" altLang="en-US" dirty="0"/>
              <a:t>や制御理論における</a:t>
            </a:r>
            <a:r>
              <a:rPr lang="ja-JP" altLang="en-US" b="1" dirty="0"/>
              <a:t>最適制御論</a:t>
            </a:r>
            <a:r>
              <a:rPr lang="ja-JP" altLang="en-US" dirty="0"/>
              <a:t>などと近接した概念．</a:t>
            </a:r>
          </a:p>
          <a:p>
            <a:r>
              <a:rPr lang="ja-JP" altLang="en-US" dirty="0"/>
              <a:t>前回の動的計画法との相違点</a:t>
            </a:r>
            <a:endParaRPr lang="en-US" altLang="ja-JP" dirty="0"/>
          </a:p>
          <a:p>
            <a:pPr lvl="1"/>
            <a:r>
              <a:rPr lang="ja-JP" altLang="en-US" dirty="0"/>
              <a:t>はじめから状態空間や遷移則を与えないために，知識や環境の不確実性を扱わねばならず，そのために確定システムではなく</a:t>
            </a:r>
            <a:r>
              <a:rPr lang="ja-JP" altLang="en-US" b="1" u="sng" dirty="0"/>
              <a:t>確率システム</a:t>
            </a:r>
            <a:r>
              <a:rPr lang="ja-JP" altLang="en-US" dirty="0"/>
              <a:t>としてシステムをモデル化している．</a:t>
            </a:r>
            <a:endParaRPr lang="en-US" altLang="ja-JP" dirty="0"/>
          </a:p>
          <a:p>
            <a:pPr lvl="1"/>
            <a:r>
              <a:rPr lang="ja-JP" altLang="en-US" dirty="0"/>
              <a:t>情報を得ながらの学習，つまり，</a:t>
            </a:r>
            <a:r>
              <a:rPr lang="ja-JP" altLang="en-US" b="1" u="sng" dirty="0"/>
              <a:t>オンライン</a:t>
            </a:r>
            <a:r>
              <a:rPr lang="ja-JP" altLang="en-US" dirty="0"/>
              <a:t>での学習を仮定している．</a:t>
            </a:r>
          </a:p>
        </p:txBody>
      </p:sp>
    </p:spTree>
    <p:extLst>
      <p:ext uri="{BB962C8B-B14F-4D97-AF65-F5344CB8AC3E}">
        <p14:creationId xmlns:p14="http://schemas.microsoft.com/office/powerpoint/2010/main" val="403963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ropbox\谷口先生へ\HP用ダック画像\横向きダック単体.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6201" y="4046734"/>
            <a:ext cx="2737347" cy="255061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en-US" altLang="ja-JP" b="1" dirty="0"/>
              <a:t>7.1.3 </a:t>
            </a:r>
            <a:r>
              <a:rPr lang="ja-JP" altLang="en-US" b="1" dirty="0"/>
              <a:t>方策と価値</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方策</a:t>
            </a:r>
            <a:r>
              <a:rPr kumimoji="1" lang="en-US" altLang="ja-JP" dirty="0"/>
              <a:t>(policy)</a:t>
            </a:r>
          </a:p>
          <a:p>
            <a:pPr lvl="1"/>
            <a:r>
              <a:rPr kumimoji="1" lang="ja-JP" altLang="en-US" dirty="0"/>
              <a:t>ある状態にいたときに，どういう行動をどれほどの確率で選択するか．</a:t>
            </a:r>
            <a:endParaRPr kumimoji="1" lang="en-US" altLang="ja-JP" dirty="0"/>
          </a:p>
          <a:p>
            <a:r>
              <a:rPr lang="ja-JP" altLang="en-US" dirty="0"/>
              <a:t>価値関数</a:t>
            </a:r>
            <a:r>
              <a:rPr lang="en-US" altLang="ja-JP" dirty="0"/>
              <a:t>(value function)</a:t>
            </a:r>
          </a:p>
          <a:p>
            <a:pPr lvl="1"/>
            <a:r>
              <a:rPr lang="ja-JP" altLang="en-US" dirty="0"/>
              <a:t>状態や行動の価値</a:t>
            </a:r>
            <a:endParaRPr kumimoji="1" lang="ja-JP" altLang="en-US" dirty="0"/>
          </a:p>
        </p:txBody>
      </p:sp>
      <p:sp>
        <p:nvSpPr>
          <p:cNvPr id="4" name="正方形/長方形 3"/>
          <p:cNvSpPr/>
          <p:nvPr/>
        </p:nvSpPr>
        <p:spPr>
          <a:xfrm>
            <a:off x="1991544" y="4797152"/>
            <a:ext cx="6192688"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t>A*</a:t>
            </a:r>
            <a:r>
              <a:rPr lang="ja-JP" altLang="en-US" sz="2400" dirty="0"/>
              <a:t>アルゴリズムや動的計画法と異なり，「経路」を求めることが問題ではなく，</a:t>
            </a:r>
            <a:r>
              <a:rPr lang="ja-JP" altLang="en-US" sz="2400" b="1" dirty="0">
                <a:effectLst>
                  <a:outerShdw blurRad="38100" dist="38100" dir="2700000" algn="tl">
                    <a:srgbClr val="000000">
                      <a:alpha val="43137"/>
                    </a:srgbClr>
                  </a:outerShdw>
                </a:effectLst>
              </a:rPr>
              <a:t>方策</a:t>
            </a:r>
            <a:r>
              <a:rPr lang="en-US" altLang="ja-JP" sz="2400" b="1" dirty="0">
                <a:effectLst>
                  <a:outerShdw blurRad="38100" dist="38100" dir="2700000" algn="tl">
                    <a:srgbClr val="000000">
                      <a:alpha val="43137"/>
                    </a:srgbClr>
                  </a:outerShdw>
                </a:effectLst>
              </a:rPr>
              <a:t>/</a:t>
            </a:r>
            <a:r>
              <a:rPr lang="ja-JP" altLang="en-US" sz="2400" b="1" dirty="0">
                <a:effectLst>
                  <a:outerShdw blurRad="38100" dist="38100" dir="2700000" algn="tl">
                    <a:srgbClr val="000000">
                      <a:alpha val="43137"/>
                    </a:srgbClr>
                  </a:outerShdw>
                </a:effectLst>
              </a:rPr>
              <a:t>価値関数</a:t>
            </a:r>
            <a:r>
              <a:rPr lang="ja-JP" altLang="en-US" sz="2400" dirty="0"/>
              <a:t>を求めることが目的となる．</a:t>
            </a:r>
          </a:p>
        </p:txBody>
      </p:sp>
      <p:sp>
        <p:nvSpPr>
          <p:cNvPr id="5" name="テキスト ボックス 4">
            <a:extLst>
              <a:ext uri="{FF2B5EF4-FFF2-40B4-BE49-F238E27FC236}">
                <a16:creationId xmlns:a16="http://schemas.microsoft.com/office/drawing/2014/main" id="{CF1715B2-DCF5-434E-AEA5-43128E3EF46E}"/>
              </a:ext>
            </a:extLst>
          </p:cNvPr>
          <p:cNvSpPr txBox="1"/>
          <p:nvPr/>
        </p:nvSpPr>
        <p:spPr>
          <a:xfrm>
            <a:off x="2495600" y="4174788"/>
            <a:ext cx="5544616" cy="369332"/>
          </a:xfrm>
          <a:prstGeom prst="rect">
            <a:avLst/>
          </a:prstGeom>
          <a:noFill/>
          <a:ln>
            <a:solidFill>
              <a:srgbClr val="7030A0"/>
            </a:solidFill>
          </a:ln>
        </p:spPr>
        <p:txBody>
          <a:bodyPr wrap="square" rtlCol="0">
            <a:spAutoFit/>
          </a:bodyPr>
          <a:lstStyle/>
          <a:p>
            <a:r>
              <a:rPr lang="ja-JP" altLang="en-US" dirty="0"/>
              <a:t>ゲームでいえば、盤面・状況が「状態」、指し手が「行動」</a:t>
            </a:r>
          </a:p>
        </p:txBody>
      </p:sp>
    </p:spTree>
    <p:extLst>
      <p:ext uri="{BB962C8B-B14F-4D97-AF65-F5344CB8AC3E}">
        <p14:creationId xmlns:p14="http://schemas.microsoft.com/office/powerpoint/2010/main" val="13524566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14350</TotalTime>
  <Words>2046</Words>
  <Application>Microsoft Office PowerPoint</Application>
  <PresentationFormat>ワイド画面</PresentationFormat>
  <Paragraphs>280</Paragraphs>
  <Slides>35</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35</vt:i4>
      </vt:variant>
    </vt:vector>
  </HeadingPairs>
  <TitlesOfParts>
    <vt:vector size="42" baseType="lpstr">
      <vt:lpstr>AR P丸ゴシック体E</vt:lpstr>
      <vt:lpstr>Calibri</vt:lpstr>
      <vt:lpstr>Cambria Math</vt:lpstr>
      <vt:lpstr>Constantia</vt:lpstr>
      <vt:lpstr>Times New Roman</vt:lpstr>
      <vt:lpstr>Wingdings 2</vt:lpstr>
      <vt:lpstr>リゾート</vt:lpstr>
      <vt:lpstr>人工知能概論 第７回 多段決定(2) 強化学習</vt:lpstr>
      <vt:lpstr>Information</vt:lpstr>
      <vt:lpstr>STORY 多段決定（2）</vt:lpstr>
      <vt:lpstr>仮定 多段決定（2）</vt:lpstr>
      <vt:lpstr>Contents</vt:lpstr>
      <vt:lpstr>7.1.1 試行錯誤の中での学習</vt:lpstr>
      <vt:lpstr>7.1.1 オペラント条件づけ</vt:lpstr>
      <vt:lpstr>7.1.2 強化学習理論</vt:lpstr>
      <vt:lpstr>7.1.3 方策と価値</vt:lpstr>
      <vt:lpstr>Contents</vt:lpstr>
      <vt:lpstr>7.2.1 状態遷移確率と報酬関数</vt:lpstr>
      <vt:lpstr>Contents</vt:lpstr>
      <vt:lpstr>7.3.1 割引累積報酬の意味</vt:lpstr>
      <vt:lpstr>7.3.2 割引率と未来の報酬価値</vt:lpstr>
      <vt:lpstr>7.3.2 割引率と未来の報酬価値</vt:lpstr>
      <vt:lpstr>演習7-1割引累積報酬の計算</vt:lpstr>
      <vt:lpstr>演習7-2 割引累積報酬の計算</vt:lpstr>
      <vt:lpstr>7.3.5 まとめ：割引率と報酬と評価値</vt:lpstr>
      <vt:lpstr>Contents</vt:lpstr>
      <vt:lpstr>強化学習でロボットが学習すること</vt:lpstr>
      <vt:lpstr>7.4.1 状態価値関数</vt:lpstr>
      <vt:lpstr>7.4.2 ホイールダック2 号と分かれ道（確率編）</vt:lpstr>
      <vt:lpstr>7.4.3 行動価値関数</vt:lpstr>
      <vt:lpstr>未来はドンドン分岐する</vt:lpstr>
      <vt:lpstr>ベルマン方程式</vt:lpstr>
      <vt:lpstr>行動価値関数のベルマン方程式</vt:lpstr>
      <vt:lpstr>演習7-3 ベルマン方程式[証明]</vt:lpstr>
      <vt:lpstr>Contents</vt:lpstr>
      <vt:lpstr>7.5.1 Q 学習</vt:lpstr>
      <vt:lpstr>Algorithm</vt:lpstr>
      <vt:lpstr>7.5.2 行動選択の方策</vt:lpstr>
      <vt:lpstr>演習7-4 Q学習の1-stepを追って見る．</vt:lpstr>
      <vt:lpstr>第7回 多段階決定(2)</vt:lpstr>
      <vt:lpstr>宿題</vt:lpstr>
      <vt:lpstr>予習問題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人工知能概論 2012年度 (K1)</dc:title>
  <dc:creator>user</dc:creator>
  <cp:lastModifiedBy>白井　英俊</cp:lastModifiedBy>
  <cp:revision>286</cp:revision>
  <dcterms:created xsi:type="dcterms:W3CDTF">2012-07-12T01:49:14Z</dcterms:created>
  <dcterms:modified xsi:type="dcterms:W3CDTF">2019-05-30T04:01:17Z</dcterms:modified>
</cp:coreProperties>
</file>