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handoutMasterIdLst>
    <p:handoutMasterId r:id="rId37"/>
  </p:handoutMasterIdLst>
  <p:sldIdLst>
    <p:sldId id="256" r:id="rId2"/>
    <p:sldId id="309" r:id="rId3"/>
    <p:sldId id="300" r:id="rId4"/>
    <p:sldId id="301" r:id="rId5"/>
    <p:sldId id="302" r:id="rId6"/>
    <p:sldId id="272" r:id="rId7"/>
    <p:sldId id="273" r:id="rId8"/>
    <p:sldId id="274" r:id="rId9"/>
    <p:sldId id="279" r:id="rId10"/>
    <p:sldId id="303" r:id="rId11"/>
    <p:sldId id="280" r:id="rId12"/>
    <p:sldId id="281" r:id="rId13"/>
    <p:sldId id="304" r:id="rId14"/>
    <p:sldId id="276" r:id="rId15"/>
    <p:sldId id="277" r:id="rId16"/>
    <p:sldId id="305" r:id="rId17"/>
    <p:sldId id="282" r:id="rId18"/>
    <p:sldId id="308" r:id="rId19"/>
    <p:sldId id="307" r:id="rId20"/>
    <p:sldId id="286" r:id="rId21"/>
    <p:sldId id="287" r:id="rId22"/>
    <p:sldId id="288" r:id="rId23"/>
    <p:sldId id="283" r:id="rId24"/>
    <p:sldId id="285" r:id="rId25"/>
    <p:sldId id="312" r:id="rId26"/>
    <p:sldId id="313" r:id="rId27"/>
    <p:sldId id="315" r:id="rId28"/>
    <p:sldId id="317" r:id="rId29"/>
    <p:sldId id="318" r:id="rId30"/>
    <p:sldId id="319" r:id="rId31"/>
    <p:sldId id="310" r:id="rId32"/>
    <p:sldId id="311" r:id="rId33"/>
    <p:sldId id="320" r:id="rId34"/>
    <p:sldId id="321" r:id="rId35"/>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3" autoAdjust="0"/>
    <p:restoredTop sz="94660"/>
  </p:normalViewPr>
  <p:slideViewPr>
    <p:cSldViewPr>
      <p:cViewPr varScale="1">
        <p:scale>
          <a:sx n="74" d="100"/>
          <a:sy n="74" d="100"/>
        </p:scale>
        <p:origin x="1734"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C91BBAE9-FEFE-475E-B966-D428E16B23D1}" type="datetimeFigureOut">
              <a:rPr kumimoji="1" lang="ja-JP" altLang="en-US" smtClean="0"/>
              <a:t>2019/6/6</a:t>
            </a:fld>
            <a:endParaRPr kumimoji="1" lang="ja-JP" altLang="en-US"/>
          </a:p>
        </p:txBody>
      </p:sp>
      <p:sp>
        <p:nvSpPr>
          <p:cNvPr id="4" name="フッター プレースホルダー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3A6B16CE-8897-4102-B8D8-8105FD99578D}" type="slidenum">
              <a:rPr kumimoji="1" lang="ja-JP" altLang="en-US" smtClean="0"/>
              <a:t>‹#›</a:t>
            </a:fld>
            <a:endParaRPr kumimoji="1" lang="ja-JP" altLang="en-US"/>
          </a:p>
        </p:txBody>
      </p:sp>
    </p:spTree>
    <p:extLst>
      <p:ext uri="{BB962C8B-B14F-4D97-AF65-F5344CB8AC3E}">
        <p14:creationId xmlns:p14="http://schemas.microsoft.com/office/powerpoint/2010/main" val="2103290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3D387953-2C54-41BB-96FC-1A68196EB19F}" type="datetimeFigureOut">
              <a:rPr kumimoji="1" lang="ja-JP" altLang="en-US" smtClean="0"/>
              <a:t>2019/6/6</a:t>
            </a:fld>
            <a:endParaRPr kumimoji="1" lang="ja-JP" altLang="en-US"/>
          </a:p>
        </p:txBody>
      </p:sp>
      <p:sp>
        <p:nvSpPr>
          <p:cNvPr id="4" name="スライド イメージ プレースホルダー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09613" y="4860925"/>
            <a:ext cx="5680075" cy="460533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420F1CA2-AA78-428E-9BCB-7E5851D95A74}" type="slidenum">
              <a:rPr kumimoji="1" lang="ja-JP" altLang="en-US" smtClean="0"/>
              <a:t>‹#›</a:t>
            </a:fld>
            <a:endParaRPr kumimoji="1" lang="ja-JP" altLang="en-US"/>
          </a:p>
        </p:txBody>
      </p:sp>
    </p:spTree>
    <p:extLst>
      <p:ext uri="{BB962C8B-B14F-4D97-AF65-F5344CB8AC3E}">
        <p14:creationId xmlns:p14="http://schemas.microsoft.com/office/powerpoint/2010/main" val="36418348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20F1CA2-AA78-428E-9BCB-7E5851D95A74}" type="slidenum">
              <a:rPr kumimoji="1" lang="ja-JP" altLang="en-US" smtClean="0"/>
              <a:t>1</a:t>
            </a:fld>
            <a:endParaRPr kumimoji="1" lang="ja-JP" altLang="en-US"/>
          </a:p>
        </p:txBody>
      </p:sp>
    </p:spTree>
    <p:extLst>
      <p:ext uri="{BB962C8B-B14F-4D97-AF65-F5344CB8AC3E}">
        <p14:creationId xmlns:p14="http://schemas.microsoft.com/office/powerpoint/2010/main" val="231129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0F1CA2-AA78-428E-9BCB-7E5851D95A74}" type="slidenum">
              <a:rPr kumimoji="1" lang="ja-JP" altLang="en-US" smtClean="0"/>
              <a:t>10</a:t>
            </a:fld>
            <a:endParaRPr kumimoji="1" lang="ja-JP" altLang="en-US"/>
          </a:p>
        </p:txBody>
      </p:sp>
    </p:spTree>
    <p:extLst>
      <p:ext uri="{BB962C8B-B14F-4D97-AF65-F5344CB8AC3E}">
        <p14:creationId xmlns:p14="http://schemas.microsoft.com/office/powerpoint/2010/main" val="4150811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0F1CA2-AA78-428E-9BCB-7E5851D95A74}" type="slidenum">
              <a:rPr kumimoji="1" lang="ja-JP" altLang="en-US" smtClean="0"/>
              <a:t>11</a:t>
            </a:fld>
            <a:endParaRPr kumimoji="1" lang="ja-JP" altLang="en-US"/>
          </a:p>
        </p:txBody>
      </p:sp>
    </p:spTree>
    <p:extLst>
      <p:ext uri="{BB962C8B-B14F-4D97-AF65-F5344CB8AC3E}">
        <p14:creationId xmlns:p14="http://schemas.microsoft.com/office/powerpoint/2010/main" val="584269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0F1CA2-AA78-428E-9BCB-7E5851D95A74}" type="slidenum">
              <a:rPr kumimoji="1" lang="ja-JP" altLang="en-US" smtClean="0"/>
              <a:t>12</a:t>
            </a:fld>
            <a:endParaRPr kumimoji="1" lang="ja-JP" altLang="en-US"/>
          </a:p>
        </p:txBody>
      </p:sp>
    </p:spTree>
    <p:extLst>
      <p:ext uri="{BB962C8B-B14F-4D97-AF65-F5344CB8AC3E}">
        <p14:creationId xmlns:p14="http://schemas.microsoft.com/office/powerpoint/2010/main" val="1033029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0F1CA2-AA78-428E-9BCB-7E5851D95A74}" type="slidenum">
              <a:rPr kumimoji="1" lang="ja-JP" altLang="en-US" smtClean="0"/>
              <a:t>13</a:t>
            </a:fld>
            <a:endParaRPr kumimoji="1" lang="ja-JP" altLang="en-US"/>
          </a:p>
        </p:txBody>
      </p:sp>
    </p:spTree>
    <p:extLst>
      <p:ext uri="{BB962C8B-B14F-4D97-AF65-F5344CB8AC3E}">
        <p14:creationId xmlns:p14="http://schemas.microsoft.com/office/powerpoint/2010/main" val="2556672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0F1CA2-AA78-428E-9BCB-7E5851D95A74}" type="slidenum">
              <a:rPr kumimoji="1" lang="ja-JP" altLang="en-US" smtClean="0"/>
              <a:t>14</a:t>
            </a:fld>
            <a:endParaRPr kumimoji="1" lang="ja-JP" altLang="en-US"/>
          </a:p>
        </p:txBody>
      </p:sp>
    </p:spTree>
    <p:extLst>
      <p:ext uri="{BB962C8B-B14F-4D97-AF65-F5344CB8AC3E}">
        <p14:creationId xmlns:p14="http://schemas.microsoft.com/office/powerpoint/2010/main" val="2715815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0F1CA2-AA78-428E-9BCB-7E5851D95A74}" type="slidenum">
              <a:rPr kumimoji="1" lang="ja-JP" altLang="en-US" smtClean="0"/>
              <a:t>15</a:t>
            </a:fld>
            <a:endParaRPr kumimoji="1" lang="ja-JP" altLang="en-US"/>
          </a:p>
        </p:txBody>
      </p:sp>
    </p:spTree>
    <p:extLst>
      <p:ext uri="{BB962C8B-B14F-4D97-AF65-F5344CB8AC3E}">
        <p14:creationId xmlns:p14="http://schemas.microsoft.com/office/powerpoint/2010/main" val="3712051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0F1CA2-AA78-428E-9BCB-7E5851D95A74}" type="slidenum">
              <a:rPr kumimoji="1" lang="ja-JP" altLang="en-US" smtClean="0"/>
              <a:t>16</a:t>
            </a:fld>
            <a:endParaRPr kumimoji="1" lang="ja-JP" altLang="en-US"/>
          </a:p>
        </p:txBody>
      </p:sp>
    </p:spTree>
    <p:extLst>
      <p:ext uri="{BB962C8B-B14F-4D97-AF65-F5344CB8AC3E}">
        <p14:creationId xmlns:p14="http://schemas.microsoft.com/office/powerpoint/2010/main" val="2218353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0F1CA2-AA78-428E-9BCB-7E5851D95A74}" type="slidenum">
              <a:rPr kumimoji="1" lang="ja-JP" altLang="en-US" smtClean="0"/>
              <a:t>17</a:t>
            </a:fld>
            <a:endParaRPr kumimoji="1" lang="ja-JP" altLang="en-US"/>
          </a:p>
        </p:txBody>
      </p:sp>
    </p:spTree>
    <p:extLst>
      <p:ext uri="{BB962C8B-B14F-4D97-AF65-F5344CB8AC3E}">
        <p14:creationId xmlns:p14="http://schemas.microsoft.com/office/powerpoint/2010/main" val="1582175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0F1CA2-AA78-428E-9BCB-7E5851D95A74}" type="slidenum">
              <a:rPr kumimoji="1" lang="ja-JP" altLang="en-US" smtClean="0"/>
              <a:t>18</a:t>
            </a:fld>
            <a:endParaRPr kumimoji="1" lang="ja-JP" altLang="en-US"/>
          </a:p>
        </p:txBody>
      </p:sp>
    </p:spTree>
    <p:extLst>
      <p:ext uri="{BB962C8B-B14F-4D97-AF65-F5344CB8AC3E}">
        <p14:creationId xmlns:p14="http://schemas.microsoft.com/office/powerpoint/2010/main" val="716869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0F1CA2-AA78-428E-9BCB-7E5851D95A74}" type="slidenum">
              <a:rPr kumimoji="1" lang="ja-JP" altLang="en-US" smtClean="0"/>
              <a:t>19</a:t>
            </a:fld>
            <a:endParaRPr kumimoji="1" lang="ja-JP" altLang="en-US"/>
          </a:p>
        </p:txBody>
      </p:sp>
    </p:spTree>
    <p:extLst>
      <p:ext uri="{BB962C8B-B14F-4D97-AF65-F5344CB8AC3E}">
        <p14:creationId xmlns:p14="http://schemas.microsoft.com/office/powerpoint/2010/main" val="3104808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0F1CA2-AA78-428E-9BCB-7E5851D95A74}" type="slidenum">
              <a:rPr kumimoji="1" lang="ja-JP" altLang="en-US" smtClean="0"/>
              <a:t>2</a:t>
            </a:fld>
            <a:endParaRPr kumimoji="1" lang="ja-JP" altLang="en-US"/>
          </a:p>
        </p:txBody>
      </p:sp>
    </p:spTree>
    <p:extLst>
      <p:ext uri="{BB962C8B-B14F-4D97-AF65-F5344CB8AC3E}">
        <p14:creationId xmlns:p14="http://schemas.microsoft.com/office/powerpoint/2010/main" val="2665661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0F1CA2-AA78-428E-9BCB-7E5851D95A74}" type="slidenum">
              <a:rPr kumimoji="1" lang="ja-JP" altLang="en-US" smtClean="0"/>
              <a:t>20</a:t>
            </a:fld>
            <a:endParaRPr kumimoji="1" lang="ja-JP" altLang="en-US"/>
          </a:p>
        </p:txBody>
      </p:sp>
    </p:spTree>
    <p:extLst>
      <p:ext uri="{BB962C8B-B14F-4D97-AF65-F5344CB8AC3E}">
        <p14:creationId xmlns:p14="http://schemas.microsoft.com/office/powerpoint/2010/main" val="1674045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0F1CA2-AA78-428E-9BCB-7E5851D95A74}" type="slidenum">
              <a:rPr kumimoji="1" lang="ja-JP" altLang="en-US" smtClean="0"/>
              <a:t>21</a:t>
            </a:fld>
            <a:endParaRPr kumimoji="1" lang="ja-JP" altLang="en-US"/>
          </a:p>
        </p:txBody>
      </p:sp>
    </p:spTree>
    <p:extLst>
      <p:ext uri="{BB962C8B-B14F-4D97-AF65-F5344CB8AC3E}">
        <p14:creationId xmlns:p14="http://schemas.microsoft.com/office/powerpoint/2010/main" val="2352821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0F1CA2-AA78-428E-9BCB-7E5851D95A74}" type="slidenum">
              <a:rPr kumimoji="1" lang="ja-JP" altLang="en-US" smtClean="0"/>
              <a:t>22</a:t>
            </a:fld>
            <a:endParaRPr kumimoji="1" lang="ja-JP" altLang="en-US"/>
          </a:p>
        </p:txBody>
      </p:sp>
    </p:spTree>
    <p:extLst>
      <p:ext uri="{BB962C8B-B14F-4D97-AF65-F5344CB8AC3E}">
        <p14:creationId xmlns:p14="http://schemas.microsoft.com/office/powerpoint/2010/main" val="2038996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0F1CA2-AA78-428E-9BCB-7E5851D95A74}" type="slidenum">
              <a:rPr kumimoji="1" lang="ja-JP" altLang="en-US" smtClean="0"/>
              <a:t>23</a:t>
            </a:fld>
            <a:endParaRPr kumimoji="1" lang="ja-JP" altLang="en-US"/>
          </a:p>
        </p:txBody>
      </p:sp>
    </p:spTree>
    <p:extLst>
      <p:ext uri="{BB962C8B-B14F-4D97-AF65-F5344CB8AC3E}">
        <p14:creationId xmlns:p14="http://schemas.microsoft.com/office/powerpoint/2010/main" val="7760961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0F1CA2-AA78-428E-9BCB-7E5851D95A74}" type="slidenum">
              <a:rPr kumimoji="1" lang="ja-JP" altLang="en-US" smtClean="0"/>
              <a:t>24</a:t>
            </a:fld>
            <a:endParaRPr kumimoji="1" lang="ja-JP" altLang="en-US"/>
          </a:p>
        </p:txBody>
      </p:sp>
    </p:spTree>
    <p:extLst>
      <p:ext uri="{BB962C8B-B14F-4D97-AF65-F5344CB8AC3E}">
        <p14:creationId xmlns:p14="http://schemas.microsoft.com/office/powerpoint/2010/main" val="4083691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0F1CA2-AA78-428E-9BCB-7E5851D95A74}" type="slidenum">
              <a:rPr kumimoji="1" lang="ja-JP" altLang="en-US" smtClean="0"/>
              <a:t>25</a:t>
            </a:fld>
            <a:endParaRPr kumimoji="1" lang="ja-JP" altLang="en-US"/>
          </a:p>
        </p:txBody>
      </p:sp>
    </p:spTree>
    <p:extLst>
      <p:ext uri="{BB962C8B-B14F-4D97-AF65-F5344CB8AC3E}">
        <p14:creationId xmlns:p14="http://schemas.microsoft.com/office/powerpoint/2010/main" val="5375146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0F1CA2-AA78-428E-9BCB-7E5851D95A74}" type="slidenum">
              <a:rPr kumimoji="1" lang="ja-JP" altLang="en-US" smtClean="0"/>
              <a:t>26</a:t>
            </a:fld>
            <a:endParaRPr kumimoji="1" lang="ja-JP" altLang="en-US"/>
          </a:p>
        </p:txBody>
      </p:sp>
    </p:spTree>
    <p:extLst>
      <p:ext uri="{BB962C8B-B14F-4D97-AF65-F5344CB8AC3E}">
        <p14:creationId xmlns:p14="http://schemas.microsoft.com/office/powerpoint/2010/main" val="3174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0F1CA2-AA78-428E-9BCB-7E5851D95A74}" type="slidenum">
              <a:rPr kumimoji="1" lang="ja-JP" altLang="en-US" smtClean="0"/>
              <a:t>27</a:t>
            </a:fld>
            <a:endParaRPr kumimoji="1" lang="ja-JP" altLang="en-US"/>
          </a:p>
        </p:txBody>
      </p:sp>
    </p:spTree>
    <p:extLst>
      <p:ext uri="{BB962C8B-B14F-4D97-AF65-F5344CB8AC3E}">
        <p14:creationId xmlns:p14="http://schemas.microsoft.com/office/powerpoint/2010/main" val="1314400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0F1CA2-AA78-428E-9BCB-7E5851D95A74}" type="slidenum">
              <a:rPr kumimoji="1" lang="ja-JP" altLang="en-US" smtClean="0"/>
              <a:t>28</a:t>
            </a:fld>
            <a:endParaRPr kumimoji="1" lang="ja-JP" altLang="en-US"/>
          </a:p>
        </p:txBody>
      </p:sp>
    </p:spTree>
    <p:extLst>
      <p:ext uri="{BB962C8B-B14F-4D97-AF65-F5344CB8AC3E}">
        <p14:creationId xmlns:p14="http://schemas.microsoft.com/office/powerpoint/2010/main" val="15086153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0F1CA2-AA78-428E-9BCB-7E5851D95A74}" type="slidenum">
              <a:rPr kumimoji="1" lang="ja-JP" altLang="en-US" smtClean="0"/>
              <a:t>29</a:t>
            </a:fld>
            <a:endParaRPr kumimoji="1" lang="ja-JP" altLang="en-US"/>
          </a:p>
        </p:txBody>
      </p:sp>
    </p:spTree>
    <p:extLst>
      <p:ext uri="{BB962C8B-B14F-4D97-AF65-F5344CB8AC3E}">
        <p14:creationId xmlns:p14="http://schemas.microsoft.com/office/powerpoint/2010/main" val="3408363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0F1CA2-AA78-428E-9BCB-7E5851D95A74}" type="slidenum">
              <a:rPr kumimoji="1" lang="ja-JP" altLang="en-US" smtClean="0"/>
              <a:t>3</a:t>
            </a:fld>
            <a:endParaRPr kumimoji="1" lang="ja-JP" altLang="en-US"/>
          </a:p>
        </p:txBody>
      </p:sp>
    </p:spTree>
    <p:extLst>
      <p:ext uri="{BB962C8B-B14F-4D97-AF65-F5344CB8AC3E}">
        <p14:creationId xmlns:p14="http://schemas.microsoft.com/office/powerpoint/2010/main" val="12651943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0F1CA2-AA78-428E-9BCB-7E5851D95A74}" type="slidenum">
              <a:rPr kumimoji="1" lang="ja-JP" altLang="en-US" smtClean="0"/>
              <a:t>30</a:t>
            </a:fld>
            <a:endParaRPr kumimoji="1" lang="ja-JP" altLang="en-US"/>
          </a:p>
        </p:txBody>
      </p:sp>
    </p:spTree>
    <p:extLst>
      <p:ext uri="{BB962C8B-B14F-4D97-AF65-F5344CB8AC3E}">
        <p14:creationId xmlns:p14="http://schemas.microsoft.com/office/powerpoint/2010/main" val="25548420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0F1CA2-AA78-428E-9BCB-7E5851D95A74}" type="slidenum">
              <a:rPr kumimoji="1" lang="ja-JP" altLang="en-US" smtClean="0"/>
              <a:t>31</a:t>
            </a:fld>
            <a:endParaRPr kumimoji="1" lang="ja-JP" altLang="en-US"/>
          </a:p>
        </p:txBody>
      </p:sp>
    </p:spTree>
    <p:extLst>
      <p:ext uri="{BB962C8B-B14F-4D97-AF65-F5344CB8AC3E}">
        <p14:creationId xmlns:p14="http://schemas.microsoft.com/office/powerpoint/2010/main" val="20741338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0F1CA2-AA78-428E-9BCB-7E5851D95A74}" type="slidenum">
              <a:rPr kumimoji="1" lang="ja-JP" altLang="en-US" smtClean="0"/>
              <a:t>32</a:t>
            </a:fld>
            <a:endParaRPr kumimoji="1" lang="ja-JP" altLang="en-US"/>
          </a:p>
        </p:txBody>
      </p:sp>
    </p:spTree>
    <p:extLst>
      <p:ext uri="{BB962C8B-B14F-4D97-AF65-F5344CB8AC3E}">
        <p14:creationId xmlns:p14="http://schemas.microsoft.com/office/powerpoint/2010/main" val="9543129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0F1CA2-AA78-428E-9BCB-7E5851D95A74}" type="slidenum">
              <a:rPr kumimoji="1" lang="ja-JP" altLang="en-US" smtClean="0"/>
              <a:t>33</a:t>
            </a:fld>
            <a:endParaRPr kumimoji="1" lang="ja-JP" altLang="en-US"/>
          </a:p>
        </p:txBody>
      </p:sp>
    </p:spTree>
    <p:extLst>
      <p:ext uri="{BB962C8B-B14F-4D97-AF65-F5344CB8AC3E}">
        <p14:creationId xmlns:p14="http://schemas.microsoft.com/office/powerpoint/2010/main" val="954312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0F1CA2-AA78-428E-9BCB-7E5851D95A74}" type="slidenum">
              <a:rPr kumimoji="1" lang="ja-JP" altLang="en-US" smtClean="0"/>
              <a:t>4</a:t>
            </a:fld>
            <a:endParaRPr kumimoji="1" lang="ja-JP" altLang="en-US"/>
          </a:p>
        </p:txBody>
      </p:sp>
    </p:spTree>
    <p:extLst>
      <p:ext uri="{BB962C8B-B14F-4D97-AF65-F5344CB8AC3E}">
        <p14:creationId xmlns:p14="http://schemas.microsoft.com/office/powerpoint/2010/main" val="853717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0F1CA2-AA78-428E-9BCB-7E5851D95A74}" type="slidenum">
              <a:rPr kumimoji="1" lang="ja-JP" altLang="en-US" smtClean="0"/>
              <a:t>5</a:t>
            </a:fld>
            <a:endParaRPr kumimoji="1" lang="ja-JP" altLang="en-US"/>
          </a:p>
        </p:txBody>
      </p:sp>
    </p:spTree>
    <p:extLst>
      <p:ext uri="{BB962C8B-B14F-4D97-AF65-F5344CB8AC3E}">
        <p14:creationId xmlns:p14="http://schemas.microsoft.com/office/powerpoint/2010/main" val="988571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0F1CA2-AA78-428E-9BCB-7E5851D95A74}" type="slidenum">
              <a:rPr kumimoji="1" lang="ja-JP" altLang="en-US" smtClean="0"/>
              <a:t>6</a:t>
            </a:fld>
            <a:endParaRPr kumimoji="1" lang="ja-JP" altLang="en-US"/>
          </a:p>
        </p:txBody>
      </p:sp>
    </p:spTree>
    <p:extLst>
      <p:ext uri="{BB962C8B-B14F-4D97-AF65-F5344CB8AC3E}">
        <p14:creationId xmlns:p14="http://schemas.microsoft.com/office/powerpoint/2010/main" val="2811513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0F1CA2-AA78-428E-9BCB-7E5851D95A74}" type="slidenum">
              <a:rPr kumimoji="1" lang="ja-JP" altLang="en-US" smtClean="0"/>
              <a:t>7</a:t>
            </a:fld>
            <a:endParaRPr kumimoji="1" lang="ja-JP" altLang="en-US"/>
          </a:p>
        </p:txBody>
      </p:sp>
    </p:spTree>
    <p:extLst>
      <p:ext uri="{BB962C8B-B14F-4D97-AF65-F5344CB8AC3E}">
        <p14:creationId xmlns:p14="http://schemas.microsoft.com/office/powerpoint/2010/main" val="2831112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0F1CA2-AA78-428E-9BCB-7E5851D95A74}" type="slidenum">
              <a:rPr kumimoji="1" lang="ja-JP" altLang="en-US" smtClean="0"/>
              <a:t>8</a:t>
            </a:fld>
            <a:endParaRPr kumimoji="1" lang="ja-JP" altLang="en-US"/>
          </a:p>
        </p:txBody>
      </p:sp>
    </p:spTree>
    <p:extLst>
      <p:ext uri="{BB962C8B-B14F-4D97-AF65-F5344CB8AC3E}">
        <p14:creationId xmlns:p14="http://schemas.microsoft.com/office/powerpoint/2010/main" val="3337238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0F1CA2-AA78-428E-9BCB-7E5851D95A74}" type="slidenum">
              <a:rPr kumimoji="1" lang="ja-JP" altLang="en-US" smtClean="0"/>
              <a:t>9</a:t>
            </a:fld>
            <a:endParaRPr kumimoji="1" lang="ja-JP" altLang="en-US"/>
          </a:p>
        </p:txBody>
      </p:sp>
    </p:spTree>
    <p:extLst>
      <p:ext uri="{BB962C8B-B14F-4D97-AF65-F5344CB8AC3E}">
        <p14:creationId xmlns:p14="http://schemas.microsoft.com/office/powerpoint/2010/main" val="2271702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a:t>マスター タイトルの書式設定</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a:t>マスター サブタイトルの書式設定</a:t>
            </a:r>
            <a:endParaRPr kumimoji="0" lang="en-US"/>
          </a:p>
        </p:txBody>
      </p:sp>
      <p:sp>
        <p:nvSpPr>
          <p:cNvPr id="30" name="Date Placeholder 29"/>
          <p:cNvSpPr>
            <a:spLocks noGrp="1"/>
          </p:cNvSpPr>
          <p:nvPr>
            <p:ph type="dt" sz="half" idx="10"/>
          </p:nvPr>
        </p:nvSpPr>
        <p:spPr/>
        <p:txBody>
          <a:bodyPr/>
          <a:lstStyle/>
          <a:p>
            <a:fld id="{E90ED720-0104-4369-84BC-D37694168613}" type="datetimeFigureOut">
              <a:rPr kumimoji="1" lang="ja-JP" altLang="en-US" smtClean="0"/>
              <a:t>2019/6/6</a:t>
            </a:fld>
            <a:endParaRPr kumimoji="1" lang="ja-JP" altLang="en-US"/>
          </a:p>
        </p:txBody>
      </p:sp>
      <p:sp>
        <p:nvSpPr>
          <p:cNvPr id="19" name="Footer Placeholder 18"/>
          <p:cNvSpPr>
            <a:spLocks noGrp="1"/>
          </p:cNvSpPr>
          <p:nvPr>
            <p:ph type="ftr" sz="quarter" idx="11"/>
          </p:nvPr>
        </p:nvSpPr>
        <p:spPr/>
        <p:txBody>
          <a:bodyPr/>
          <a:lstStyle/>
          <a:p>
            <a:endParaRPr kumimoji="1" lang="ja-JP" altLang="en-US"/>
          </a:p>
        </p:txBody>
      </p:sp>
      <p:sp>
        <p:nvSpPr>
          <p:cNvPr id="27" name="Slide Number Placeholder 2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a:t>マスター タイトルの書式設定</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2019/6/6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ja-JP" altLang="en-US"/>
              <a:t>マスター タイトルの書式設定</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2019/6/6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a:t>マスター タイトルの書式設定</a:t>
            </a:r>
            <a:endParaRPr kumimoji="0" lang="en-US"/>
          </a:p>
        </p:txBody>
      </p:sp>
      <p:sp>
        <p:nvSpPr>
          <p:cNvPr id="3" name="Content Placeholder 2"/>
          <p:cNvSpPr>
            <a:spLocks noGrp="1"/>
          </p:cNvSpPr>
          <p:nvPr>
            <p:ph idx="1"/>
          </p:nvPr>
        </p:nvSpPr>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2019/6/6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a:t>マスター タイトルの書式設定</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マスター テキストの書式設定</a:t>
            </a:r>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2019/6/6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ja-JP" altLang="en-US"/>
              <a:t>マスター タイトルの書式設定</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2019/6/6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ja-JP" altLang="en-US"/>
              <a:t>マスター タイトルの書式設定</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Date Placeholder 6"/>
          <p:cNvSpPr>
            <a:spLocks noGrp="1"/>
          </p:cNvSpPr>
          <p:nvPr>
            <p:ph type="dt" sz="half" idx="10"/>
          </p:nvPr>
        </p:nvSpPr>
        <p:spPr/>
        <p:txBody>
          <a:bodyPr/>
          <a:lstStyle/>
          <a:p>
            <a:fld id="{E90ED720-0104-4369-84BC-D37694168613}" type="datetimeFigureOut">
              <a:rPr kumimoji="1" lang="ja-JP" altLang="en-US" smtClean="0"/>
              <a:t>2019/6/6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ja-JP" altLang="en-US"/>
              <a:t>マスター タイトルの書式設定</a:t>
            </a:r>
            <a:endParaRPr kumimoji="0" lang="en-US"/>
          </a:p>
        </p:txBody>
      </p:sp>
      <p:sp>
        <p:nvSpPr>
          <p:cNvPr id="3" name="Date Placeholder 2"/>
          <p:cNvSpPr>
            <a:spLocks noGrp="1"/>
          </p:cNvSpPr>
          <p:nvPr>
            <p:ph type="dt" sz="half" idx="10"/>
          </p:nvPr>
        </p:nvSpPr>
        <p:spPr/>
        <p:txBody>
          <a:bodyPr/>
          <a:lstStyle/>
          <a:p>
            <a:fld id="{E90ED720-0104-4369-84BC-D37694168613}" type="datetimeFigureOut">
              <a:rPr kumimoji="1" lang="ja-JP" altLang="en-US" smtClean="0"/>
              <a:t>2019/6/6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ED720-0104-4369-84BC-D37694168613}" type="datetimeFigureOut">
              <a:rPr kumimoji="1" lang="ja-JP" altLang="en-US" smtClean="0"/>
              <a:t>2019/6/6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ja-JP" altLang="en-US"/>
              <a:t>マスター タイトルの書式設定</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ja-JP" altLang="en-US"/>
              <a:t>マスター テキストの書式設定</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2019/6/6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ja-JP" altLang="en-US"/>
              <a:t>マスター タイトルの書式設定</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ja-JP" altLang="en-US"/>
              <a:t>マスター テキストの書式設定</a:t>
            </a:r>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2019/6/6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8077200" y="6356350"/>
            <a:ext cx="609600" cy="365125"/>
          </a:xfrm>
        </p:spPr>
        <p:txBody>
          <a:bodyPr/>
          <a:lstStyle/>
          <a:p>
            <a:fld id="{D2D8002D-B5B0-4BAC-B1F6-782DDCCE6D9C}" type="slidenum">
              <a:rPr kumimoji="1" lang="ja-JP" altLang="en-US" smtClean="0"/>
              <a:t>‹#›</a:t>
            </a:fld>
            <a:endParaRPr kumimoji="1" lang="ja-JP"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ja-JP" altLang="en-US"/>
              <a:t>アイコンをクリックして図を追加</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ja-JP" altLang="en-US"/>
              <a:t>マスター タイトルの書式設定</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90ED720-0104-4369-84BC-D37694168613}" type="datetimeFigureOut">
              <a:rPr kumimoji="1" lang="ja-JP" altLang="en-US" smtClean="0"/>
              <a:t>2019/6/6</a:t>
            </a:fld>
            <a:endParaRPr kumimoji="1" lang="ja-JP"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kumimoji="1" lang="ja-JP"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2D8002D-B5B0-4BAC-B1F6-782DDCCE6D9C}" type="slidenum">
              <a:rPr kumimoji="1" lang="ja-JP" altLang="en-US" smtClean="0"/>
              <a:t>‹#›</a:t>
            </a:fld>
            <a:endParaRPr kumimoji="1" lang="ja-JP"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1"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amazon.co.jp/gp/product/4061538233/ref=as_li_ss_tl?ie=UTF8&amp;camp=247&amp;creative=7399&amp;creativeASIN=4061538233&amp;linkCode=as2&amp;tag=tanichustudio-22"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gif"/></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dirty="0"/>
              <a:t>人工知能概論</a:t>
            </a:r>
            <a:br>
              <a:rPr lang="en-US" altLang="ja-JP" dirty="0"/>
            </a:br>
            <a:r>
              <a:rPr lang="ja-JP" altLang="en-US" sz="2700" dirty="0"/>
              <a:t>第</a:t>
            </a:r>
            <a:r>
              <a:rPr lang="en-US" altLang="ja-JP" sz="2700" dirty="0"/>
              <a:t>8</a:t>
            </a:r>
            <a:r>
              <a:rPr lang="ja-JP" altLang="en-US" sz="2700" dirty="0"/>
              <a:t>回 位置推定</a:t>
            </a:r>
            <a:r>
              <a:rPr lang="en-US" altLang="ja-JP" sz="2700" dirty="0"/>
              <a:t>(1)</a:t>
            </a:r>
            <a:br>
              <a:rPr lang="en-US" altLang="ja-JP" sz="2700" dirty="0"/>
            </a:br>
            <a:r>
              <a:rPr lang="ja-JP" altLang="en-US" sz="2700" dirty="0"/>
              <a:t>ベイズフィルタ</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221088"/>
            <a:ext cx="2432050" cy="243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7444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Contents</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8.1 </a:t>
            </a:r>
            <a:r>
              <a:rPr kumimoji="1" lang="ja-JP" altLang="en-US" dirty="0"/>
              <a:t>位置推定の問題</a:t>
            </a:r>
            <a:endParaRPr kumimoji="1" lang="en-US" altLang="ja-JP" dirty="0"/>
          </a:p>
          <a:p>
            <a:r>
              <a:rPr lang="en-US" altLang="ja-JP" dirty="0"/>
              <a:t>8</a:t>
            </a:r>
            <a:r>
              <a:rPr kumimoji="1" lang="en-US" altLang="ja-JP" dirty="0"/>
              <a:t>.2 </a:t>
            </a:r>
            <a:r>
              <a:rPr kumimoji="1" lang="ja-JP" altLang="en-US" dirty="0"/>
              <a:t>部分観測マルコフ決定過程</a:t>
            </a:r>
            <a:endParaRPr kumimoji="1" lang="en-US" altLang="ja-JP" dirty="0"/>
          </a:p>
          <a:p>
            <a:r>
              <a:rPr lang="en-US" altLang="ja-JP" dirty="0"/>
              <a:t>8.3 </a:t>
            </a:r>
            <a:r>
              <a:rPr lang="ja-JP" altLang="en-US" dirty="0"/>
              <a:t>ベイズフィルタ</a:t>
            </a:r>
            <a:endParaRPr lang="en-US" altLang="ja-JP" dirty="0"/>
          </a:p>
          <a:p>
            <a:r>
              <a:rPr lang="en-US" altLang="ja-JP" dirty="0"/>
              <a:t>8.4 </a:t>
            </a:r>
            <a:r>
              <a:rPr lang="ja-JP" altLang="en-US" dirty="0"/>
              <a:t>通路上のホイールダック２号の位置推定</a:t>
            </a:r>
            <a:br>
              <a:rPr lang="en-US" altLang="ja-JP" dirty="0"/>
            </a:br>
            <a:r>
              <a:rPr lang="ja-JP" altLang="en-US" dirty="0"/>
              <a:t>　　　（ベイズフィルタ編）</a:t>
            </a:r>
            <a:endParaRPr lang="en-US" altLang="ja-JP" dirty="0"/>
          </a:p>
        </p:txBody>
      </p:sp>
      <p:sp>
        <p:nvSpPr>
          <p:cNvPr id="4" name="正方形/長方形 3"/>
          <p:cNvSpPr/>
          <p:nvPr/>
        </p:nvSpPr>
        <p:spPr>
          <a:xfrm>
            <a:off x="251520" y="2348880"/>
            <a:ext cx="734481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38403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8.2.1 </a:t>
            </a:r>
            <a:r>
              <a:rPr kumimoji="1" lang="ja-JP" altLang="en-US" dirty="0"/>
              <a:t>マルコフ決定過程</a:t>
            </a:r>
          </a:p>
        </p:txBody>
      </p:sp>
      <p:sp>
        <p:nvSpPr>
          <p:cNvPr id="5" name="円/楕円 4"/>
          <p:cNvSpPr/>
          <p:nvPr/>
        </p:nvSpPr>
        <p:spPr>
          <a:xfrm>
            <a:off x="683568" y="3356992"/>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kumimoji="1" lang="en-US" altLang="ja-JP" sz="3200" dirty="0"/>
              <a:t>s</a:t>
            </a:r>
            <a:r>
              <a:rPr kumimoji="1" lang="en-US" altLang="ja-JP" sz="3200" baseline="-25000" dirty="0"/>
              <a:t>1</a:t>
            </a:r>
            <a:endParaRPr kumimoji="1" lang="ja-JP" altLang="en-US" sz="3200" baseline="-25000" dirty="0"/>
          </a:p>
        </p:txBody>
      </p:sp>
      <p:sp>
        <p:nvSpPr>
          <p:cNvPr id="6" name="円/楕円 5"/>
          <p:cNvSpPr/>
          <p:nvPr/>
        </p:nvSpPr>
        <p:spPr>
          <a:xfrm>
            <a:off x="1835696" y="3356992"/>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kumimoji="1" lang="en-US" altLang="ja-JP" sz="3200" dirty="0"/>
              <a:t>s</a:t>
            </a:r>
            <a:r>
              <a:rPr kumimoji="1" lang="en-US" altLang="ja-JP" sz="3200" baseline="-25000" dirty="0"/>
              <a:t>2</a:t>
            </a:r>
            <a:endParaRPr kumimoji="1" lang="ja-JP" altLang="en-US" sz="3200" baseline="-25000" dirty="0"/>
          </a:p>
        </p:txBody>
      </p:sp>
      <p:sp>
        <p:nvSpPr>
          <p:cNvPr id="7" name="円/楕円 6"/>
          <p:cNvSpPr/>
          <p:nvPr/>
        </p:nvSpPr>
        <p:spPr>
          <a:xfrm>
            <a:off x="683568" y="2276872"/>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kumimoji="1" lang="en-US" altLang="ja-JP" sz="3200" dirty="0"/>
              <a:t>a</a:t>
            </a:r>
            <a:r>
              <a:rPr kumimoji="1" lang="en-US" altLang="ja-JP" sz="3200" baseline="-25000" dirty="0"/>
              <a:t>1</a:t>
            </a:r>
            <a:endParaRPr kumimoji="1" lang="ja-JP" altLang="en-US" sz="3200" baseline="-25000" dirty="0"/>
          </a:p>
        </p:txBody>
      </p:sp>
      <p:sp>
        <p:nvSpPr>
          <p:cNvPr id="8" name="円/楕円 7"/>
          <p:cNvSpPr/>
          <p:nvPr/>
        </p:nvSpPr>
        <p:spPr>
          <a:xfrm>
            <a:off x="1862562" y="2276872"/>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kumimoji="1" lang="en-US" altLang="ja-JP" sz="3200" dirty="0"/>
              <a:t>a</a:t>
            </a:r>
            <a:r>
              <a:rPr kumimoji="1" lang="en-US" altLang="ja-JP" sz="3200" baseline="-25000" dirty="0"/>
              <a:t>2</a:t>
            </a:r>
            <a:endParaRPr kumimoji="1" lang="ja-JP" altLang="en-US" sz="3200" baseline="-25000" dirty="0"/>
          </a:p>
        </p:txBody>
      </p:sp>
      <p:sp>
        <p:nvSpPr>
          <p:cNvPr id="9" name="円/楕円 8"/>
          <p:cNvSpPr/>
          <p:nvPr/>
        </p:nvSpPr>
        <p:spPr>
          <a:xfrm>
            <a:off x="3507849" y="3356992"/>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kumimoji="1" lang="en-US" altLang="ja-JP" sz="3200" dirty="0"/>
              <a:t>s</a:t>
            </a:r>
            <a:r>
              <a:rPr lang="en-US" altLang="ja-JP" sz="3200" baseline="-25000" dirty="0"/>
              <a:t>t-1</a:t>
            </a:r>
            <a:endParaRPr kumimoji="1" lang="ja-JP" altLang="en-US" sz="3200" baseline="-25000" dirty="0"/>
          </a:p>
        </p:txBody>
      </p:sp>
      <p:sp>
        <p:nvSpPr>
          <p:cNvPr id="10" name="円/楕円 9"/>
          <p:cNvSpPr/>
          <p:nvPr/>
        </p:nvSpPr>
        <p:spPr>
          <a:xfrm>
            <a:off x="3534715" y="2276872"/>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kumimoji="1" lang="en-US" altLang="ja-JP" sz="3200" dirty="0"/>
              <a:t>a</a:t>
            </a:r>
            <a:r>
              <a:rPr lang="en-US" altLang="ja-JP" sz="3200" baseline="-25000" dirty="0"/>
              <a:t>t-1</a:t>
            </a:r>
            <a:endParaRPr kumimoji="1" lang="ja-JP" altLang="en-US" sz="3200" baseline="-25000" dirty="0"/>
          </a:p>
        </p:txBody>
      </p:sp>
      <p:sp>
        <p:nvSpPr>
          <p:cNvPr id="11" name="円/楕円 10"/>
          <p:cNvSpPr/>
          <p:nvPr/>
        </p:nvSpPr>
        <p:spPr>
          <a:xfrm>
            <a:off x="4689150" y="3356992"/>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kumimoji="1" lang="en-US" altLang="ja-JP" sz="3200" dirty="0" err="1"/>
              <a:t>s</a:t>
            </a:r>
            <a:r>
              <a:rPr kumimoji="1" lang="en-US" altLang="ja-JP" sz="3200" baseline="-25000" dirty="0" err="1"/>
              <a:t>t</a:t>
            </a:r>
            <a:endParaRPr kumimoji="1" lang="ja-JP" altLang="en-US" sz="3200" baseline="-25000" dirty="0"/>
          </a:p>
        </p:txBody>
      </p:sp>
      <p:sp>
        <p:nvSpPr>
          <p:cNvPr id="12" name="円/楕円 11"/>
          <p:cNvSpPr/>
          <p:nvPr/>
        </p:nvSpPr>
        <p:spPr>
          <a:xfrm>
            <a:off x="4716016" y="2318891"/>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kumimoji="1" lang="en-US" altLang="ja-JP" sz="3200" dirty="0"/>
              <a:t>a</a:t>
            </a:r>
            <a:r>
              <a:rPr kumimoji="1" lang="en-US" altLang="ja-JP" sz="3200" baseline="-25000" dirty="0"/>
              <a:t>t</a:t>
            </a:r>
            <a:endParaRPr kumimoji="1" lang="ja-JP" altLang="en-US" sz="3200" baseline="-25000" dirty="0"/>
          </a:p>
        </p:txBody>
      </p:sp>
      <p:sp>
        <p:nvSpPr>
          <p:cNvPr id="13" name="円/楕円 12"/>
          <p:cNvSpPr/>
          <p:nvPr/>
        </p:nvSpPr>
        <p:spPr>
          <a:xfrm>
            <a:off x="5868144" y="3356992"/>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kumimoji="1" lang="en-US" altLang="ja-JP" sz="3200" dirty="0"/>
              <a:t>s</a:t>
            </a:r>
            <a:r>
              <a:rPr kumimoji="1" lang="en-US" altLang="ja-JP" sz="3200" baseline="-25000" dirty="0"/>
              <a:t>t+1</a:t>
            </a:r>
            <a:endParaRPr kumimoji="1" lang="ja-JP" altLang="en-US" sz="3200" baseline="-25000" dirty="0"/>
          </a:p>
        </p:txBody>
      </p:sp>
      <p:sp>
        <p:nvSpPr>
          <p:cNvPr id="14" name="円/楕円 13"/>
          <p:cNvSpPr/>
          <p:nvPr/>
        </p:nvSpPr>
        <p:spPr>
          <a:xfrm>
            <a:off x="5895010" y="2318891"/>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kumimoji="1" lang="en-US" altLang="ja-JP" sz="3200" dirty="0"/>
              <a:t>a</a:t>
            </a:r>
            <a:r>
              <a:rPr kumimoji="1" lang="en-US" altLang="ja-JP" sz="3200" baseline="-25000" dirty="0"/>
              <a:t>t+1</a:t>
            </a:r>
            <a:endParaRPr kumimoji="1" lang="ja-JP" altLang="en-US" sz="3200" baseline="-25000" dirty="0"/>
          </a:p>
        </p:txBody>
      </p:sp>
      <p:cxnSp>
        <p:nvCxnSpPr>
          <p:cNvPr id="16" name="直線矢印コネクタ 15"/>
          <p:cNvCxnSpPr>
            <a:stCxn id="7" idx="5"/>
            <a:endCxn id="6" idx="1"/>
          </p:cNvCxnSpPr>
          <p:nvPr/>
        </p:nvCxnSpPr>
        <p:spPr>
          <a:xfrm>
            <a:off x="1359657" y="2891499"/>
            <a:ext cx="592038" cy="57094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10" idx="5"/>
            <a:endCxn id="11" idx="1"/>
          </p:cNvCxnSpPr>
          <p:nvPr/>
        </p:nvCxnSpPr>
        <p:spPr>
          <a:xfrm>
            <a:off x="4210804" y="2891499"/>
            <a:ext cx="594345" cy="57094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a:stCxn id="12" idx="5"/>
            <a:endCxn id="13" idx="1"/>
          </p:cNvCxnSpPr>
          <p:nvPr/>
        </p:nvCxnSpPr>
        <p:spPr>
          <a:xfrm>
            <a:off x="5392105" y="2933518"/>
            <a:ext cx="592038" cy="52892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5" idx="6"/>
            <a:endCxn id="6" idx="2"/>
          </p:cNvCxnSpPr>
          <p:nvPr/>
        </p:nvCxnSpPr>
        <p:spPr>
          <a:xfrm>
            <a:off x="1475656" y="3717032"/>
            <a:ext cx="36004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stCxn id="9" idx="6"/>
            <a:endCxn id="11" idx="2"/>
          </p:cNvCxnSpPr>
          <p:nvPr/>
        </p:nvCxnSpPr>
        <p:spPr>
          <a:xfrm>
            <a:off x="4299937" y="3717032"/>
            <a:ext cx="38921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a:stCxn id="11" idx="6"/>
            <a:endCxn id="13" idx="2"/>
          </p:cNvCxnSpPr>
          <p:nvPr/>
        </p:nvCxnSpPr>
        <p:spPr>
          <a:xfrm>
            <a:off x="5481238" y="3717032"/>
            <a:ext cx="38690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654650" y="3197981"/>
            <a:ext cx="853199" cy="0"/>
          </a:xfrm>
          <a:prstGeom prst="line">
            <a:avLst/>
          </a:prstGeom>
          <a:ln w="762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6687098" y="3197981"/>
            <a:ext cx="853199" cy="0"/>
          </a:xfrm>
          <a:prstGeom prst="line">
            <a:avLst/>
          </a:prstGeom>
          <a:ln w="76200">
            <a:solidFill>
              <a:schemeClr val="accent1"/>
            </a:solidFill>
            <a:prstDash val="sysDot"/>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2105" y="4483831"/>
            <a:ext cx="3596836" cy="1103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96" y="4653136"/>
            <a:ext cx="5175576" cy="705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2027611" y="4113384"/>
            <a:ext cx="4379725" cy="400110"/>
          </a:xfrm>
          <a:prstGeom prst="rect">
            <a:avLst/>
          </a:prstGeom>
          <a:noFill/>
        </p:spPr>
        <p:txBody>
          <a:bodyPr wrap="none" rtlCol="0">
            <a:spAutoFit/>
          </a:bodyPr>
          <a:lstStyle/>
          <a:p>
            <a:r>
              <a:rPr kumimoji="1" lang="ja-JP" altLang="en-US" sz="2000" dirty="0"/>
              <a:t>マルコフ決定過程のグラフィカルモデル</a:t>
            </a:r>
          </a:p>
        </p:txBody>
      </p:sp>
      <p:sp>
        <p:nvSpPr>
          <p:cNvPr id="4" name="正方形/長方形 3"/>
          <p:cNvSpPr/>
          <p:nvPr/>
        </p:nvSpPr>
        <p:spPr>
          <a:xfrm>
            <a:off x="619544" y="5754595"/>
            <a:ext cx="7776864" cy="91476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800" dirty="0"/>
              <a:t>位置</a:t>
            </a:r>
            <a:r>
              <a:rPr kumimoji="1" lang="en-US" altLang="ja-JP" sz="2800" dirty="0"/>
              <a:t>(</a:t>
            </a:r>
            <a:r>
              <a:rPr kumimoji="1" lang="en-US" altLang="ja-JP" sz="2800" dirty="0" err="1"/>
              <a:t>s</a:t>
            </a:r>
            <a:r>
              <a:rPr kumimoji="1" lang="en-US" altLang="ja-JP" sz="2800" baseline="-25000" dirty="0" err="1"/>
              <a:t>t</a:t>
            </a:r>
            <a:r>
              <a:rPr kumimoji="1" lang="en-US" altLang="ja-JP" sz="2800" dirty="0"/>
              <a:t>)</a:t>
            </a:r>
            <a:r>
              <a:rPr kumimoji="1" lang="ja-JP" altLang="en-US" sz="2800" dirty="0"/>
              <a:t>が観測可能でないことが位置推定の問題</a:t>
            </a:r>
          </a:p>
        </p:txBody>
      </p:sp>
    </p:spTree>
    <p:extLst>
      <p:ext uri="{BB962C8B-B14F-4D97-AF65-F5344CB8AC3E}">
        <p14:creationId xmlns:p14="http://schemas.microsoft.com/office/powerpoint/2010/main" val="69711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8.2.2 </a:t>
            </a:r>
            <a:r>
              <a:rPr kumimoji="1" lang="ja-JP" altLang="en-US" dirty="0"/>
              <a:t>部分観測マルコフ決定過程</a:t>
            </a:r>
            <a:br>
              <a:rPr kumimoji="1" lang="en-US" altLang="ja-JP" dirty="0"/>
            </a:br>
            <a:r>
              <a:rPr lang="en-US" altLang="ja-JP" sz="3100" dirty="0"/>
              <a:t>POMDP</a:t>
            </a:r>
            <a:r>
              <a:rPr lang="ja-JP" altLang="en-US" sz="3100" dirty="0" err="1"/>
              <a:t>，</a:t>
            </a:r>
            <a:r>
              <a:rPr lang="en-US" altLang="ja-JP" sz="3100" dirty="0"/>
              <a:t>Partially Observable Markov Decision Process</a:t>
            </a:r>
            <a:endParaRPr kumimoji="1" lang="ja-JP" altLang="en-US" sz="3100" dirty="0"/>
          </a:p>
        </p:txBody>
      </p:sp>
      <p:sp>
        <p:nvSpPr>
          <p:cNvPr id="3" name="テキスト ボックス 2"/>
          <p:cNvSpPr txBox="1"/>
          <p:nvPr/>
        </p:nvSpPr>
        <p:spPr>
          <a:xfrm>
            <a:off x="1079612" y="5817458"/>
            <a:ext cx="6885218" cy="707886"/>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kumimoji="1" lang="en-US" altLang="ja-JP" sz="4000" dirty="0"/>
              <a:t>P(</a:t>
            </a:r>
            <a:r>
              <a:rPr kumimoji="1" lang="en-US" altLang="ja-JP" sz="4000" dirty="0" err="1"/>
              <a:t>o</a:t>
            </a:r>
            <a:r>
              <a:rPr kumimoji="1" lang="en-US" altLang="ja-JP" sz="4000" baseline="-25000" dirty="0" err="1"/>
              <a:t>t</a:t>
            </a:r>
            <a:r>
              <a:rPr kumimoji="1" lang="en-US" altLang="ja-JP" sz="4000" dirty="0" err="1"/>
              <a:t>|s</a:t>
            </a:r>
            <a:r>
              <a:rPr kumimoji="1" lang="en-US" altLang="ja-JP" sz="4000" baseline="-25000" dirty="0" err="1"/>
              <a:t>t</a:t>
            </a:r>
            <a:r>
              <a:rPr kumimoji="1" lang="en-US" altLang="ja-JP" sz="4000" dirty="0"/>
              <a:t>)</a:t>
            </a:r>
            <a:r>
              <a:rPr kumimoji="1" lang="ja-JP" altLang="en-US" sz="4000" dirty="0"/>
              <a:t>により観測</a:t>
            </a:r>
            <a:r>
              <a:rPr kumimoji="1" lang="en-US" altLang="ja-JP" sz="4000" dirty="0" err="1"/>
              <a:t>o</a:t>
            </a:r>
            <a:r>
              <a:rPr kumimoji="1" lang="en-US" altLang="ja-JP" sz="4000" baseline="-25000" dirty="0" err="1"/>
              <a:t>t</a:t>
            </a:r>
            <a:r>
              <a:rPr kumimoji="1" lang="ja-JP" altLang="en-US" sz="4000" dirty="0"/>
              <a:t>が得られる</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88840"/>
            <a:ext cx="7704856" cy="3643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7541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Contents</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8.1 </a:t>
            </a:r>
            <a:r>
              <a:rPr kumimoji="1" lang="ja-JP" altLang="en-US" dirty="0"/>
              <a:t>位置推定の問題</a:t>
            </a:r>
            <a:endParaRPr kumimoji="1" lang="en-US" altLang="ja-JP" dirty="0"/>
          </a:p>
          <a:p>
            <a:r>
              <a:rPr lang="en-US" altLang="ja-JP" dirty="0"/>
              <a:t>8</a:t>
            </a:r>
            <a:r>
              <a:rPr kumimoji="1" lang="en-US" altLang="ja-JP" dirty="0"/>
              <a:t>.2 </a:t>
            </a:r>
            <a:r>
              <a:rPr kumimoji="1" lang="ja-JP" altLang="en-US" dirty="0"/>
              <a:t>部分観測マルコフ決定過程</a:t>
            </a:r>
            <a:endParaRPr kumimoji="1" lang="en-US" altLang="ja-JP" dirty="0"/>
          </a:p>
          <a:p>
            <a:r>
              <a:rPr lang="en-US" altLang="ja-JP" dirty="0"/>
              <a:t>8.3 </a:t>
            </a:r>
            <a:r>
              <a:rPr lang="ja-JP" altLang="en-US" dirty="0"/>
              <a:t>ベイズフィルタ</a:t>
            </a:r>
            <a:endParaRPr lang="en-US" altLang="ja-JP" dirty="0"/>
          </a:p>
          <a:p>
            <a:r>
              <a:rPr lang="en-US" altLang="ja-JP" dirty="0"/>
              <a:t>8.4 </a:t>
            </a:r>
            <a:r>
              <a:rPr lang="ja-JP" altLang="en-US" dirty="0"/>
              <a:t>通路上のホイールダック２号の位置推定</a:t>
            </a:r>
            <a:br>
              <a:rPr lang="en-US" altLang="ja-JP" dirty="0"/>
            </a:br>
            <a:r>
              <a:rPr lang="ja-JP" altLang="en-US" dirty="0"/>
              <a:t>　　　（ベイズフィルタ編）</a:t>
            </a:r>
            <a:endParaRPr lang="en-US" altLang="ja-JP" dirty="0"/>
          </a:p>
        </p:txBody>
      </p:sp>
      <p:sp>
        <p:nvSpPr>
          <p:cNvPr id="4" name="正方形/長方形 3"/>
          <p:cNvSpPr/>
          <p:nvPr/>
        </p:nvSpPr>
        <p:spPr>
          <a:xfrm>
            <a:off x="251520" y="2852936"/>
            <a:ext cx="734481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28665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a:t>8.3.1 </a:t>
            </a:r>
            <a:r>
              <a:rPr kumimoji="1" lang="ja-JP" altLang="en-US" dirty="0"/>
              <a:t>ベイズフィル</a:t>
            </a:r>
            <a:r>
              <a:rPr lang="ja-JP" altLang="en-US" dirty="0"/>
              <a:t>タ</a:t>
            </a:r>
            <a:endParaRPr kumimoji="1" lang="ja-JP" altLang="en-US" dirty="0"/>
          </a:p>
        </p:txBody>
      </p:sp>
      <p:sp>
        <p:nvSpPr>
          <p:cNvPr id="3" name="コンテンツ プレースホルダー 2"/>
          <p:cNvSpPr>
            <a:spLocks noGrp="1"/>
          </p:cNvSpPr>
          <p:nvPr>
            <p:ph idx="1"/>
          </p:nvPr>
        </p:nvSpPr>
        <p:spPr/>
        <p:txBody>
          <a:bodyPr/>
          <a:lstStyle/>
          <a:p>
            <a:r>
              <a:rPr lang="ja-JP" altLang="en-US" dirty="0"/>
              <a:t>時刻</a:t>
            </a:r>
            <a:r>
              <a:rPr lang="en-US" altLang="ja-JP" i="1" dirty="0"/>
              <a:t>t </a:t>
            </a:r>
            <a:r>
              <a:rPr lang="ja-JP" altLang="en-US" dirty="0"/>
              <a:t>の時点では，ロボットは</a:t>
            </a:r>
            <a:r>
              <a:rPr lang="en-US" altLang="ja-JP" i="1" dirty="0"/>
              <a:t>o</a:t>
            </a:r>
            <a:r>
              <a:rPr lang="en-US" altLang="ja-JP" baseline="-25000" dirty="0"/>
              <a:t>1:</a:t>
            </a:r>
            <a:r>
              <a:rPr lang="en-US" altLang="ja-JP" i="1" baseline="-25000" dirty="0"/>
              <a:t>t</a:t>
            </a:r>
            <a:r>
              <a:rPr lang="en-US" altLang="ja-JP" i="1" dirty="0"/>
              <a:t> ,a</a:t>
            </a:r>
            <a:r>
              <a:rPr lang="en-US" altLang="ja-JP" baseline="-25000" dirty="0"/>
              <a:t>1:</a:t>
            </a:r>
            <a:r>
              <a:rPr lang="en-US" altLang="ja-JP" i="1" baseline="-25000" dirty="0"/>
              <a:t>t-1</a:t>
            </a:r>
            <a:r>
              <a:rPr lang="en-US" altLang="ja-JP" i="1" dirty="0"/>
              <a:t> </a:t>
            </a:r>
            <a:r>
              <a:rPr lang="ja-JP" altLang="en-US" dirty="0"/>
              <a:t>の情報を得ている．</a:t>
            </a:r>
            <a:endParaRPr lang="en-US" altLang="ja-JP" dirty="0"/>
          </a:p>
          <a:p>
            <a:r>
              <a:rPr lang="ja-JP" altLang="en-US" dirty="0"/>
              <a:t>これより，ロボットが知るべきはその条件下での</a:t>
            </a:r>
            <a:r>
              <a:rPr lang="en-US" altLang="ja-JP" i="1" dirty="0" err="1"/>
              <a:t>s</a:t>
            </a:r>
            <a:r>
              <a:rPr lang="en-US" altLang="ja-JP" i="1" baseline="-25000" dirty="0" err="1"/>
              <a:t>t</a:t>
            </a:r>
            <a:r>
              <a:rPr lang="en-US" altLang="ja-JP" i="1" dirty="0"/>
              <a:t> </a:t>
            </a:r>
            <a:r>
              <a:rPr lang="ja-JP" altLang="en-US" dirty="0"/>
              <a:t>の情報である．</a:t>
            </a:r>
            <a:endParaRPr lang="en-US" altLang="ja-JP" dirty="0"/>
          </a:p>
          <a:p>
            <a:r>
              <a:rPr lang="ja-JP" altLang="en-US" dirty="0"/>
              <a:t>これを純粋にベイズ則を適用することで求めるのが</a:t>
            </a:r>
            <a:r>
              <a:rPr lang="ja-JP" altLang="en-US" b="1" dirty="0">
                <a:effectLst>
                  <a:outerShdw blurRad="38100" dist="38100" dir="2700000" algn="tl">
                    <a:srgbClr val="000000">
                      <a:alpha val="43137"/>
                    </a:srgbClr>
                  </a:outerShdw>
                </a:effectLst>
              </a:rPr>
              <a:t>ベイズフィルタ</a:t>
            </a:r>
            <a:r>
              <a:rPr lang="ja-JP" altLang="en-US" dirty="0"/>
              <a:t>である．</a:t>
            </a:r>
            <a:endParaRPr kumimoji="1" lang="ja-JP" altLang="en-US" dirty="0"/>
          </a:p>
        </p:txBody>
      </p:sp>
      <p:sp>
        <p:nvSpPr>
          <p:cNvPr id="4" name="正方形/長方形 3"/>
          <p:cNvSpPr/>
          <p:nvPr/>
        </p:nvSpPr>
        <p:spPr>
          <a:xfrm>
            <a:off x="683568" y="4725144"/>
            <a:ext cx="7272808" cy="129614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800" dirty="0"/>
              <a:t>地道なベイズ則の適用によって</a:t>
            </a:r>
            <a:endParaRPr lang="en-US" altLang="ja-JP" sz="2800" dirty="0"/>
          </a:p>
          <a:p>
            <a:pPr algn="ctr"/>
            <a:r>
              <a:rPr lang="ja-JP" altLang="en-US" sz="2800" dirty="0"/>
              <a:t>行動</a:t>
            </a:r>
            <a:r>
              <a:rPr lang="en-US" altLang="ja-JP" sz="2800" dirty="0"/>
              <a:t>a</a:t>
            </a:r>
            <a:r>
              <a:rPr lang="ja-JP" altLang="en-US" sz="2800" dirty="0"/>
              <a:t>と観測</a:t>
            </a:r>
            <a:r>
              <a:rPr lang="en-US" altLang="ja-JP" sz="2800" dirty="0"/>
              <a:t>o</a:t>
            </a:r>
            <a:r>
              <a:rPr lang="ja-JP" altLang="en-US" sz="2800" dirty="0"/>
              <a:t>から隠れた状態</a:t>
            </a:r>
            <a:r>
              <a:rPr lang="ja-JP" altLang="en-US" sz="2800" dirty="0" err="1"/>
              <a:t>ｓ</a:t>
            </a:r>
            <a:r>
              <a:rPr lang="ja-JP" altLang="en-US" sz="2800" dirty="0"/>
              <a:t>を見抜く！</a:t>
            </a:r>
            <a:endParaRPr kumimoji="1" lang="ja-JP" altLang="en-US" sz="2800" dirty="0"/>
          </a:p>
        </p:txBody>
      </p:sp>
    </p:spTree>
    <p:extLst>
      <p:ext uri="{BB962C8B-B14F-4D97-AF65-F5344CB8AC3E}">
        <p14:creationId xmlns:p14="http://schemas.microsoft.com/office/powerpoint/2010/main" val="812733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導出</a:t>
            </a:r>
          </a:p>
        </p:txBody>
      </p:sp>
      <p:sp>
        <p:nvSpPr>
          <p:cNvPr id="3" name="コンテンツ プレースホルダー 2"/>
          <p:cNvSpPr>
            <a:spLocks noGrp="1"/>
          </p:cNvSpPr>
          <p:nvPr>
            <p:ph idx="1"/>
          </p:nvPr>
        </p:nvSpPr>
        <p:spPr>
          <a:xfrm>
            <a:off x="457200" y="1935480"/>
            <a:ext cx="8229600" cy="985141"/>
          </a:xfrm>
        </p:spPr>
        <p:txBody>
          <a:bodyPr/>
          <a:lstStyle/>
          <a:p>
            <a:r>
              <a:rPr lang="ja-JP" altLang="en-US" dirty="0"/>
              <a:t>時刻</a:t>
            </a:r>
            <a:r>
              <a:rPr lang="en-US" altLang="ja-JP" i="1" dirty="0"/>
              <a:t>t </a:t>
            </a:r>
            <a:r>
              <a:rPr lang="ja-JP" altLang="en-US" dirty="0"/>
              <a:t>において位置</a:t>
            </a:r>
            <a:r>
              <a:rPr lang="en-US" altLang="ja-JP" i="1" dirty="0" err="1"/>
              <a:t>s</a:t>
            </a:r>
            <a:r>
              <a:rPr lang="en-US" altLang="ja-JP" i="1" baseline="-25000" dirty="0" err="1"/>
              <a:t>t</a:t>
            </a:r>
            <a:r>
              <a:rPr lang="en-US" altLang="ja-JP" i="1" dirty="0"/>
              <a:t> </a:t>
            </a:r>
            <a:r>
              <a:rPr lang="ja-JP" altLang="en-US" dirty="0"/>
              <a:t>に存在する確率を</a:t>
            </a:r>
            <a:r>
              <a:rPr lang="en-US" altLang="ja-JP" i="1" dirty="0"/>
              <a:t>P</a:t>
            </a:r>
            <a:r>
              <a:rPr lang="en-US" altLang="ja-JP" dirty="0"/>
              <a:t>(</a:t>
            </a:r>
            <a:r>
              <a:rPr lang="en-US" altLang="ja-JP" i="1" dirty="0"/>
              <a:t>s</a:t>
            </a:r>
            <a:r>
              <a:rPr lang="en-US" altLang="ja-JP" i="1" baseline="-25000" dirty="0"/>
              <a:t>t</a:t>
            </a:r>
            <a:r>
              <a:rPr lang="en-US" altLang="ja-JP" i="1" dirty="0"/>
              <a:t>|o</a:t>
            </a:r>
            <a:r>
              <a:rPr lang="en-US" altLang="ja-JP" baseline="-25000" dirty="0"/>
              <a:t>1:</a:t>
            </a:r>
            <a:r>
              <a:rPr lang="en-US" altLang="ja-JP" i="1" baseline="-25000" dirty="0"/>
              <a:t>t</a:t>
            </a:r>
            <a:r>
              <a:rPr lang="en-US" altLang="ja-JP" i="1" dirty="0"/>
              <a:t>, a</a:t>
            </a:r>
            <a:r>
              <a:rPr lang="en-US" altLang="ja-JP" baseline="-25000" dirty="0"/>
              <a:t>1:</a:t>
            </a:r>
            <a:r>
              <a:rPr lang="en-US" altLang="ja-JP" i="1" baseline="-25000" dirty="0"/>
              <a:t>t−</a:t>
            </a:r>
            <a:r>
              <a:rPr lang="en-US" altLang="ja-JP" baseline="-25000" dirty="0"/>
              <a:t>1</a:t>
            </a:r>
            <a:r>
              <a:rPr lang="en-US" altLang="ja-JP" dirty="0"/>
              <a:t>) = </a:t>
            </a:r>
            <a:r>
              <a:rPr lang="en-US" altLang="ja-JP" i="1" dirty="0"/>
              <a:t>F</a:t>
            </a:r>
            <a:r>
              <a:rPr lang="en-US" altLang="ja-JP" i="1" baseline="-25000" dirty="0"/>
              <a:t>t</a:t>
            </a:r>
            <a:r>
              <a:rPr lang="en-US" altLang="ja-JP" dirty="0"/>
              <a:t>(</a:t>
            </a:r>
            <a:r>
              <a:rPr lang="en-US" altLang="ja-JP" i="1" dirty="0" err="1"/>
              <a:t>s</a:t>
            </a:r>
            <a:r>
              <a:rPr lang="en-US" altLang="ja-JP" i="1" baseline="-25000" dirty="0" err="1"/>
              <a:t>t</a:t>
            </a:r>
            <a:r>
              <a:rPr lang="en-US" altLang="ja-JP" dirty="0"/>
              <a:t>) </a:t>
            </a:r>
            <a:r>
              <a:rPr lang="ja-JP" altLang="en-US" dirty="0"/>
              <a:t>とする．</a:t>
            </a:r>
            <a:endParaRPr kumimoji="1" lang="ja-JP" altLang="en-US" dirty="0"/>
          </a:p>
        </p:txBody>
      </p:sp>
      <p:pic>
        <p:nvPicPr>
          <p:cNvPr id="2051" name="Picture 3" descr="C:\Users\user\Dropbox\8_lecture\13講義\人工知能概論\tex\img\ホイールダック２号\ホイールダック2号\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9656" y="-315416"/>
            <a:ext cx="1872208" cy="1872208"/>
          </a:xfrm>
          <a:prstGeom prst="rect">
            <a:avLst/>
          </a:prstGeom>
          <a:noFill/>
          <a:extLst>
            <a:ext uri="{909E8E84-426E-40DD-AFC4-6F175D3DCCD1}">
              <a14:hiddenFill xmlns:a14="http://schemas.microsoft.com/office/drawing/2010/main">
                <a:solidFill>
                  <a:srgbClr val="FFFFFF"/>
                </a:solidFill>
              </a14:hiddenFill>
            </a:ext>
          </a:extLst>
        </p:spPr>
      </p:pic>
      <p:sp>
        <p:nvSpPr>
          <p:cNvPr id="4" name="角丸四角形吹き出し 3"/>
          <p:cNvSpPr/>
          <p:nvPr/>
        </p:nvSpPr>
        <p:spPr>
          <a:xfrm>
            <a:off x="4067944" y="476672"/>
            <a:ext cx="4896544" cy="936104"/>
          </a:xfrm>
          <a:prstGeom prst="wedgeRoundRectCallout">
            <a:avLst>
              <a:gd name="adj1" fmla="val -55514"/>
              <a:gd name="adj2" fmla="val 24442"/>
              <a:gd name="adj3" fmla="val 16667"/>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諦めずに式を追うんだ！</a:t>
            </a:r>
            <a:endParaRPr kumimoji="1" lang="en-US" altLang="ja-JP" dirty="0"/>
          </a:p>
          <a:p>
            <a:pPr algn="ctr"/>
            <a:r>
              <a:rPr lang="ja-JP" altLang="en-US" dirty="0"/>
              <a:t>そうじゃないと迷子になるぜー</a:t>
            </a:r>
            <a:r>
              <a:rPr lang="ja-JP" altLang="en-US" dirty="0" err="1"/>
              <a:t>っ</a:t>
            </a:r>
            <a:r>
              <a:rPr lang="ja-JP" altLang="en-US" dirty="0"/>
              <a:t>！</a:t>
            </a:r>
            <a:endParaRPr kumimoji="1" lang="ja-JP" alt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7" y="2780928"/>
            <a:ext cx="9100703"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2051720" y="2939016"/>
            <a:ext cx="1296144" cy="36436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347864" y="2501149"/>
            <a:ext cx="5000087" cy="646331"/>
          </a:xfrm>
          <a:prstGeom prst="rect">
            <a:avLst/>
          </a:prstGeom>
          <a:noFill/>
          <a:ln>
            <a:solidFill>
              <a:srgbClr val="C00000"/>
            </a:solidFill>
          </a:ln>
        </p:spPr>
        <p:txBody>
          <a:bodyPr wrap="none" rtlCol="0">
            <a:spAutoFit/>
          </a:bodyPr>
          <a:lstStyle/>
          <a:p>
            <a:r>
              <a:rPr kumimoji="1" lang="ja-JP" altLang="en-US"/>
              <a:t>時刻</a:t>
            </a:r>
            <a:r>
              <a:rPr kumimoji="1" lang="en-US" altLang="ja-JP">
                <a:solidFill>
                  <a:srgbClr val="0070C0"/>
                </a:solidFill>
              </a:rPr>
              <a:t>1</a:t>
            </a:r>
            <a:r>
              <a:rPr kumimoji="1" lang="ja-JP" altLang="en-US">
                <a:solidFill>
                  <a:srgbClr val="0070C0"/>
                </a:solidFill>
              </a:rPr>
              <a:t>～</a:t>
            </a:r>
            <a:r>
              <a:rPr kumimoji="1" lang="en-US" altLang="ja-JP">
                <a:solidFill>
                  <a:srgbClr val="C00000"/>
                </a:solidFill>
              </a:rPr>
              <a:t>t</a:t>
            </a:r>
            <a:r>
              <a:rPr kumimoji="1" lang="ja-JP" altLang="en-US"/>
              <a:t>までの観測データと</a:t>
            </a:r>
            <a:r>
              <a:rPr lang="ja-JP" altLang="en-US"/>
              <a:t>時刻</a:t>
            </a:r>
            <a:r>
              <a:rPr lang="en-US" altLang="ja-JP">
                <a:solidFill>
                  <a:srgbClr val="0070C0"/>
                </a:solidFill>
              </a:rPr>
              <a:t>1</a:t>
            </a:r>
            <a:r>
              <a:rPr lang="ja-JP" altLang="en-US">
                <a:solidFill>
                  <a:srgbClr val="0070C0"/>
                </a:solidFill>
              </a:rPr>
              <a:t>～</a:t>
            </a:r>
            <a:r>
              <a:rPr lang="en-US" altLang="ja-JP">
                <a:solidFill>
                  <a:srgbClr val="0070C0"/>
                </a:solidFill>
              </a:rPr>
              <a:t>t-1</a:t>
            </a:r>
            <a:r>
              <a:rPr lang="ja-JP" altLang="en-US"/>
              <a:t>までの行動</a:t>
            </a:r>
            <a:endParaRPr lang="en-US" altLang="ja-JP"/>
          </a:p>
          <a:p>
            <a:r>
              <a:rPr kumimoji="1" lang="ja-JP" altLang="en-US"/>
              <a:t>　　　</a:t>
            </a:r>
            <a:r>
              <a:rPr lang="ja-JP" altLang="en-US"/>
              <a:t>書き直すと </a:t>
            </a:r>
            <a:r>
              <a:rPr lang="en-US" altLang="ja-JP" i="1">
                <a:solidFill>
                  <a:srgbClr val="C00000"/>
                </a:solidFill>
              </a:rPr>
              <a:t>o</a:t>
            </a:r>
            <a:r>
              <a:rPr lang="en-US" altLang="ja-JP" baseline="-25000">
                <a:solidFill>
                  <a:srgbClr val="C00000"/>
                </a:solidFill>
              </a:rPr>
              <a:t>t</a:t>
            </a:r>
            <a:r>
              <a:rPr lang="en-US" altLang="ja-JP">
                <a:solidFill>
                  <a:srgbClr val="C00000"/>
                </a:solidFill>
              </a:rPr>
              <a:t>,</a:t>
            </a:r>
            <a:r>
              <a:rPr lang="en-US" altLang="ja-JP">
                <a:solidFill>
                  <a:srgbClr val="0070C0"/>
                </a:solidFill>
              </a:rPr>
              <a:t> </a:t>
            </a:r>
            <a:r>
              <a:rPr lang="en-US" altLang="ja-JP" i="1">
                <a:solidFill>
                  <a:srgbClr val="0070C0"/>
                </a:solidFill>
              </a:rPr>
              <a:t>o</a:t>
            </a:r>
            <a:r>
              <a:rPr lang="en-US" altLang="ja-JP" baseline="-25000">
                <a:solidFill>
                  <a:srgbClr val="0070C0"/>
                </a:solidFill>
              </a:rPr>
              <a:t>1:t-1</a:t>
            </a:r>
            <a:r>
              <a:rPr lang="en-US" altLang="ja-JP">
                <a:solidFill>
                  <a:srgbClr val="0070C0"/>
                </a:solidFill>
              </a:rPr>
              <a:t>, </a:t>
            </a:r>
            <a:r>
              <a:rPr lang="en-US" altLang="ja-JP" i="1">
                <a:solidFill>
                  <a:srgbClr val="0070C0"/>
                </a:solidFill>
              </a:rPr>
              <a:t>a</a:t>
            </a:r>
            <a:r>
              <a:rPr lang="en-US" altLang="ja-JP" baseline="-25000">
                <a:solidFill>
                  <a:srgbClr val="0070C0"/>
                </a:solidFill>
              </a:rPr>
              <a:t>1:t-1</a:t>
            </a:r>
            <a:endParaRPr kumimoji="1" lang="ja-JP" altLang="en-US" baseline="-25000">
              <a:solidFill>
                <a:srgbClr val="0070C0"/>
              </a:solidFill>
            </a:endParaRPr>
          </a:p>
        </p:txBody>
      </p:sp>
      <p:sp>
        <p:nvSpPr>
          <p:cNvPr id="10" name="正方形/長方形 9"/>
          <p:cNvSpPr/>
          <p:nvPr/>
        </p:nvSpPr>
        <p:spPr>
          <a:xfrm>
            <a:off x="2411760" y="3429000"/>
            <a:ext cx="1656184" cy="2841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2267744" y="3860795"/>
            <a:ext cx="158417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2411760" y="4365103"/>
            <a:ext cx="1584176" cy="2804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411760" y="4854048"/>
            <a:ext cx="1584176" cy="2804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正方形/長方形 13"/>
          <p:cNvSpPr/>
          <p:nvPr/>
        </p:nvSpPr>
        <p:spPr>
          <a:xfrm>
            <a:off x="4788024" y="4869264"/>
            <a:ext cx="1584176" cy="2804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3059832" y="5414280"/>
            <a:ext cx="1584176" cy="2804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283968" y="5971305"/>
            <a:ext cx="1584176" cy="2804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80785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780696"/>
          </a:xfrm>
          <a:solidFill>
            <a:schemeClr val="bg1">
              <a:alpha val="53000"/>
            </a:schemeClr>
          </a:solidFill>
        </p:spPr>
        <p:txBody>
          <a:bodyPr>
            <a:normAutofit fontScale="90000"/>
          </a:bodyPr>
          <a:lstStyle/>
          <a:p>
            <a:r>
              <a:rPr kumimoji="1" lang="ja-JP" altLang="en-US" dirty="0"/>
              <a:t>導出の続き</a:t>
            </a: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1412776"/>
            <a:ext cx="8415092"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3995936" y="2348880"/>
            <a:ext cx="1584176" cy="2804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4466412" y="2960491"/>
            <a:ext cx="2515432" cy="646331"/>
          </a:xfrm>
          <a:prstGeom prst="rect">
            <a:avLst/>
          </a:prstGeom>
          <a:noFill/>
        </p:spPr>
        <p:txBody>
          <a:bodyPr wrap="none" rtlCol="0">
            <a:spAutoFit/>
          </a:bodyPr>
          <a:lstStyle/>
          <a:p>
            <a:r>
              <a:rPr kumimoji="1" lang="ja-JP" altLang="en-US">
                <a:solidFill>
                  <a:srgbClr val="C00000"/>
                </a:solidFill>
              </a:rPr>
              <a:t>マルコフ性</a:t>
            </a:r>
            <a:r>
              <a:rPr kumimoji="1" lang="en-US" altLang="ja-JP">
                <a:solidFill>
                  <a:srgbClr val="C00000"/>
                </a:solidFill>
              </a:rPr>
              <a:t>: </a:t>
            </a:r>
          </a:p>
          <a:p>
            <a:r>
              <a:rPr kumimoji="1" lang="en-US" altLang="ja-JP" i="1">
                <a:solidFill>
                  <a:srgbClr val="C00000"/>
                </a:solidFill>
              </a:rPr>
              <a:t>s</a:t>
            </a:r>
            <a:r>
              <a:rPr kumimoji="1" lang="en-US" altLang="ja-JP" baseline="-25000">
                <a:solidFill>
                  <a:srgbClr val="C00000"/>
                </a:solidFill>
              </a:rPr>
              <a:t>t</a:t>
            </a:r>
            <a:r>
              <a:rPr kumimoji="1" lang="ja-JP" altLang="en-US">
                <a:solidFill>
                  <a:srgbClr val="C00000"/>
                </a:solidFill>
              </a:rPr>
              <a:t>は</a:t>
            </a:r>
            <a:r>
              <a:rPr kumimoji="1" lang="en-US" altLang="ja-JP" i="1">
                <a:solidFill>
                  <a:srgbClr val="C00000"/>
                </a:solidFill>
              </a:rPr>
              <a:t>s</a:t>
            </a:r>
            <a:r>
              <a:rPr kumimoji="1" lang="en-US" altLang="ja-JP" baseline="-25000">
                <a:solidFill>
                  <a:srgbClr val="C00000"/>
                </a:solidFill>
              </a:rPr>
              <a:t>t-1</a:t>
            </a:r>
            <a:r>
              <a:rPr kumimoji="1" lang="ja-JP" altLang="en-US">
                <a:solidFill>
                  <a:srgbClr val="C00000"/>
                </a:solidFill>
              </a:rPr>
              <a:t>と</a:t>
            </a:r>
            <a:r>
              <a:rPr kumimoji="1" lang="en-US" altLang="ja-JP" i="1">
                <a:solidFill>
                  <a:srgbClr val="C00000"/>
                </a:solidFill>
              </a:rPr>
              <a:t>a</a:t>
            </a:r>
            <a:r>
              <a:rPr kumimoji="1" lang="en-US" altLang="ja-JP" baseline="-25000">
                <a:solidFill>
                  <a:srgbClr val="C00000"/>
                </a:solidFill>
              </a:rPr>
              <a:t>t-1</a:t>
            </a:r>
            <a:r>
              <a:rPr kumimoji="1" lang="ja-JP" altLang="en-US">
                <a:solidFill>
                  <a:srgbClr val="C00000"/>
                </a:solidFill>
              </a:rPr>
              <a:t>だけで決まる</a:t>
            </a:r>
          </a:p>
        </p:txBody>
      </p:sp>
      <p:sp>
        <p:nvSpPr>
          <p:cNvPr id="7" name="テキスト ボックス 6"/>
          <p:cNvSpPr txBox="1"/>
          <p:nvPr/>
        </p:nvSpPr>
        <p:spPr>
          <a:xfrm>
            <a:off x="5544491" y="4360458"/>
            <a:ext cx="2032929" cy="369332"/>
          </a:xfrm>
          <a:prstGeom prst="rect">
            <a:avLst/>
          </a:prstGeom>
          <a:noFill/>
          <a:ln>
            <a:solidFill>
              <a:srgbClr val="C00000"/>
            </a:solidFill>
          </a:ln>
        </p:spPr>
        <p:txBody>
          <a:bodyPr wrap="none" rtlCol="0">
            <a:spAutoFit/>
          </a:bodyPr>
          <a:lstStyle/>
          <a:p>
            <a:r>
              <a:rPr kumimoji="1" lang="en-US" altLang="ja-JP" i="1"/>
              <a:t>F</a:t>
            </a:r>
            <a:r>
              <a:rPr kumimoji="1" lang="en-US" altLang="ja-JP" baseline="-25000"/>
              <a:t>t</a:t>
            </a:r>
            <a:r>
              <a:rPr kumimoji="1" lang="en-US" altLang="ja-JP"/>
              <a:t>(</a:t>
            </a:r>
            <a:r>
              <a:rPr kumimoji="1" lang="en-US" altLang="ja-JP" i="1"/>
              <a:t>s</a:t>
            </a:r>
            <a:r>
              <a:rPr kumimoji="1" lang="en-US" altLang="ja-JP" baseline="-25000"/>
              <a:t>t</a:t>
            </a:r>
            <a:r>
              <a:rPr kumimoji="1" lang="en-US" altLang="ja-JP"/>
              <a:t>)=</a:t>
            </a:r>
            <a:r>
              <a:rPr kumimoji="1" lang="en-US" altLang="ja-JP" i="1"/>
              <a:t>P</a:t>
            </a:r>
            <a:r>
              <a:rPr kumimoji="1" lang="en-US" altLang="ja-JP"/>
              <a:t>(</a:t>
            </a:r>
            <a:r>
              <a:rPr kumimoji="1" lang="en-US" altLang="ja-JP" i="1"/>
              <a:t>s</a:t>
            </a:r>
            <a:r>
              <a:rPr kumimoji="1" lang="en-US" altLang="ja-JP" baseline="-25000"/>
              <a:t>t</a:t>
            </a:r>
            <a:r>
              <a:rPr kumimoji="1" lang="en-US" altLang="ja-JP"/>
              <a:t>|</a:t>
            </a:r>
            <a:r>
              <a:rPr kumimoji="1" lang="en-US" altLang="ja-JP" i="1"/>
              <a:t>o</a:t>
            </a:r>
            <a:r>
              <a:rPr kumimoji="1" lang="en-US" altLang="ja-JP" baseline="-25000"/>
              <a:t>1:t</a:t>
            </a:r>
            <a:r>
              <a:rPr kumimoji="1" lang="en-US" altLang="ja-JP"/>
              <a:t>,</a:t>
            </a:r>
            <a:r>
              <a:rPr kumimoji="1" lang="en-US" altLang="ja-JP" i="1"/>
              <a:t>a</a:t>
            </a:r>
            <a:r>
              <a:rPr kumimoji="1" lang="en-US" altLang="ja-JP" baseline="-25000"/>
              <a:t>1:t-1</a:t>
            </a:r>
            <a:r>
              <a:rPr kumimoji="1" lang="en-US" altLang="ja-JP"/>
              <a:t>)</a:t>
            </a:r>
            <a:endParaRPr kumimoji="1" lang="ja-JP" altLang="en-US"/>
          </a:p>
        </p:txBody>
      </p:sp>
      <p:sp>
        <p:nvSpPr>
          <p:cNvPr id="6" name="正方形/長方形 5"/>
          <p:cNvSpPr/>
          <p:nvPr/>
        </p:nvSpPr>
        <p:spPr>
          <a:xfrm>
            <a:off x="2699792" y="2204864"/>
            <a:ext cx="3024336" cy="50405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p:cNvCxnSpPr/>
          <p:nvPr/>
        </p:nvCxnSpPr>
        <p:spPr>
          <a:xfrm flipH="1">
            <a:off x="4283968" y="2708920"/>
            <a:ext cx="288032" cy="936104"/>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4675090" y="3606822"/>
            <a:ext cx="2777230" cy="47025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p:cNvCxnSpPr/>
          <p:nvPr/>
        </p:nvCxnSpPr>
        <p:spPr>
          <a:xfrm>
            <a:off x="5438366" y="4077072"/>
            <a:ext cx="36387" cy="1040806"/>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テキスト ボックス 13"/>
              <p:cNvSpPr txBox="1"/>
              <p:nvPr/>
            </p:nvSpPr>
            <p:spPr>
              <a:xfrm>
                <a:off x="357797" y="6357238"/>
                <a:ext cx="8260851" cy="394532"/>
              </a:xfrm>
              <a:prstGeom prst="rect">
                <a:avLst/>
              </a:prstGeom>
              <a:noFill/>
              <a:ln>
                <a:solidFill>
                  <a:srgbClr val="7030A0"/>
                </a:solidFill>
              </a:ln>
            </p:spPr>
            <p:txBody>
              <a:bodyPr wrap="none" rtlCol="0">
                <a:spAutoFit/>
              </a:bodyPr>
              <a:lstStyle/>
              <a:p>
                <a:r>
                  <a:rPr lang="ja-JP" altLang="en-US"/>
                  <a:t>注意：</a:t>
                </a:r>
                <a14:m>
                  <m:oMath xmlns:m="http://schemas.openxmlformats.org/officeDocument/2006/math">
                    <m:nary>
                      <m:naryPr>
                        <m:chr m:val="∑"/>
                        <m:supHide m:val="on"/>
                        <m:ctrlPr>
                          <a:rPr lang="ja-JP" altLang="en-US" i="1" smtClean="0">
                            <a:latin typeface="Cambria Math" panose="02040503050406030204" pitchFamily="18" charset="0"/>
                          </a:rPr>
                        </m:ctrlPr>
                      </m:naryPr>
                      <m:sub>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𝑠</m:t>
                            </m:r>
                          </m:e>
                          <m:sub>
                            <m:r>
                              <a:rPr lang="en-US" altLang="ja-JP" b="0" i="1" smtClean="0">
                                <a:latin typeface="Cambria Math" panose="02040503050406030204" pitchFamily="18" charset="0"/>
                              </a:rPr>
                              <m:t>𝑡</m:t>
                            </m:r>
                          </m:sub>
                        </m:sSub>
                      </m:sub>
                      <m:sup/>
                      <m:e>
                        <m:sSub>
                          <m:sSubPr>
                            <m:ctrlPr>
                              <a:rPr lang="en-US" altLang="ja-JP" i="1" smtClean="0">
                                <a:latin typeface="Cambria Math" panose="02040503050406030204" pitchFamily="18" charset="0"/>
                              </a:rPr>
                            </m:ctrlPr>
                          </m:sSubPr>
                          <m:e>
                            <m:r>
                              <a:rPr lang="en-US" altLang="ja-JP" i="1">
                                <a:latin typeface="Cambria Math" panose="02040503050406030204" pitchFamily="18" charset="0"/>
                              </a:rPr>
                              <m:t>𝐺</m:t>
                            </m:r>
                          </m:e>
                          <m:sub>
                            <m:r>
                              <a:rPr lang="en-US" altLang="ja-JP" b="0" i="1" smtClean="0">
                                <a:latin typeface="Cambria Math" panose="02040503050406030204" pitchFamily="18" charset="0"/>
                              </a:rPr>
                              <m:t>𝑡</m:t>
                            </m:r>
                          </m:sub>
                        </m:sSub>
                      </m:e>
                    </m:nary>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𝑠</m:t>
                        </m:r>
                      </m:e>
                      <m:sub>
                        <m:r>
                          <a:rPr lang="en-US" altLang="ja-JP" b="0" i="1" smtClean="0">
                            <a:latin typeface="Cambria Math" panose="02040503050406030204" pitchFamily="18" charset="0"/>
                          </a:rPr>
                          <m:t>𝑡</m:t>
                        </m:r>
                      </m:sub>
                    </m:sSub>
                    <m:r>
                      <a:rPr lang="en-US" altLang="ja-JP" b="0" i="1" smtClean="0">
                        <a:latin typeface="Cambria Math" panose="02040503050406030204" pitchFamily="18" charset="0"/>
                      </a:rPr>
                      <m:t>)</m:t>
                    </m:r>
                  </m:oMath>
                </a14:m>
                <a:r>
                  <a:rPr kumimoji="1" lang="ja-JP" altLang="en-US"/>
                  <a:t> </a:t>
                </a:r>
                <a:r>
                  <a:rPr kumimoji="1" lang="en-US" altLang="ja-JP"/>
                  <a:t>= 1 </a:t>
                </a:r>
                <a:r>
                  <a:rPr kumimoji="1" lang="ja-JP" altLang="en-US"/>
                  <a:t>とはならないので、</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𝐺</m:t>
                        </m:r>
                      </m:e>
                      <m:sub>
                        <m:r>
                          <a:rPr lang="en-US" altLang="ja-JP" i="1">
                            <a:latin typeface="Cambria Math" panose="02040503050406030204" pitchFamily="18" charset="0"/>
                          </a:rPr>
                          <m:t>𝑡</m:t>
                        </m:r>
                      </m:sub>
                    </m:sSub>
                  </m:oMath>
                </a14:m>
                <a:r>
                  <a:rPr kumimoji="1" lang="ja-JP" altLang="en-US"/>
                  <a:t>は「確率」ではない</a:t>
                </a:r>
                <a:r>
                  <a:rPr kumimoji="1" lang="en-US" altLang="ja-JP"/>
                  <a:t>(</a:t>
                </a:r>
                <a14:m>
                  <m:oMath xmlns:m="http://schemas.openxmlformats.org/officeDocument/2006/math">
                    <m:sSub>
                      <m:sSubPr>
                        <m:ctrlPr>
                          <a:rPr lang="en-US" altLang="ja-JP" i="1">
                            <a:latin typeface="Cambria Math" panose="02040503050406030204" pitchFamily="18" charset="0"/>
                          </a:rPr>
                        </m:ctrlPr>
                      </m:sSubPr>
                      <m:e>
                        <m:r>
                          <a:rPr lang="en-US" altLang="ja-JP" i="1" smtClean="0">
                            <a:latin typeface="Cambria Math" panose="02040503050406030204" pitchFamily="18" charset="0"/>
                          </a:rPr>
                          <m:t>𝐹</m:t>
                        </m:r>
                      </m:e>
                      <m:sub>
                        <m:r>
                          <a:rPr lang="en-US" altLang="ja-JP" i="1">
                            <a:latin typeface="Cambria Math" panose="02040503050406030204" pitchFamily="18" charset="0"/>
                          </a:rPr>
                          <m:t>𝑡</m:t>
                        </m:r>
                      </m:sub>
                    </m:sSub>
                    <m:r>
                      <a:rPr lang="ja-JP" altLang="en-US" i="1" smtClean="0">
                        <a:latin typeface="Cambria Math" panose="02040503050406030204" pitchFamily="18" charset="0"/>
                      </a:rPr>
                      <m:t>と</m:t>
                    </m:r>
                    <m:r>
                      <a:rPr kumimoji="1" lang="ja-JP" altLang="en-US" i="1" smtClean="0">
                        <a:latin typeface="Cambria Math" panose="02040503050406030204" pitchFamily="18" charset="0"/>
                      </a:rPr>
                      <m:t>は</m:t>
                    </m:r>
                  </m:oMath>
                </a14:m>
                <a:r>
                  <a:rPr kumimoji="1" lang="ja-JP" altLang="en-US"/>
                  <a:t>別物</a:t>
                </a:r>
                <a:r>
                  <a:rPr kumimoji="1" lang="en-US" altLang="ja-JP"/>
                  <a:t>)</a:t>
                </a:r>
                <a:r>
                  <a:rPr kumimoji="1" lang="ja-JP" altLang="en-US"/>
                  <a:t> </a:t>
                </a:r>
                <a:r>
                  <a:rPr kumimoji="1" lang="en-US" altLang="ja-JP"/>
                  <a:t>=&gt;</a:t>
                </a:r>
                <a:r>
                  <a:rPr kumimoji="1" lang="ja-JP" altLang="en-US">
                    <a:solidFill>
                      <a:srgbClr val="FF0000"/>
                    </a:solidFill>
                  </a:rPr>
                  <a:t>正規化</a:t>
                </a:r>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357797" y="6357238"/>
                <a:ext cx="8260851" cy="394532"/>
              </a:xfrm>
              <a:prstGeom prst="rect">
                <a:avLst/>
              </a:prstGeom>
              <a:blipFill rotWithShape="0">
                <a:blip r:embed="rId4"/>
                <a:stretch>
                  <a:fillRect l="-590" t="-105970" b="-161194"/>
                </a:stretch>
              </a:blipFill>
              <a:ln>
                <a:solidFill>
                  <a:srgbClr val="7030A0"/>
                </a:solidFill>
              </a:ln>
            </p:spPr>
            <p:txBody>
              <a:bodyPr/>
              <a:lstStyle/>
              <a:p>
                <a:r>
                  <a:rPr lang="ja-JP" altLang="en-US">
                    <a:noFill/>
                  </a:rPr>
                  <a:t> </a:t>
                </a:r>
              </a:p>
            </p:txBody>
          </p:sp>
        </mc:Fallback>
      </mc:AlternateContent>
    </p:spTree>
    <p:extLst>
      <p:ext uri="{BB962C8B-B14F-4D97-AF65-F5344CB8AC3E}">
        <p14:creationId xmlns:p14="http://schemas.microsoft.com/office/powerpoint/2010/main" val="3790583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171400"/>
            <a:ext cx="8507288" cy="1143000"/>
          </a:xfrm>
          <a:solidFill>
            <a:schemeClr val="bg1">
              <a:alpha val="49000"/>
            </a:schemeClr>
          </a:solidFill>
        </p:spPr>
        <p:txBody>
          <a:bodyPr>
            <a:normAutofit fontScale="90000"/>
          </a:bodyPr>
          <a:lstStyle/>
          <a:p>
            <a:r>
              <a:rPr kumimoji="1" lang="en-US" altLang="ja-JP" dirty="0"/>
              <a:t>8.3.2 </a:t>
            </a:r>
            <a:r>
              <a:rPr kumimoji="1" lang="ja-JP" altLang="en-US" dirty="0"/>
              <a:t>ベイズフィルタのアルゴリズム</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713" y="1196752"/>
            <a:ext cx="9011287"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2721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演習</a:t>
            </a:r>
            <a:r>
              <a:rPr kumimoji="1" lang="en-US" altLang="ja-JP" dirty="0"/>
              <a:t>8-1 </a:t>
            </a:r>
            <a:r>
              <a:rPr kumimoji="1" lang="ja-JP" altLang="en-US" dirty="0"/>
              <a:t>導出の確認</a:t>
            </a:r>
          </a:p>
        </p:txBody>
      </p:sp>
      <p:sp>
        <p:nvSpPr>
          <p:cNvPr id="3" name="コンテンツ プレースホルダー 2"/>
          <p:cNvSpPr>
            <a:spLocks noGrp="1"/>
          </p:cNvSpPr>
          <p:nvPr>
            <p:ph idx="1"/>
          </p:nvPr>
        </p:nvSpPr>
        <p:spPr/>
        <p:txBody>
          <a:bodyPr/>
          <a:lstStyle/>
          <a:p>
            <a:pPr marL="514350" indent="-514350">
              <a:buFont typeface="+mj-lt"/>
              <a:buAutoNum type="arabicPeriod"/>
            </a:pPr>
            <a:r>
              <a:rPr kumimoji="1" lang="ja-JP" altLang="en-US" dirty="0"/>
              <a:t>教科書の式</a:t>
            </a:r>
            <a:r>
              <a:rPr kumimoji="1" lang="en-US" altLang="ja-JP" dirty="0"/>
              <a:t>(8.4)</a:t>
            </a:r>
            <a:r>
              <a:rPr kumimoji="1" lang="ja-JP" altLang="en-US" dirty="0"/>
              <a:t>～式</a:t>
            </a:r>
            <a:r>
              <a:rPr kumimoji="1" lang="en-US" altLang="ja-JP" dirty="0"/>
              <a:t>(8.13)</a:t>
            </a:r>
            <a:r>
              <a:rPr kumimoji="1" lang="ja-JP" altLang="en-US" dirty="0"/>
              <a:t>をノートに書き写せ．</a:t>
            </a:r>
            <a:endParaRPr kumimoji="1" lang="en-US" altLang="ja-JP" dirty="0"/>
          </a:p>
          <a:p>
            <a:pPr marL="514350" indent="-514350">
              <a:buFont typeface="+mj-lt"/>
              <a:buAutoNum type="arabicPeriod"/>
            </a:pPr>
            <a:r>
              <a:rPr lang="ja-JP" altLang="en-US" dirty="0"/>
              <a:t>隣の学生とペア（三人組でもよい）になり，順番に各行の式変形がなぜそのようになるか，説明せよ．</a:t>
            </a:r>
            <a:br>
              <a:rPr lang="en-US" altLang="ja-JP" dirty="0"/>
            </a:br>
            <a:r>
              <a:rPr lang="ja-JP" altLang="en-US" dirty="0"/>
              <a:t>（適宜，第６章を参照のこと）</a:t>
            </a:r>
            <a:endParaRPr lang="en-US" altLang="ja-JP" dirty="0"/>
          </a:p>
        </p:txBody>
      </p:sp>
      <p:pic>
        <p:nvPicPr>
          <p:cNvPr id="1026" name="Picture 2" descr="C:\Users\user\Downloads\迷いダック.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3772307"/>
            <a:ext cx="3386138" cy="3071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890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Contents</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8.1 </a:t>
            </a:r>
            <a:r>
              <a:rPr kumimoji="1" lang="ja-JP" altLang="en-US" dirty="0"/>
              <a:t>位置推定の問題</a:t>
            </a:r>
            <a:endParaRPr kumimoji="1" lang="en-US" altLang="ja-JP" dirty="0"/>
          </a:p>
          <a:p>
            <a:r>
              <a:rPr lang="en-US" altLang="ja-JP" dirty="0"/>
              <a:t>8</a:t>
            </a:r>
            <a:r>
              <a:rPr kumimoji="1" lang="en-US" altLang="ja-JP" dirty="0"/>
              <a:t>.2 </a:t>
            </a:r>
            <a:r>
              <a:rPr kumimoji="1" lang="ja-JP" altLang="en-US" dirty="0"/>
              <a:t>部分観測マルコフ決定過程</a:t>
            </a:r>
            <a:endParaRPr kumimoji="1" lang="en-US" altLang="ja-JP" dirty="0"/>
          </a:p>
          <a:p>
            <a:r>
              <a:rPr lang="en-US" altLang="ja-JP" dirty="0"/>
              <a:t>8.3 </a:t>
            </a:r>
            <a:r>
              <a:rPr lang="ja-JP" altLang="en-US" dirty="0"/>
              <a:t>ベイズフィルタ</a:t>
            </a:r>
            <a:endParaRPr lang="en-US" altLang="ja-JP" dirty="0"/>
          </a:p>
          <a:p>
            <a:r>
              <a:rPr lang="en-US" altLang="ja-JP" dirty="0"/>
              <a:t>8.4 </a:t>
            </a:r>
            <a:r>
              <a:rPr lang="ja-JP" altLang="en-US" dirty="0"/>
              <a:t>通路上のホイールダック２号の位置推定</a:t>
            </a:r>
            <a:br>
              <a:rPr lang="en-US" altLang="ja-JP" dirty="0"/>
            </a:br>
            <a:r>
              <a:rPr lang="ja-JP" altLang="en-US" dirty="0"/>
              <a:t>　　　（ベイズフィルタ編）</a:t>
            </a:r>
            <a:endParaRPr lang="en-US" altLang="ja-JP" dirty="0"/>
          </a:p>
        </p:txBody>
      </p:sp>
      <p:sp>
        <p:nvSpPr>
          <p:cNvPr id="4" name="正方形/長方形 3"/>
          <p:cNvSpPr/>
          <p:nvPr/>
        </p:nvSpPr>
        <p:spPr>
          <a:xfrm>
            <a:off x="251520" y="3356992"/>
            <a:ext cx="7344816"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90336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dirty="0">
                <a:effectLst>
                  <a:outerShdw blurRad="38100" dist="38100" dir="2700000" algn="tl">
                    <a:srgbClr val="000000">
                      <a:alpha val="43137"/>
                    </a:srgbClr>
                  </a:outerShdw>
                </a:effectLst>
              </a:rPr>
              <a:t>Information</a:t>
            </a:r>
            <a:endParaRPr kumimoji="1" lang="ja-JP" altLang="en-US" b="1" dirty="0">
              <a:effectLst>
                <a:outerShdw blurRad="38100" dist="38100" dir="2700000" algn="tl">
                  <a:srgbClr val="000000">
                    <a:alpha val="43137"/>
                  </a:srgbClr>
                </a:outerShdw>
              </a:effectLst>
            </a:endParaRPr>
          </a:p>
        </p:txBody>
      </p:sp>
      <p:sp>
        <p:nvSpPr>
          <p:cNvPr id="5" name="コンテンツ プレースホルダー 4"/>
          <p:cNvSpPr>
            <a:spLocks noGrp="1"/>
          </p:cNvSpPr>
          <p:nvPr>
            <p:ph sz="half" idx="2"/>
          </p:nvPr>
        </p:nvSpPr>
        <p:spPr>
          <a:xfrm>
            <a:off x="4648200" y="1340768"/>
            <a:ext cx="4038600" cy="4434840"/>
          </a:xfrm>
        </p:spPr>
        <p:txBody>
          <a:bodyPr>
            <a:normAutofit/>
          </a:bodyPr>
          <a:lstStyle/>
          <a:p>
            <a:r>
              <a:rPr kumimoji="1" lang="ja-JP" altLang="en-US" dirty="0"/>
              <a:t>このスライドは「</a:t>
            </a:r>
            <a:r>
              <a:rPr kumimoji="1" lang="ja-JP" altLang="en-US" dirty="0">
                <a:hlinkClick r:id="rId3"/>
              </a:rPr>
              <a:t>イラストで学ぶ人工知能概論</a:t>
            </a:r>
            <a:r>
              <a:rPr kumimoji="1" lang="ja-JP" altLang="en-US" dirty="0"/>
              <a:t>」を講義で活用したり，勉強会で利用したりするために提供されているスライドです．</a:t>
            </a:r>
            <a:endParaRPr kumimoji="1" lang="en-US" altLang="ja-JP" dirty="0"/>
          </a:p>
        </p:txBody>
      </p:sp>
      <p:pic>
        <p:nvPicPr>
          <p:cNvPr id="6"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791623" y="1920875"/>
            <a:ext cx="3369754" cy="4433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user\Dropbox\谷口先生へ\Twitterダックアイコン\Twitterダック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5638800"/>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539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9704" y="47625"/>
            <a:ext cx="5638800" cy="676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457200" y="-162272"/>
            <a:ext cx="8229600" cy="1143000"/>
          </a:xfrm>
        </p:spPr>
        <p:txBody>
          <a:bodyPr>
            <a:normAutofit/>
          </a:bodyPr>
          <a:lstStyle/>
          <a:p>
            <a:r>
              <a:rPr lang="ja-JP" altLang="en-US" sz="4400" dirty="0"/>
              <a:t>通路上</a:t>
            </a:r>
            <a:r>
              <a:rPr lang="en-US" altLang="ja-JP" sz="4400" dirty="0"/>
              <a:t> (1)</a:t>
            </a:r>
            <a:endParaRPr kumimoji="1" lang="ja-JP" altLang="en-US" sz="4400" dirty="0"/>
          </a:p>
        </p:txBody>
      </p:sp>
      <p:sp>
        <p:nvSpPr>
          <p:cNvPr id="7" name="テキスト ボックス 6"/>
          <p:cNvSpPr txBox="1"/>
          <p:nvPr/>
        </p:nvSpPr>
        <p:spPr>
          <a:xfrm>
            <a:off x="0" y="1196752"/>
            <a:ext cx="3491881" cy="4524315"/>
          </a:xfrm>
          <a:prstGeom prst="rect">
            <a:avLst/>
          </a:prstGeom>
          <a:noFill/>
        </p:spPr>
        <p:txBody>
          <a:bodyPr wrap="square" rtlCol="0">
            <a:spAutoFit/>
          </a:bodyPr>
          <a:lstStyle/>
          <a:p>
            <a:pPr marL="285750" indent="-285750">
              <a:buBlip>
                <a:blip r:embed="rId4"/>
              </a:buBlip>
            </a:pPr>
            <a:r>
              <a:rPr lang="ja-JP" altLang="en-US" sz="2400" dirty="0"/>
              <a:t>５つだけのマスがあり，このなかをホイールダック２号は移動する．</a:t>
            </a:r>
            <a:endParaRPr lang="en-US" altLang="ja-JP" sz="2400" dirty="0"/>
          </a:p>
          <a:p>
            <a:pPr marL="285750" indent="-285750">
              <a:buBlip>
                <a:blip r:embed="rId4"/>
              </a:buBlip>
            </a:pPr>
            <a:r>
              <a:rPr lang="ja-JP" altLang="en-US" sz="2400" dirty="0"/>
              <a:t>移動は</a:t>
            </a:r>
            <a:r>
              <a:rPr lang="en-US" altLang="ja-JP" sz="2400" dirty="0"/>
              <a:t>80%</a:t>
            </a:r>
            <a:r>
              <a:rPr lang="ja-JP" altLang="en-US" sz="2400" dirty="0"/>
              <a:t>の確率で成功する．</a:t>
            </a:r>
            <a:endParaRPr lang="en-US" altLang="ja-JP" sz="2400" dirty="0"/>
          </a:p>
          <a:p>
            <a:pPr marL="285750" indent="-285750">
              <a:buBlip>
                <a:blip r:embed="rId4"/>
              </a:buBlip>
            </a:pPr>
            <a:r>
              <a:rPr lang="en-US" altLang="ja-JP" sz="2400" dirty="0"/>
              <a:t>70% </a:t>
            </a:r>
            <a:r>
              <a:rPr lang="ja-JP" altLang="en-US" sz="2400" dirty="0"/>
              <a:t>の確率で正しい観測が得られるが，誤認識が発生した場合はそれぞれ</a:t>
            </a:r>
            <a:r>
              <a:rPr lang="en-US" altLang="ja-JP" sz="2400" dirty="0"/>
              <a:t>2% </a:t>
            </a:r>
            <a:r>
              <a:rPr lang="ja-JP" altLang="en-US" sz="2400" dirty="0"/>
              <a:t>の確率でのこり</a:t>
            </a:r>
            <a:r>
              <a:rPr lang="en-US" altLang="ja-JP" sz="2400" dirty="0"/>
              <a:t>15 </a:t>
            </a:r>
            <a:r>
              <a:rPr lang="ja-JP" altLang="en-US" sz="2400" dirty="0"/>
              <a:t>個の選択肢の中から誤った観測が得られるものとする．</a:t>
            </a:r>
            <a:endParaRPr kumimoji="1" lang="ja-JP" altLang="en-US" sz="2400" dirty="0"/>
          </a:p>
        </p:txBody>
      </p:sp>
      <p:pic>
        <p:nvPicPr>
          <p:cNvPr id="3" name="図 2"/>
          <p:cNvPicPr>
            <a:picLocks noChangeAspect="1"/>
          </p:cNvPicPr>
          <p:nvPr/>
        </p:nvPicPr>
        <p:blipFill>
          <a:blip r:embed="rId5"/>
          <a:stretch>
            <a:fillRect/>
          </a:stretch>
        </p:blipFill>
        <p:spPr>
          <a:xfrm>
            <a:off x="3873884" y="1124745"/>
            <a:ext cx="2016055" cy="497468"/>
          </a:xfrm>
          <a:prstGeom prst="rect">
            <a:avLst/>
          </a:prstGeom>
        </p:spPr>
      </p:pic>
    </p:spTree>
    <p:extLst>
      <p:ext uri="{BB962C8B-B14F-4D97-AF65-F5344CB8AC3E}">
        <p14:creationId xmlns:p14="http://schemas.microsoft.com/office/powerpoint/2010/main" val="795056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タイトル 1"/>
          <p:cNvSpPr>
            <a:spLocks noGrp="1"/>
          </p:cNvSpPr>
          <p:nvPr>
            <p:ph type="title"/>
          </p:nvPr>
        </p:nvSpPr>
        <p:spPr>
          <a:xfrm>
            <a:off x="457200" y="-99392"/>
            <a:ext cx="8305800" cy="1143000"/>
          </a:xfrm>
        </p:spPr>
        <p:txBody>
          <a:bodyPr>
            <a:normAutofit/>
          </a:bodyPr>
          <a:lstStyle/>
          <a:p>
            <a:r>
              <a:rPr lang="ja-JP" altLang="en-US" sz="4400" dirty="0"/>
              <a:t>通路上</a:t>
            </a:r>
            <a:r>
              <a:rPr lang="en-US" altLang="ja-JP" sz="4400" dirty="0"/>
              <a:t>(2)</a:t>
            </a:r>
            <a:endParaRPr kumimoji="1" lang="ja-JP" altLang="en-US" sz="44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3275" y="38100"/>
            <a:ext cx="5800725"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図 3"/>
          <p:cNvPicPr>
            <a:picLocks noChangeAspect="1"/>
          </p:cNvPicPr>
          <p:nvPr/>
        </p:nvPicPr>
        <p:blipFill>
          <a:blip r:embed="rId4"/>
          <a:stretch>
            <a:fillRect/>
          </a:stretch>
        </p:blipFill>
        <p:spPr>
          <a:xfrm>
            <a:off x="3851920" y="1052736"/>
            <a:ext cx="2088232" cy="515278"/>
          </a:xfrm>
          <a:prstGeom prst="rect">
            <a:avLst/>
          </a:prstGeom>
        </p:spPr>
      </p:pic>
    </p:spTree>
    <p:extLst>
      <p:ext uri="{BB962C8B-B14F-4D97-AF65-F5344CB8AC3E}">
        <p14:creationId xmlns:p14="http://schemas.microsoft.com/office/powerpoint/2010/main" val="1502095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8229" y="47625"/>
            <a:ext cx="6010275" cy="676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タイトル 1"/>
          <p:cNvSpPr>
            <a:spLocks noGrp="1"/>
          </p:cNvSpPr>
          <p:nvPr>
            <p:ph type="title"/>
          </p:nvPr>
        </p:nvSpPr>
        <p:spPr>
          <a:xfrm>
            <a:off x="457200" y="-99392"/>
            <a:ext cx="8305800" cy="1143000"/>
          </a:xfrm>
        </p:spPr>
        <p:txBody>
          <a:bodyPr>
            <a:normAutofit/>
          </a:bodyPr>
          <a:lstStyle/>
          <a:p>
            <a:r>
              <a:rPr lang="ja-JP" altLang="en-US" sz="4400" dirty="0"/>
              <a:t>通路上</a:t>
            </a:r>
            <a:r>
              <a:rPr lang="en-US" altLang="ja-JP" sz="4400" dirty="0"/>
              <a:t>(3)</a:t>
            </a:r>
            <a:endParaRPr kumimoji="1" lang="ja-JP" altLang="en-US" sz="4400" dirty="0"/>
          </a:p>
        </p:txBody>
      </p:sp>
      <p:cxnSp>
        <p:nvCxnSpPr>
          <p:cNvPr id="6" name="直線矢印コネクタ 5"/>
          <p:cNvCxnSpPr/>
          <p:nvPr/>
        </p:nvCxnSpPr>
        <p:spPr>
          <a:xfrm>
            <a:off x="2339752" y="4005064"/>
            <a:ext cx="1656184" cy="115212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a:off x="2339752" y="4005064"/>
            <a:ext cx="1440160" cy="230425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683568" y="3284984"/>
            <a:ext cx="1731564" cy="584775"/>
          </a:xfrm>
          <a:prstGeom prst="rect">
            <a:avLst/>
          </a:prstGeom>
          <a:noFill/>
        </p:spPr>
        <p:txBody>
          <a:bodyPr wrap="none" rtlCol="0">
            <a:spAutoFit/>
          </a:bodyPr>
          <a:lstStyle/>
          <a:p>
            <a:r>
              <a:rPr lang="ja-JP" altLang="en-US" sz="3200" dirty="0"/>
              <a:t>大きな差</a:t>
            </a:r>
            <a:endParaRPr kumimoji="1" lang="ja-JP" altLang="en-US" sz="3200" dirty="0"/>
          </a:p>
        </p:txBody>
      </p:sp>
      <p:pic>
        <p:nvPicPr>
          <p:cNvPr id="7" name="図 6"/>
          <p:cNvPicPr>
            <a:picLocks noChangeAspect="1"/>
          </p:cNvPicPr>
          <p:nvPr/>
        </p:nvPicPr>
        <p:blipFill>
          <a:blip r:embed="rId4"/>
          <a:stretch>
            <a:fillRect/>
          </a:stretch>
        </p:blipFill>
        <p:spPr>
          <a:xfrm>
            <a:off x="3635896" y="1043608"/>
            <a:ext cx="2081209" cy="513545"/>
          </a:xfrm>
          <a:prstGeom prst="rect">
            <a:avLst/>
          </a:prstGeom>
        </p:spPr>
      </p:pic>
    </p:spTree>
    <p:extLst>
      <p:ext uri="{BB962C8B-B14F-4D97-AF65-F5344CB8AC3E}">
        <p14:creationId xmlns:p14="http://schemas.microsoft.com/office/powerpoint/2010/main" val="2985951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ベイズフィルタまとめ</a:t>
            </a:r>
          </a:p>
        </p:txBody>
      </p:sp>
      <p:sp>
        <p:nvSpPr>
          <p:cNvPr id="3" name="コンテンツ プレースホルダー 2"/>
          <p:cNvSpPr>
            <a:spLocks noGrp="1"/>
          </p:cNvSpPr>
          <p:nvPr>
            <p:ph idx="1"/>
          </p:nvPr>
        </p:nvSpPr>
        <p:spPr>
          <a:xfrm>
            <a:off x="457200" y="1935480"/>
            <a:ext cx="8435280" cy="4389120"/>
          </a:xfrm>
        </p:spPr>
        <p:txBody>
          <a:bodyPr/>
          <a:lstStyle/>
          <a:p>
            <a:r>
              <a:rPr lang="ja-JP" altLang="en-US" dirty="0"/>
              <a:t>その時刻の観測のみで自己位置推定を行うことは</a:t>
            </a:r>
            <a:br>
              <a:rPr lang="en-US" altLang="ja-JP" dirty="0"/>
            </a:br>
            <a:r>
              <a:rPr lang="en-US" altLang="ja-JP" i="1" dirty="0"/>
              <a:t>P</a:t>
            </a:r>
            <a:r>
              <a:rPr lang="en-US" altLang="ja-JP" dirty="0"/>
              <a:t>(</a:t>
            </a:r>
            <a:r>
              <a:rPr lang="en-US" altLang="ja-JP" i="1" dirty="0" err="1"/>
              <a:t>s</a:t>
            </a:r>
            <a:r>
              <a:rPr lang="en-US" altLang="ja-JP" i="1" baseline="-25000" dirty="0" err="1"/>
              <a:t>t</a:t>
            </a:r>
            <a:r>
              <a:rPr lang="en-US" altLang="ja-JP" i="1" dirty="0"/>
              <a:t> |</a:t>
            </a:r>
            <a:r>
              <a:rPr lang="en-US" altLang="ja-JP" i="1" dirty="0" err="1"/>
              <a:t>o</a:t>
            </a:r>
            <a:r>
              <a:rPr lang="en-US" altLang="ja-JP" i="1" baseline="-25000" dirty="0" err="1"/>
              <a:t>t</a:t>
            </a:r>
            <a:r>
              <a:rPr lang="en-US" altLang="ja-JP" i="1" dirty="0"/>
              <a:t> </a:t>
            </a:r>
            <a:r>
              <a:rPr lang="en-US" altLang="ja-JP" dirty="0"/>
              <a:t>) </a:t>
            </a:r>
            <a:r>
              <a:rPr lang="ja-JP" altLang="en-US" dirty="0"/>
              <a:t>を計算することである．</a:t>
            </a:r>
            <a:endParaRPr lang="en-US" altLang="ja-JP" dirty="0"/>
          </a:p>
          <a:p>
            <a:r>
              <a:rPr lang="ja-JP" altLang="en-US" dirty="0"/>
              <a:t>これに対して，ベイズフィルタでは理論的に</a:t>
            </a:r>
            <a:r>
              <a:rPr lang="en-US" altLang="ja-JP" i="1" dirty="0"/>
              <a:t>P</a:t>
            </a:r>
            <a:r>
              <a:rPr lang="en-US" altLang="ja-JP" dirty="0"/>
              <a:t>(</a:t>
            </a:r>
            <a:r>
              <a:rPr lang="en-US" altLang="ja-JP" i="1" dirty="0" err="1"/>
              <a:t>s</a:t>
            </a:r>
            <a:r>
              <a:rPr lang="en-US" altLang="ja-JP" i="1" baseline="-25000" dirty="0" err="1"/>
              <a:t>t</a:t>
            </a:r>
            <a:r>
              <a:rPr lang="en-US" altLang="ja-JP" i="1" baseline="-25000" dirty="0"/>
              <a:t> </a:t>
            </a:r>
            <a:r>
              <a:rPr lang="en-US" altLang="ja-JP" i="1" dirty="0"/>
              <a:t>|o</a:t>
            </a:r>
            <a:r>
              <a:rPr lang="en-US" altLang="ja-JP" baseline="-25000" dirty="0"/>
              <a:t>1:</a:t>
            </a:r>
            <a:r>
              <a:rPr lang="en-US" altLang="ja-JP" i="1" baseline="-25000" dirty="0"/>
              <a:t>t</a:t>
            </a:r>
            <a:r>
              <a:rPr lang="en-US" altLang="ja-JP" i="1" dirty="0"/>
              <a:t> ,a</a:t>
            </a:r>
            <a:r>
              <a:rPr lang="en-US" altLang="ja-JP" baseline="-25000" dirty="0"/>
              <a:t>1:</a:t>
            </a:r>
            <a:r>
              <a:rPr lang="en-US" altLang="ja-JP" i="1" baseline="-25000" dirty="0"/>
              <a:t>t-1</a:t>
            </a:r>
            <a:r>
              <a:rPr lang="en-US" altLang="ja-JP" i="1" dirty="0"/>
              <a:t> </a:t>
            </a:r>
            <a:r>
              <a:rPr lang="en-US" altLang="ja-JP" dirty="0"/>
              <a:t>) </a:t>
            </a:r>
            <a:r>
              <a:rPr lang="ja-JP" altLang="en-US" dirty="0"/>
              <a:t>を計算しているために，これまでの全ての観測と全ての行動を考慮にいれて自己位置推定を行えていることに起因する．</a:t>
            </a:r>
            <a:endParaRPr kumimoji="1" lang="ja-JP" altLang="en-US" dirty="0"/>
          </a:p>
        </p:txBody>
      </p:sp>
      <p:sp>
        <p:nvSpPr>
          <p:cNvPr id="5" name="正方形/長方形 4"/>
          <p:cNvSpPr/>
          <p:nvPr/>
        </p:nvSpPr>
        <p:spPr>
          <a:xfrm>
            <a:off x="755576" y="4941168"/>
            <a:ext cx="7632848"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t>自己位置推定は時間を超えた情報統合がポイント</a:t>
            </a:r>
            <a:endParaRPr kumimoji="1" lang="ja-JP" altLang="en-US" sz="2800" dirty="0"/>
          </a:p>
        </p:txBody>
      </p:sp>
    </p:spTree>
    <p:extLst>
      <p:ext uri="{BB962C8B-B14F-4D97-AF65-F5344CB8AC3E}">
        <p14:creationId xmlns:p14="http://schemas.microsoft.com/office/powerpoint/2010/main" val="437544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まとめ</a:t>
            </a:r>
          </a:p>
        </p:txBody>
      </p:sp>
      <p:sp>
        <p:nvSpPr>
          <p:cNvPr id="3" name="コンテンツ プレースホルダー 2"/>
          <p:cNvSpPr>
            <a:spLocks noGrp="1"/>
          </p:cNvSpPr>
          <p:nvPr>
            <p:ph idx="1"/>
          </p:nvPr>
        </p:nvSpPr>
        <p:spPr/>
        <p:txBody>
          <a:bodyPr/>
          <a:lstStyle/>
          <a:p>
            <a:r>
              <a:rPr lang="ja-JP" altLang="en-US" dirty="0"/>
              <a:t>位置推定はなぜ必要で，どのような問題なのかについて学んだ．</a:t>
            </a:r>
          </a:p>
          <a:p>
            <a:r>
              <a:rPr lang="ja-JP" altLang="en-US" dirty="0"/>
              <a:t>部分観測マルコフ決定過程について学んだ．</a:t>
            </a:r>
          </a:p>
          <a:p>
            <a:r>
              <a:rPr lang="ja-JP" altLang="en-US" dirty="0"/>
              <a:t>ベイズフィルタのアルゴリズムを導出した．</a:t>
            </a:r>
          </a:p>
          <a:p>
            <a:r>
              <a:rPr lang="ja-JP" altLang="en-US" dirty="0"/>
              <a:t>例を通して自己位置推定の基本的手続きについて確認した．</a:t>
            </a:r>
            <a:endParaRPr kumimoji="1" lang="ja-JP" altLang="en-US" dirty="0"/>
          </a:p>
        </p:txBody>
      </p:sp>
    </p:spTree>
    <p:extLst>
      <p:ext uri="{BB962C8B-B14F-4D97-AF65-F5344CB8AC3E}">
        <p14:creationId xmlns:p14="http://schemas.microsoft.com/office/powerpoint/2010/main" val="4239028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演習</a:t>
            </a:r>
            <a:r>
              <a:rPr kumimoji="1" lang="en-US" altLang="ja-JP" dirty="0"/>
              <a:t>8-2</a:t>
            </a:r>
            <a:endParaRPr kumimoji="1" lang="ja-JP" altLang="en-US" dirty="0"/>
          </a:p>
        </p:txBody>
      </p:sp>
      <p:sp>
        <p:nvSpPr>
          <p:cNvPr id="7" name="正方形/長方形 6"/>
          <p:cNvSpPr/>
          <p:nvPr/>
        </p:nvSpPr>
        <p:spPr>
          <a:xfrm>
            <a:off x="2051720" y="2132856"/>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131840" y="2132856"/>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211960" y="2132856"/>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051720" y="2996952"/>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3131840" y="2996952"/>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211960" y="2996952"/>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051720" y="3865889"/>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3131840" y="3861048"/>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4208709" y="3865889"/>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5292080" y="2132856"/>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p:cNvCxnSpPr/>
          <p:nvPr/>
        </p:nvCxnSpPr>
        <p:spPr>
          <a:xfrm>
            <a:off x="2051720" y="2132856"/>
            <a:ext cx="432048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051720" y="2132856"/>
            <a:ext cx="0" cy="259712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H="1" flipV="1">
            <a:off x="2051720" y="4729985"/>
            <a:ext cx="3240360" cy="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5292080" y="2999372"/>
            <a:ext cx="0" cy="173061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6372200" y="2128015"/>
            <a:ext cx="0" cy="8713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5288829" y="2989384"/>
            <a:ext cx="1083371"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32" name="Picture 2" descr="C:\Users\user\Dropbox\8_lecture\13講義\人工知能概論\tex\img\ホイールダック２号\ホイールダック2号\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3140323"/>
            <a:ext cx="720725" cy="720725"/>
          </a:xfrm>
          <a:prstGeom prst="rect">
            <a:avLst/>
          </a:prstGeom>
          <a:noFill/>
          <a:extLst>
            <a:ext uri="{909E8E84-426E-40DD-AFC4-6F175D3DCCD1}">
              <a14:hiddenFill xmlns:a14="http://schemas.microsoft.com/office/drawing/2010/main">
                <a:solidFill>
                  <a:srgbClr val="FFFFFF"/>
                </a:solidFill>
              </a14:hiddenFill>
            </a:ext>
          </a:extLst>
        </p:spPr>
      </p:pic>
      <p:sp>
        <p:nvSpPr>
          <p:cNvPr id="33" name="テキスト ボックス 32"/>
          <p:cNvSpPr txBox="1"/>
          <p:nvPr/>
        </p:nvSpPr>
        <p:spPr>
          <a:xfrm>
            <a:off x="611560" y="5373216"/>
            <a:ext cx="6255239" cy="1200329"/>
          </a:xfrm>
          <a:prstGeom prst="rect">
            <a:avLst/>
          </a:prstGeom>
          <a:noFill/>
        </p:spPr>
        <p:txBody>
          <a:bodyPr wrap="none" rtlCol="0">
            <a:spAutoFit/>
          </a:bodyPr>
          <a:lstStyle/>
          <a:p>
            <a:r>
              <a:rPr lang="ja-JP" altLang="en-US" sz="2400" dirty="0"/>
              <a:t>ホイールダック２号はスタート時</a:t>
            </a:r>
            <a:r>
              <a:rPr lang="ja-JP" altLang="en-US" sz="2400" b="1" dirty="0"/>
              <a:t>無情報</a:t>
            </a:r>
            <a:r>
              <a:rPr lang="ja-JP" altLang="en-US" sz="2400" dirty="0"/>
              <a:t>である．</a:t>
            </a:r>
            <a:endParaRPr lang="en-US" altLang="ja-JP" sz="2400" dirty="0"/>
          </a:p>
          <a:p>
            <a:r>
              <a:rPr kumimoji="1" lang="ja-JP" altLang="en-US" sz="2400" dirty="0"/>
              <a:t>それぞれのマスにホイールダック２号が存在する</a:t>
            </a:r>
            <a:endParaRPr kumimoji="1" lang="en-US" altLang="ja-JP" sz="2400" dirty="0"/>
          </a:p>
          <a:p>
            <a:r>
              <a:rPr kumimoji="1" lang="ja-JP" altLang="en-US" sz="2400" dirty="0"/>
              <a:t>確率を上記のセル内に書け</a:t>
            </a:r>
          </a:p>
        </p:txBody>
      </p:sp>
    </p:spTree>
    <p:extLst>
      <p:ext uri="{BB962C8B-B14F-4D97-AF65-F5344CB8AC3E}">
        <p14:creationId xmlns:p14="http://schemas.microsoft.com/office/powerpoint/2010/main" val="2159409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051720" y="1345992"/>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3131840" y="1345992"/>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211960" y="1345992"/>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051720" y="2210088"/>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131840" y="2210088"/>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211960" y="2210088"/>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051720" y="3079025"/>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3131840" y="3074184"/>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208709" y="3079025"/>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5292080" y="1345992"/>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p:nvCxnSpPr>
        <p:spPr>
          <a:xfrm>
            <a:off x="2051720" y="1345992"/>
            <a:ext cx="432048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2051720" y="1345992"/>
            <a:ext cx="0" cy="259712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H="1" flipV="1">
            <a:off x="2051720" y="3943121"/>
            <a:ext cx="3240360" cy="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5292080" y="2212508"/>
            <a:ext cx="0" cy="173061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6372200" y="1341151"/>
            <a:ext cx="0" cy="8713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5288829" y="2202520"/>
            <a:ext cx="1083371"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20" name="Picture 2" descr="C:\Users\user\Dropbox\8_lecture\13講義\人工知能概論\tex\img\ホイールダック２号\ホイールダック2号\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1980536"/>
            <a:ext cx="720725" cy="720725"/>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直線コネクタ 20"/>
          <p:cNvCxnSpPr/>
          <p:nvPr/>
        </p:nvCxnSpPr>
        <p:spPr>
          <a:xfrm>
            <a:off x="6946041" y="2980165"/>
            <a:ext cx="0" cy="7069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6372200" y="3038600"/>
            <a:ext cx="564281" cy="655384"/>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形吹き出し 22"/>
          <p:cNvSpPr/>
          <p:nvPr/>
        </p:nvSpPr>
        <p:spPr>
          <a:xfrm>
            <a:off x="5830514" y="2713821"/>
            <a:ext cx="1765822" cy="1296467"/>
          </a:xfrm>
          <a:prstGeom prst="wedgeEllipseCallout">
            <a:avLst>
              <a:gd name="adj1" fmla="val 57275"/>
              <a:gd name="adj2" fmla="val -5298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833461" y="4293096"/>
            <a:ext cx="7830616" cy="2308324"/>
          </a:xfrm>
          <a:prstGeom prst="rect">
            <a:avLst/>
          </a:prstGeom>
        </p:spPr>
        <p:txBody>
          <a:bodyPr wrap="square">
            <a:spAutoFit/>
          </a:bodyPr>
          <a:lstStyle/>
          <a:p>
            <a:r>
              <a:rPr lang="ja-JP" altLang="en-US" sz="2400" dirty="0"/>
              <a:t>演習</a:t>
            </a:r>
            <a:r>
              <a:rPr lang="en-US" altLang="ja-JP" sz="2400" dirty="0"/>
              <a:t>8-2</a:t>
            </a:r>
            <a:r>
              <a:rPr lang="ja-JP" altLang="en-US" sz="2400" dirty="0"/>
              <a:t>の後、「右に移動」した後に観測を行ったところ右のような観測を得た．</a:t>
            </a:r>
            <a:endParaRPr lang="en-US" altLang="ja-JP" sz="2400" dirty="0"/>
          </a:p>
          <a:p>
            <a:r>
              <a:rPr lang="ja-JP" altLang="en-US" sz="2400" dirty="0"/>
              <a:t>この観測を得た後のホイールダック２号が各位置に居る確率をそれぞれのマスに対して示せ．</a:t>
            </a:r>
            <a:endParaRPr lang="en-US" altLang="ja-JP" sz="2400" dirty="0"/>
          </a:p>
          <a:p>
            <a:r>
              <a:rPr lang="ja-JP" altLang="en-US" sz="2400" dirty="0"/>
              <a:t>「移動行動」では確率</a:t>
            </a:r>
            <a:r>
              <a:rPr lang="en-US" altLang="ja-JP" sz="2400" dirty="0"/>
              <a:t>0.8</a:t>
            </a:r>
            <a:r>
              <a:rPr lang="ja-JP" altLang="en-US" sz="2400" dirty="0"/>
              <a:t>で正しく移動、</a:t>
            </a:r>
            <a:r>
              <a:rPr lang="en-US" altLang="ja-JP" sz="2400" dirty="0"/>
              <a:t>0.2</a:t>
            </a:r>
            <a:r>
              <a:rPr lang="ja-JP" altLang="en-US" sz="2400" dirty="0"/>
              <a:t>で停留する</a:t>
            </a:r>
            <a:endParaRPr lang="en-US" altLang="ja-JP" sz="2400" dirty="0"/>
          </a:p>
          <a:p>
            <a:r>
              <a:rPr lang="ja-JP" altLang="en-US" sz="2400" dirty="0"/>
              <a:t>　　　　　ただし移動できない場合は確率１で「停留」</a:t>
            </a:r>
            <a:endParaRPr lang="en-US" altLang="ja-JP" sz="2400" dirty="0"/>
          </a:p>
        </p:txBody>
      </p:sp>
      <p:sp>
        <p:nvSpPr>
          <p:cNvPr id="25" name="テキスト ボックス 24"/>
          <p:cNvSpPr txBox="1"/>
          <p:nvPr/>
        </p:nvSpPr>
        <p:spPr>
          <a:xfrm>
            <a:off x="755576" y="476672"/>
            <a:ext cx="1107996" cy="646331"/>
          </a:xfrm>
          <a:prstGeom prst="rect">
            <a:avLst/>
          </a:prstGeom>
          <a:noFill/>
        </p:spPr>
        <p:txBody>
          <a:bodyPr wrap="none" rtlCol="0">
            <a:spAutoFit/>
          </a:bodyPr>
          <a:lstStyle/>
          <a:p>
            <a:r>
              <a:rPr lang="ja-JP" altLang="en-US" sz="3600"/>
              <a:t>例題</a:t>
            </a:r>
            <a:endParaRPr kumimoji="1" lang="ja-JP" altLang="en-US" sz="3600" dirty="0"/>
          </a:p>
        </p:txBody>
      </p:sp>
    </p:spTree>
    <p:extLst>
      <p:ext uri="{BB962C8B-B14F-4D97-AF65-F5344CB8AC3E}">
        <p14:creationId xmlns:p14="http://schemas.microsoft.com/office/powerpoint/2010/main" val="2323392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051720" y="1345992"/>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p:cNvSpPr/>
          <p:nvPr/>
        </p:nvSpPr>
        <p:spPr>
          <a:xfrm>
            <a:off x="3131840" y="1345992"/>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211960" y="1345992"/>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051720" y="2210088"/>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131840" y="2210088"/>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211960" y="2210088"/>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051720" y="3079025"/>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3131840" y="3074184"/>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208709" y="3079025"/>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5292080" y="1345992"/>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p:nvCxnSpPr>
        <p:spPr>
          <a:xfrm>
            <a:off x="2051720" y="1345992"/>
            <a:ext cx="432048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2051720" y="1345992"/>
            <a:ext cx="0" cy="259712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H="1" flipV="1">
            <a:off x="2051720" y="3943121"/>
            <a:ext cx="3240360" cy="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5292080" y="2212508"/>
            <a:ext cx="0" cy="173061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6372200" y="1341151"/>
            <a:ext cx="0" cy="8713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5288829" y="2202520"/>
            <a:ext cx="1083371"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20" name="Picture 2" descr="C:\Users\user\Dropbox\8_lecture\13講義\人工知能概論\tex\img\ホイールダック２号\ホイールダック2号\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1980536"/>
            <a:ext cx="720725" cy="720725"/>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直線コネクタ 20"/>
          <p:cNvCxnSpPr/>
          <p:nvPr/>
        </p:nvCxnSpPr>
        <p:spPr>
          <a:xfrm>
            <a:off x="6946041" y="2980165"/>
            <a:ext cx="0" cy="7069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6372200" y="3038600"/>
            <a:ext cx="564281" cy="655384"/>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形吹き出し 22"/>
          <p:cNvSpPr/>
          <p:nvPr/>
        </p:nvSpPr>
        <p:spPr>
          <a:xfrm>
            <a:off x="5830514" y="2713821"/>
            <a:ext cx="1765822" cy="1296467"/>
          </a:xfrm>
          <a:prstGeom prst="wedgeEllipseCallout">
            <a:avLst>
              <a:gd name="adj1" fmla="val 57275"/>
              <a:gd name="adj2" fmla="val -5298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755576" y="476672"/>
            <a:ext cx="5102679" cy="646331"/>
          </a:xfrm>
          <a:prstGeom prst="rect">
            <a:avLst/>
          </a:prstGeom>
          <a:noFill/>
        </p:spPr>
        <p:txBody>
          <a:bodyPr wrap="none" rtlCol="0">
            <a:spAutoFit/>
          </a:bodyPr>
          <a:lstStyle/>
          <a:p>
            <a:r>
              <a:rPr kumimoji="1" lang="ja-JP" altLang="en-US" sz="3600"/>
              <a:t>例題解説</a:t>
            </a:r>
            <a:r>
              <a:rPr kumimoji="1" lang="ja-JP" altLang="en-US" sz="3600" dirty="0"/>
              <a:t>　　　　</a:t>
            </a:r>
            <a:r>
              <a:rPr kumimoji="1" lang="ja-JP" altLang="en-US" sz="3600" dirty="0">
                <a:solidFill>
                  <a:srgbClr val="C00000"/>
                </a:solidFill>
              </a:rPr>
              <a:t>初期情報</a:t>
            </a:r>
          </a:p>
        </p:txBody>
      </p:sp>
      <p:sp>
        <p:nvSpPr>
          <p:cNvPr id="26" name="テキスト ボックス 25"/>
          <p:cNvSpPr txBox="1"/>
          <p:nvPr/>
        </p:nvSpPr>
        <p:spPr>
          <a:xfrm>
            <a:off x="5998363" y="615171"/>
            <a:ext cx="2896947" cy="369332"/>
          </a:xfrm>
          <a:prstGeom prst="rect">
            <a:avLst/>
          </a:prstGeom>
          <a:noFill/>
          <a:ln>
            <a:solidFill>
              <a:srgbClr val="C00000"/>
            </a:solidFill>
          </a:ln>
        </p:spPr>
        <p:txBody>
          <a:bodyPr wrap="none" rtlCol="0">
            <a:spAutoFit/>
          </a:bodyPr>
          <a:lstStyle/>
          <a:p>
            <a:r>
              <a:rPr kumimoji="1" lang="ja-JP" altLang="en-US" dirty="0">
                <a:solidFill>
                  <a:srgbClr val="FF0000"/>
                </a:solidFill>
              </a:rPr>
              <a:t>等確率なので、すべて０．１</a:t>
            </a:r>
            <a:r>
              <a:rPr lang="ja-JP" altLang="en-US" dirty="0">
                <a:solidFill>
                  <a:srgbClr val="FF0000"/>
                </a:solidFill>
              </a:rPr>
              <a:t>０</a:t>
            </a:r>
            <a:endParaRPr kumimoji="1" lang="ja-JP" altLang="en-US" dirty="0">
              <a:solidFill>
                <a:srgbClr val="FF0000"/>
              </a:solidFill>
            </a:endParaRPr>
          </a:p>
        </p:txBody>
      </p:sp>
      <p:sp>
        <p:nvSpPr>
          <p:cNvPr id="27" name="テキスト ボックス 26"/>
          <p:cNvSpPr txBox="1"/>
          <p:nvPr/>
        </p:nvSpPr>
        <p:spPr>
          <a:xfrm>
            <a:off x="6806946" y="1123003"/>
            <a:ext cx="2116285" cy="646331"/>
          </a:xfrm>
          <a:prstGeom prst="rect">
            <a:avLst/>
          </a:prstGeom>
          <a:noFill/>
          <a:ln>
            <a:solidFill>
              <a:srgbClr val="C00000"/>
            </a:solidFill>
          </a:ln>
        </p:spPr>
        <p:txBody>
          <a:bodyPr wrap="none" rtlCol="0">
            <a:spAutoFit/>
          </a:bodyPr>
          <a:lstStyle/>
          <a:p>
            <a:r>
              <a:rPr lang="en-US" altLang="ja-JP" dirty="0"/>
              <a:t>P(s</a:t>
            </a:r>
            <a:r>
              <a:rPr lang="en-US" altLang="ja-JP" baseline="-25000" dirty="0"/>
              <a:t>t</a:t>
            </a:r>
            <a:r>
              <a:rPr lang="en-US" altLang="ja-JP" dirty="0"/>
              <a:t>|s</a:t>
            </a:r>
            <a:r>
              <a:rPr lang="en-US" altLang="ja-JP" baseline="-25000" dirty="0"/>
              <a:t>t-1</a:t>
            </a:r>
            <a:r>
              <a:rPr lang="en-US" altLang="ja-JP" dirty="0"/>
              <a:t>,a</a:t>
            </a:r>
            <a:r>
              <a:rPr lang="en-US" altLang="ja-JP" baseline="-25000" dirty="0"/>
              <a:t>t-1</a:t>
            </a:r>
            <a:r>
              <a:rPr lang="en-US" altLang="ja-JP" dirty="0"/>
              <a:t>=</a:t>
            </a:r>
            <a:r>
              <a:rPr lang="ja-JP" altLang="en-US" dirty="0"/>
              <a:t>右移動</a:t>
            </a:r>
            <a:r>
              <a:rPr lang="en-US" altLang="ja-JP" dirty="0"/>
              <a:t>)</a:t>
            </a:r>
          </a:p>
          <a:p>
            <a:r>
              <a:rPr lang="ja-JP" altLang="en-US" dirty="0"/>
              <a:t>を求める</a:t>
            </a:r>
            <a:endParaRPr lang="en-US" altLang="ja-JP" dirty="0"/>
          </a:p>
        </p:txBody>
      </p:sp>
      <p:sp>
        <p:nvSpPr>
          <p:cNvPr id="2" name="テキスト ボックス 1"/>
          <p:cNvSpPr txBox="1"/>
          <p:nvPr/>
        </p:nvSpPr>
        <p:spPr>
          <a:xfrm>
            <a:off x="961887" y="4149080"/>
            <a:ext cx="7139149" cy="2031325"/>
          </a:xfrm>
          <a:prstGeom prst="rect">
            <a:avLst/>
          </a:prstGeom>
          <a:noFill/>
          <a:ln>
            <a:solidFill>
              <a:srgbClr val="C00000"/>
            </a:solidFill>
          </a:ln>
        </p:spPr>
        <p:txBody>
          <a:bodyPr wrap="square" rtlCol="0">
            <a:spAutoFit/>
          </a:bodyPr>
          <a:lstStyle/>
          <a:p>
            <a:r>
              <a:rPr lang="ja-JP" altLang="en-US" dirty="0"/>
              <a:t>パターン１：</a:t>
            </a:r>
            <a:endParaRPr lang="en-US" altLang="ja-JP" dirty="0"/>
          </a:p>
          <a:p>
            <a:r>
              <a:rPr lang="ja-JP" altLang="en-US" dirty="0"/>
              <a:t>　　　可能性は停留のみ　　　　　したがって            　</a:t>
            </a:r>
            <a:r>
              <a:rPr lang="en-US" altLang="ja-JP" dirty="0"/>
              <a:t>0.1*0.2=0.020</a:t>
            </a:r>
          </a:p>
          <a:p>
            <a:r>
              <a:rPr lang="ja-JP" altLang="en-US" dirty="0">
                <a:solidFill>
                  <a:srgbClr val="7030A0"/>
                </a:solidFill>
              </a:rPr>
              <a:t>パターン２</a:t>
            </a:r>
            <a:r>
              <a:rPr lang="ja-JP" altLang="en-US" dirty="0">
                <a:solidFill>
                  <a:srgbClr val="C00000"/>
                </a:solidFill>
              </a:rPr>
              <a:t>：</a:t>
            </a:r>
            <a:endParaRPr lang="en-US" altLang="ja-JP" dirty="0">
              <a:solidFill>
                <a:srgbClr val="C00000"/>
              </a:solidFill>
            </a:endParaRPr>
          </a:p>
          <a:p>
            <a:r>
              <a:rPr lang="ja-JP" altLang="en-US" dirty="0"/>
              <a:t>　　　停留＋左からの移動　　　　したがって　　</a:t>
            </a:r>
            <a:r>
              <a:rPr lang="en-US" altLang="ja-JP" dirty="0"/>
              <a:t>0.1*(0.2+0.8)=0.10</a:t>
            </a:r>
          </a:p>
          <a:p>
            <a:r>
              <a:rPr lang="ja-JP" altLang="en-US" dirty="0">
                <a:solidFill>
                  <a:srgbClr val="00B0F0"/>
                </a:solidFill>
              </a:rPr>
              <a:t>パターン３</a:t>
            </a:r>
            <a:r>
              <a:rPr lang="ja-JP" altLang="en-US" dirty="0"/>
              <a:t>：</a:t>
            </a:r>
            <a:endParaRPr lang="en-US" altLang="ja-JP" dirty="0"/>
          </a:p>
          <a:p>
            <a:r>
              <a:rPr lang="ja-JP" altLang="en-US" dirty="0"/>
              <a:t>　　　移動できないため停留＋左からの移動</a:t>
            </a:r>
            <a:endParaRPr lang="en-US" altLang="ja-JP" dirty="0"/>
          </a:p>
          <a:p>
            <a:r>
              <a:rPr lang="en-US" altLang="ja-JP" dirty="0"/>
              <a:t>	                                </a:t>
            </a:r>
            <a:r>
              <a:rPr lang="ja-JP" altLang="en-US" dirty="0"/>
              <a:t>したがって　      </a:t>
            </a:r>
            <a:r>
              <a:rPr lang="en-US" altLang="ja-JP" dirty="0"/>
              <a:t>0.1*1 + 0.1*0.8 = 0.18</a:t>
            </a:r>
            <a:endParaRPr lang="ja-JP" altLang="en-US" dirty="0"/>
          </a:p>
        </p:txBody>
      </p:sp>
      <p:sp>
        <p:nvSpPr>
          <p:cNvPr id="3" name="テキスト ボックス 2"/>
          <p:cNvSpPr txBox="1"/>
          <p:nvPr/>
        </p:nvSpPr>
        <p:spPr>
          <a:xfrm>
            <a:off x="1993387" y="1611204"/>
            <a:ext cx="1138453" cy="369332"/>
          </a:xfrm>
          <a:prstGeom prst="rect">
            <a:avLst/>
          </a:prstGeom>
          <a:noFill/>
        </p:spPr>
        <p:txBody>
          <a:bodyPr wrap="none" rtlCol="0">
            <a:spAutoFit/>
          </a:bodyPr>
          <a:lstStyle/>
          <a:p>
            <a:r>
              <a:rPr kumimoji="1" lang="ja-JP" altLang="en-US" dirty="0"/>
              <a:t>パターン１</a:t>
            </a:r>
          </a:p>
        </p:txBody>
      </p:sp>
      <p:sp>
        <p:nvSpPr>
          <p:cNvPr id="29" name="テキスト ボックス 28"/>
          <p:cNvSpPr txBox="1"/>
          <p:nvPr/>
        </p:nvSpPr>
        <p:spPr>
          <a:xfrm>
            <a:off x="2022553" y="2439279"/>
            <a:ext cx="1138453" cy="369332"/>
          </a:xfrm>
          <a:prstGeom prst="rect">
            <a:avLst/>
          </a:prstGeom>
          <a:noFill/>
        </p:spPr>
        <p:txBody>
          <a:bodyPr wrap="none" rtlCol="0">
            <a:spAutoFit/>
          </a:bodyPr>
          <a:lstStyle/>
          <a:p>
            <a:r>
              <a:rPr kumimoji="1" lang="ja-JP" altLang="en-US" dirty="0"/>
              <a:t>パターン１</a:t>
            </a:r>
          </a:p>
        </p:txBody>
      </p:sp>
      <p:sp>
        <p:nvSpPr>
          <p:cNvPr id="30" name="テキスト ボックス 29"/>
          <p:cNvSpPr txBox="1"/>
          <p:nvPr/>
        </p:nvSpPr>
        <p:spPr>
          <a:xfrm>
            <a:off x="5292080" y="1611204"/>
            <a:ext cx="1138453" cy="369332"/>
          </a:xfrm>
          <a:prstGeom prst="rect">
            <a:avLst/>
          </a:prstGeom>
          <a:noFill/>
        </p:spPr>
        <p:txBody>
          <a:bodyPr wrap="none" rtlCol="0">
            <a:spAutoFit/>
          </a:bodyPr>
          <a:lstStyle/>
          <a:p>
            <a:r>
              <a:rPr kumimoji="1" lang="ja-JP" altLang="en-US" dirty="0">
                <a:solidFill>
                  <a:srgbClr val="00B0F0"/>
                </a:solidFill>
              </a:rPr>
              <a:t>パターン３</a:t>
            </a:r>
          </a:p>
        </p:txBody>
      </p:sp>
      <p:sp>
        <p:nvSpPr>
          <p:cNvPr id="31" name="テキスト ボックス 30"/>
          <p:cNvSpPr txBox="1"/>
          <p:nvPr/>
        </p:nvSpPr>
        <p:spPr>
          <a:xfrm>
            <a:off x="4182793" y="2457470"/>
            <a:ext cx="1138453" cy="369332"/>
          </a:xfrm>
          <a:prstGeom prst="rect">
            <a:avLst/>
          </a:prstGeom>
          <a:noFill/>
        </p:spPr>
        <p:txBody>
          <a:bodyPr wrap="none" rtlCol="0">
            <a:spAutoFit/>
          </a:bodyPr>
          <a:lstStyle/>
          <a:p>
            <a:r>
              <a:rPr kumimoji="1" lang="ja-JP" altLang="en-US" dirty="0">
                <a:solidFill>
                  <a:srgbClr val="00B0F0"/>
                </a:solidFill>
              </a:rPr>
              <a:t>パターン３</a:t>
            </a:r>
          </a:p>
        </p:txBody>
      </p:sp>
      <p:sp>
        <p:nvSpPr>
          <p:cNvPr id="32" name="テキスト ボックス 31"/>
          <p:cNvSpPr txBox="1"/>
          <p:nvPr/>
        </p:nvSpPr>
        <p:spPr>
          <a:xfrm>
            <a:off x="4150376" y="3317813"/>
            <a:ext cx="1138453" cy="369332"/>
          </a:xfrm>
          <a:prstGeom prst="rect">
            <a:avLst/>
          </a:prstGeom>
          <a:noFill/>
        </p:spPr>
        <p:txBody>
          <a:bodyPr wrap="none" rtlCol="0">
            <a:spAutoFit/>
          </a:bodyPr>
          <a:lstStyle/>
          <a:p>
            <a:r>
              <a:rPr kumimoji="1" lang="ja-JP" altLang="en-US" dirty="0">
                <a:solidFill>
                  <a:srgbClr val="00B0F0"/>
                </a:solidFill>
              </a:rPr>
              <a:t>パターン３</a:t>
            </a:r>
          </a:p>
        </p:txBody>
      </p:sp>
      <p:sp>
        <p:nvSpPr>
          <p:cNvPr id="33" name="テキスト ボックス 32"/>
          <p:cNvSpPr txBox="1"/>
          <p:nvPr/>
        </p:nvSpPr>
        <p:spPr>
          <a:xfrm>
            <a:off x="2086177" y="3290874"/>
            <a:ext cx="1138453" cy="369332"/>
          </a:xfrm>
          <a:prstGeom prst="rect">
            <a:avLst/>
          </a:prstGeom>
          <a:noFill/>
        </p:spPr>
        <p:txBody>
          <a:bodyPr wrap="none" rtlCol="0">
            <a:spAutoFit/>
          </a:bodyPr>
          <a:lstStyle/>
          <a:p>
            <a:r>
              <a:rPr kumimoji="1" lang="ja-JP" altLang="en-US" dirty="0"/>
              <a:t>パターン１</a:t>
            </a:r>
          </a:p>
        </p:txBody>
      </p:sp>
      <p:sp>
        <p:nvSpPr>
          <p:cNvPr id="34" name="正方形/長方形 33"/>
          <p:cNvSpPr/>
          <p:nvPr/>
        </p:nvSpPr>
        <p:spPr>
          <a:xfrm>
            <a:off x="4182793" y="1611204"/>
            <a:ext cx="1138453" cy="369332"/>
          </a:xfrm>
          <a:prstGeom prst="rect">
            <a:avLst/>
          </a:prstGeom>
        </p:spPr>
        <p:txBody>
          <a:bodyPr wrap="none">
            <a:spAutoFit/>
          </a:bodyPr>
          <a:lstStyle/>
          <a:p>
            <a:r>
              <a:rPr lang="ja-JP" altLang="en-US" dirty="0">
                <a:solidFill>
                  <a:srgbClr val="7030A0"/>
                </a:solidFill>
              </a:rPr>
              <a:t>パターン２</a:t>
            </a:r>
          </a:p>
        </p:txBody>
      </p:sp>
      <p:sp>
        <p:nvSpPr>
          <p:cNvPr id="35" name="正方形/長方形 34"/>
          <p:cNvSpPr/>
          <p:nvPr/>
        </p:nvSpPr>
        <p:spPr>
          <a:xfrm>
            <a:off x="3106667" y="1616636"/>
            <a:ext cx="1138453" cy="369332"/>
          </a:xfrm>
          <a:prstGeom prst="rect">
            <a:avLst/>
          </a:prstGeom>
        </p:spPr>
        <p:txBody>
          <a:bodyPr wrap="none">
            <a:spAutoFit/>
          </a:bodyPr>
          <a:lstStyle/>
          <a:p>
            <a:r>
              <a:rPr lang="ja-JP" altLang="en-US" dirty="0">
                <a:solidFill>
                  <a:srgbClr val="7030A0"/>
                </a:solidFill>
              </a:rPr>
              <a:t>パターン２</a:t>
            </a:r>
          </a:p>
        </p:txBody>
      </p:sp>
      <p:sp>
        <p:nvSpPr>
          <p:cNvPr id="36" name="正方形/長方形 35"/>
          <p:cNvSpPr/>
          <p:nvPr/>
        </p:nvSpPr>
        <p:spPr>
          <a:xfrm>
            <a:off x="3106667" y="2459890"/>
            <a:ext cx="1138453" cy="369332"/>
          </a:xfrm>
          <a:prstGeom prst="rect">
            <a:avLst/>
          </a:prstGeom>
        </p:spPr>
        <p:txBody>
          <a:bodyPr wrap="none">
            <a:spAutoFit/>
          </a:bodyPr>
          <a:lstStyle/>
          <a:p>
            <a:r>
              <a:rPr lang="ja-JP" altLang="en-US" dirty="0">
                <a:solidFill>
                  <a:srgbClr val="7030A0"/>
                </a:solidFill>
              </a:rPr>
              <a:t>パターン２</a:t>
            </a:r>
          </a:p>
        </p:txBody>
      </p:sp>
      <p:sp>
        <p:nvSpPr>
          <p:cNvPr id="37" name="正方形/長方形 36"/>
          <p:cNvSpPr/>
          <p:nvPr/>
        </p:nvSpPr>
        <p:spPr>
          <a:xfrm>
            <a:off x="3093700" y="3290874"/>
            <a:ext cx="1138453" cy="369332"/>
          </a:xfrm>
          <a:prstGeom prst="rect">
            <a:avLst/>
          </a:prstGeom>
        </p:spPr>
        <p:txBody>
          <a:bodyPr wrap="none">
            <a:spAutoFit/>
          </a:bodyPr>
          <a:lstStyle/>
          <a:p>
            <a:r>
              <a:rPr lang="ja-JP" altLang="en-US" dirty="0">
                <a:solidFill>
                  <a:srgbClr val="7030A0"/>
                </a:solidFill>
              </a:rPr>
              <a:t>パターン２</a:t>
            </a:r>
          </a:p>
        </p:txBody>
      </p:sp>
    </p:spTree>
    <p:extLst>
      <p:ext uri="{BB962C8B-B14F-4D97-AF65-F5344CB8AC3E}">
        <p14:creationId xmlns:p14="http://schemas.microsoft.com/office/powerpoint/2010/main" val="972747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051720" y="1345992"/>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3131840" y="1345992"/>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211960" y="1345992"/>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051720" y="2210088"/>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131840" y="2210088"/>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211960" y="2210088"/>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051720" y="3079025"/>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208709" y="3079025"/>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5292080" y="1345992"/>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p:nvCxnSpPr>
        <p:spPr>
          <a:xfrm>
            <a:off x="2051720" y="1345992"/>
            <a:ext cx="432048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2051720" y="1345992"/>
            <a:ext cx="0" cy="259712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H="1" flipV="1">
            <a:off x="2051720" y="3943121"/>
            <a:ext cx="3240360" cy="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5292080" y="2212508"/>
            <a:ext cx="0" cy="173061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6372200" y="1341151"/>
            <a:ext cx="0" cy="8713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5288829" y="2202520"/>
            <a:ext cx="1083371"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20" name="Picture 2" descr="C:\Users\user\Dropbox\8_lecture\13講義\人工知能概論\tex\img\ホイールダック２号\ホイールダック2号\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2202520"/>
            <a:ext cx="720725" cy="720725"/>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直線コネクタ 20"/>
          <p:cNvCxnSpPr/>
          <p:nvPr/>
        </p:nvCxnSpPr>
        <p:spPr>
          <a:xfrm>
            <a:off x="6946041" y="2980165"/>
            <a:ext cx="0" cy="7069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6372200" y="3038600"/>
            <a:ext cx="564281" cy="655384"/>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形吹き出し 22"/>
          <p:cNvSpPr/>
          <p:nvPr/>
        </p:nvSpPr>
        <p:spPr>
          <a:xfrm>
            <a:off x="5830514" y="2713821"/>
            <a:ext cx="1765822" cy="1296467"/>
          </a:xfrm>
          <a:prstGeom prst="wedgeEllipseCallout">
            <a:avLst>
              <a:gd name="adj1" fmla="val 64007"/>
              <a:gd name="adj2" fmla="val -3041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755576" y="476672"/>
            <a:ext cx="5262979" cy="646331"/>
          </a:xfrm>
          <a:prstGeom prst="rect">
            <a:avLst/>
          </a:prstGeom>
          <a:noFill/>
        </p:spPr>
        <p:txBody>
          <a:bodyPr wrap="none" rtlCol="0">
            <a:spAutoFit/>
          </a:bodyPr>
          <a:lstStyle/>
          <a:p>
            <a:r>
              <a:rPr kumimoji="1" lang="ja-JP" altLang="en-US" sz="3600"/>
              <a:t>例題解説 </a:t>
            </a:r>
            <a:r>
              <a:rPr lang="en-US" altLang="ja-JP" sz="3600"/>
              <a:t>P(o</a:t>
            </a:r>
            <a:r>
              <a:rPr lang="en-US" altLang="ja-JP" sz="3600" baseline="-25000"/>
              <a:t>t</a:t>
            </a:r>
            <a:r>
              <a:rPr lang="en-US" altLang="ja-JP" sz="3600"/>
              <a:t>|s</a:t>
            </a:r>
            <a:r>
              <a:rPr lang="en-US" altLang="ja-JP" sz="3600" baseline="-25000"/>
              <a:t>t</a:t>
            </a:r>
            <a:r>
              <a:rPr lang="en-US" altLang="ja-JP" sz="3600" dirty="0"/>
              <a:t>)</a:t>
            </a:r>
            <a:r>
              <a:rPr lang="ja-JP" altLang="en-US" sz="3600" dirty="0"/>
              <a:t>を求める</a:t>
            </a:r>
            <a:endParaRPr lang="en-US" altLang="ja-JP" sz="3600" dirty="0"/>
          </a:p>
        </p:txBody>
      </p:sp>
      <p:sp>
        <p:nvSpPr>
          <p:cNvPr id="27" name="テキスト ボックス 26"/>
          <p:cNvSpPr txBox="1"/>
          <p:nvPr/>
        </p:nvSpPr>
        <p:spPr>
          <a:xfrm>
            <a:off x="1002425" y="4221088"/>
            <a:ext cx="7139149" cy="1754326"/>
          </a:xfrm>
          <a:prstGeom prst="rect">
            <a:avLst/>
          </a:prstGeom>
          <a:noFill/>
          <a:ln>
            <a:solidFill>
              <a:srgbClr val="C00000"/>
            </a:solidFill>
          </a:ln>
        </p:spPr>
        <p:txBody>
          <a:bodyPr wrap="square" rtlCol="0">
            <a:spAutoFit/>
          </a:bodyPr>
          <a:lstStyle/>
          <a:p>
            <a:r>
              <a:rPr lang="ja-JP" altLang="en-US" dirty="0"/>
              <a:t>パターン</a:t>
            </a:r>
            <a:r>
              <a:rPr lang="en-US" altLang="ja-JP" dirty="0"/>
              <a:t>a</a:t>
            </a:r>
            <a:r>
              <a:rPr lang="ja-JP" altLang="en-US" dirty="0"/>
              <a:t>：</a:t>
            </a:r>
            <a:endParaRPr lang="en-US" altLang="ja-JP" dirty="0"/>
          </a:p>
          <a:p>
            <a:r>
              <a:rPr lang="ja-JP" altLang="en-US" dirty="0"/>
              <a:t>　　　可能性は誤認識。誤認識の確率は</a:t>
            </a:r>
            <a:r>
              <a:rPr lang="en-US" altLang="ja-JP" dirty="0"/>
              <a:t>0.3</a:t>
            </a:r>
            <a:r>
              <a:rPr lang="ja-JP" altLang="en-US" dirty="0"/>
              <a:t>で、その場合１５通りのうちの１つが現れるため、</a:t>
            </a:r>
            <a:endParaRPr lang="en-US" altLang="ja-JP" dirty="0"/>
          </a:p>
          <a:p>
            <a:r>
              <a:rPr lang="ja-JP" altLang="en-US" dirty="0"/>
              <a:t>　　　            　</a:t>
            </a:r>
            <a:r>
              <a:rPr lang="en-US" altLang="ja-JP" dirty="0"/>
              <a:t>0.3/15=0.02</a:t>
            </a:r>
          </a:p>
          <a:p>
            <a:r>
              <a:rPr lang="ja-JP" altLang="en-US" dirty="0">
                <a:solidFill>
                  <a:srgbClr val="C00000"/>
                </a:solidFill>
              </a:rPr>
              <a:t>パターン</a:t>
            </a:r>
            <a:r>
              <a:rPr lang="en-US" altLang="ja-JP" dirty="0">
                <a:solidFill>
                  <a:srgbClr val="C00000"/>
                </a:solidFill>
              </a:rPr>
              <a:t>b</a:t>
            </a:r>
            <a:r>
              <a:rPr lang="ja-JP" altLang="en-US" dirty="0">
                <a:solidFill>
                  <a:srgbClr val="C00000"/>
                </a:solidFill>
              </a:rPr>
              <a:t>：</a:t>
            </a:r>
            <a:endParaRPr lang="en-US" altLang="ja-JP" dirty="0">
              <a:solidFill>
                <a:srgbClr val="C00000"/>
              </a:solidFill>
            </a:endParaRPr>
          </a:p>
          <a:p>
            <a:r>
              <a:rPr lang="ja-JP" altLang="en-US" dirty="0"/>
              <a:t>　　　正しい認識の確率は</a:t>
            </a:r>
            <a:r>
              <a:rPr lang="en-US" altLang="ja-JP" dirty="0"/>
              <a:t>0.70</a:t>
            </a:r>
            <a:endParaRPr lang="ja-JP" altLang="en-US" dirty="0"/>
          </a:p>
        </p:txBody>
      </p:sp>
      <p:sp>
        <p:nvSpPr>
          <p:cNvPr id="2" name="正方形/長方形 1"/>
          <p:cNvSpPr/>
          <p:nvPr/>
        </p:nvSpPr>
        <p:spPr>
          <a:xfrm>
            <a:off x="4508158" y="2457470"/>
            <a:ext cx="604012" cy="369332"/>
          </a:xfrm>
          <a:prstGeom prst="rect">
            <a:avLst/>
          </a:prstGeom>
        </p:spPr>
        <p:txBody>
          <a:bodyPr wrap="none">
            <a:spAutoFit/>
          </a:bodyPr>
          <a:lstStyle/>
          <a:p>
            <a:r>
              <a:rPr lang="en-US" altLang="ja-JP" dirty="0">
                <a:solidFill>
                  <a:srgbClr val="C00000"/>
                </a:solidFill>
              </a:rPr>
              <a:t>0.70</a:t>
            </a:r>
          </a:p>
        </p:txBody>
      </p:sp>
      <p:sp>
        <p:nvSpPr>
          <p:cNvPr id="3" name="正方形/長方形 2"/>
          <p:cNvSpPr/>
          <p:nvPr/>
        </p:nvSpPr>
        <p:spPr>
          <a:xfrm>
            <a:off x="4447340" y="3317813"/>
            <a:ext cx="602857" cy="369332"/>
          </a:xfrm>
          <a:prstGeom prst="rect">
            <a:avLst/>
          </a:prstGeom>
        </p:spPr>
        <p:txBody>
          <a:bodyPr wrap="none">
            <a:spAutoFit/>
          </a:bodyPr>
          <a:lstStyle/>
          <a:p>
            <a:r>
              <a:rPr lang="en-US" altLang="ja-JP" dirty="0"/>
              <a:t>0.02</a:t>
            </a:r>
          </a:p>
        </p:txBody>
      </p:sp>
      <p:sp>
        <p:nvSpPr>
          <p:cNvPr id="26" name="正方形/長方形 25"/>
          <p:cNvSpPr/>
          <p:nvPr/>
        </p:nvSpPr>
        <p:spPr>
          <a:xfrm>
            <a:off x="3370471" y="3333655"/>
            <a:ext cx="602857" cy="369332"/>
          </a:xfrm>
          <a:prstGeom prst="rect">
            <a:avLst/>
          </a:prstGeom>
        </p:spPr>
        <p:txBody>
          <a:bodyPr wrap="none">
            <a:spAutoFit/>
          </a:bodyPr>
          <a:lstStyle/>
          <a:p>
            <a:r>
              <a:rPr lang="en-US" altLang="ja-JP" dirty="0"/>
              <a:t>0.02</a:t>
            </a:r>
          </a:p>
        </p:txBody>
      </p:sp>
      <p:sp>
        <p:nvSpPr>
          <p:cNvPr id="28" name="正方形/長方形 27"/>
          <p:cNvSpPr/>
          <p:nvPr/>
        </p:nvSpPr>
        <p:spPr>
          <a:xfrm>
            <a:off x="2290351" y="3345885"/>
            <a:ext cx="602857" cy="369332"/>
          </a:xfrm>
          <a:prstGeom prst="rect">
            <a:avLst/>
          </a:prstGeom>
        </p:spPr>
        <p:txBody>
          <a:bodyPr wrap="none">
            <a:spAutoFit/>
          </a:bodyPr>
          <a:lstStyle/>
          <a:p>
            <a:r>
              <a:rPr lang="en-US" altLang="ja-JP" dirty="0"/>
              <a:t>0.02</a:t>
            </a:r>
          </a:p>
        </p:txBody>
      </p:sp>
      <p:sp>
        <p:nvSpPr>
          <p:cNvPr id="32" name="正方形/長方形 31"/>
          <p:cNvSpPr/>
          <p:nvPr/>
        </p:nvSpPr>
        <p:spPr>
          <a:xfrm>
            <a:off x="4470783" y="1577532"/>
            <a:ext cx="602857" cy="369332"/>
          </a:xfrm>
          <a:prstGeom prst="rect">
            <a:avLst/>
          </a:prstGeom>
        </p:spPr>
        <p:txBody>
          <a:bodyPr wrap="none">
            <a:spAutoFit/>
          </a:bodyPr>
          <a:lstStyle/>
          <a:p>
            <a:r>
              <a:rPr lang="en-US" altLang="ja-JP" dirty="0"/>
              <a:t>0.02</a:t>
            </a:r>
          </a:p>
        </p:txBody>
      </p:sp>
      <p:sp>
        <p:nvSpPr>
          <p:cNvPr id="33" name="正方形/長方形 32"/>
          <p:cNvSpPr/>
          <p:nvPr/>
        </p:nvSpPr>
        <p:spPr>
          <a:xfrm>
            <a:off x="3393914" y="1593374"/>
            <a:ext cx="602857" cy="369332"/>
          </a:xfrm>
          <a:prstGeom prst="rect">
            <a:avLst/>
          </a:prstGeom>
        </p:spPr>
        <p:txBody>
          <a:bodyPr wrap="none">
            <a:spAutoFit/>
          </a:bodyPr>
          <a:lstStyle/>
          <a:p>
            <a:r>
              <a:rPr lang="en-US" altLang="ja-JP" dirty="0"/>
              <a:t>0.02</a:t>
            </a:r>
          </a:p>
        </p:txBody>
      </p:sp>
      <p:sp>
        <p:nvSpPr>
          <p:cNvPr id="34" name="正方形/長方形 33"/>
          <p:cNvSpPr/>
          <p:nvPr/>
        </p:nvSpPr>
        <p:spPr>
          <a:xfrm>
            <a:off x="2313794" y="1605604"/>
            <a:ext cx="602857" cy="369332"/>
          </a:xfrm>
          <a:prstGeom prst="rect">
            <a:avLst/>
          </a:prstGeom>
        </p:spPr>
        <p:txBody>
          <a:bodyPr wrap="none">
            <a:spAutoFit/>
          </a:bodyPr>
          <a:lstStyle/>
          <a:p>
            <a:r>
              <a:rPr lang="en-US" altLang="ja-JP" dirty="0"/>
              <a:t>0.02</a:t>
            </a:r>
          </a:p>
        </p:txBody>
      </p:sp>
      <p:sp>
        <p:nvSpPr>
          <p:cNvPr id="35" name="正方形/長方形 34"/>
          <p:cNvSpPr/>
          <p:nvPr/>
        </p:nvSpPr>
        <p:spPr>
          <a:xfrm>
            <a:off x="5529085" y="1593950"/>
            <a:ext cx="602857" cy="369332"/>
          </a:xfrm>
          <a:prstGeom prst="rect">
            <a:avLst/>
          </a:prstGeom>
        </p:spPr>
        <p:txBody>
          <a:bodyPr wrap="none">
            <a:spAutoFit/>
          </a:bodyPr>
          <a:lstStyle/>
          <a:p>
            <a:r>
              <a:rPr lang="en-US" altLang="ja-JP" dirty="0"/>
              <a:t>0.02</a:t>
            </a:r>
          </a:p>
        </p:txBody>
      </p:sp>
      <p:sp>
        <p:nvSpPr>
          <p:cNvPr id="36" name="正方形/長方形 35"/>
          <p:cNvSpPr/>
          <p:nvPr/>
        </p:nvSpPr>
        <p:spPr>
          <a:xfrm>
            <a:off x="3370471" y="2451168"/>
            <a:ext cx="602857" cy="369332"/>
          </a:xfrm>
          <a:prstGeom prst="rect">
            <a:avLst/>
          </a:prstGeom>
        </p:spPr>
        <p:txBody>
          <a:bodyPr wrap="none">
            <a:spAutoFit/>
          </a:bodyPr>
          <a:lstStyle/>
          <a:p>
            <a:r>
              <a:rPr lang="en-US" altLang="ja-JP" dirty="0"/>
              <a:t>0.02</a:t>
            </a:r>
          </a:p>
        </p:txBody>
      </p:sp>
      <p:sp>
        <p:nvSpPr>
          <p:cNvPr id="37" name="正方形/長方形 36"/>
          <p:cNvSpPr/>
          <p:nvPr/>
        </p:nvSpPr>
        <p:spPr>
          <a:xfrm>
            <a:off x="2290351" y="2463398"/>
            <a:ext cx="602857" cy="369332"/>
          </a:xfrm>
          <a:prstGeom prst="rect">
            <a:avLst/>
          </a:prstGeom>
        </p:spPr>
        <p:txBody>
          <a:bodyPr wrap="none">
            <a:spAutoFit/>
          </a:bodyPr>
          <a:lstStyle/>
          <a:p>
            <a:r>
              <a:rPr lang="en-US" altLang="ja-JP" dirty="0"/>
              <a:t>0.02</a:t>
            </a:r>
          </a:p>
        </p:txBody>
      </p:sp>
    </p:spTree>
    <p:extLst>
      <p:ext uri="{BB962C8B-B14F-4D97-AF65-F5344CB8AC3E}">
        <p14:creationId xmlns:p14="http://schemas.microsoft.com/office/powerpoint/2010/main" val="2422838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051720" y="1345992"/>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3131840" y="1345992"/>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211960" y="1345992"/>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051720" y="2210088"/>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131840" y="2210088"/>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211960" y="2210088"/>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051720" y="3079025"/>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3131840" y="3074184"/>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5292080" y="1345992"/>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p:nvCxnSpPr>
        <p:spPr>
          <a:xfrm>
            <a:off x="2051720" y="1345992"/>
            <a:ext cx="432048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2051720" y="1345992"/>
            <a:ext cx="0" cy="259712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H="1" flipV="1">
            <a:off x="2051720" y="3943121"/>
            <a:ext cx="3240360" cy="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5292080" y="2212508"/>
            <a:ext cx="0" cy="173061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6372200" y="1341151"/>
            <a:ext cx="0" cy="8713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5288829" y="2202520"/>
            <a:ext cx="1083371"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20" name="Picture 2" descr="C:\Users\user\Dropbox\8_lecture\13講義\人工知能概論\tex\img\ホイールダック２号\ホイールダック2号\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2202520"/>
            <a:ext cx="720725" cy="720725"/>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直線コネクタ 20"/>
          <p:cNvCxnSpPr/>
          <p:nvPr/>
        </p:nvCxnSpPr>
        <p:spPr>
          <a:xfrm>
            <a:off x="6946041" y="2980165"/>
            <a:ext cx="0" cy="7069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6372200" y="3038600"/>
            <a:ext cx="564281" cy="655384"/>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形吹き出し 22"/>
          <p:cNvSpPr/>
          <p:nvPr/>
        </p:nvSpPr>
        <p:spPr>
          <a:xfrm>
            <a:off x="5830514" y="2713821"/>
            <a:ext cx="1765822" cy="1296467"/>
          </a:xfrm>
          <a:prstGeom prst="wedgeEllipseCallout">
            <a:avLst>
              <a:gd name="adj1" fmla="val 64007"/>
              <a:gd name="adj2" fmla="val -3041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5" name="テキスト ボックス 24"/>
              <p:cNvSpPr txBox="1"/>
              <p:nvPr/>
            </p:nvSpPr>
            <p:spPr>
              <a:xfrm>
                <a:off x="539433" y="152159"/>
                <a:ext cx="7074437" cy="1393138"/>
              </a:xfrm>
              <a:prstGeom prst="rect">
                <a:avLst/>
              </a:prstGeom>
              <a:noFill/>
            </p:spPr>
            <p:txBody>
              <a:bodyPr wrap="none" rtlCol="0">
                <a:spAutoFit/>
              </a:bodyPr>
              <a:lstStyle/>
              <a:p>
                <a:r>
                  <a:rPr lang="ja-JP" altLang="en-US" sz="2800"/>
                  <a:t>例題解説</a:t>
                </a:r>
                <a:endParaRPr lang="en-US" altLang="ja-JP" sz="2800"/>
              </a:p>
              <a:p>
                <a:r>
                  <a:rPr kumimoji="1" lang="en-US" altLang="ja-JP" sz="2800"/>
                  <a:t>G</a:t>
                </a:r>
                <a:r>
                  <a:rPr kumimoji="1" lang="en-US" altLang="ja-JP" sz="2800" baseline="-25000"/>
                  <a:t>t</a:t>
                </a:r>
                <a:r>
                  <a:rPr kumimoji="1" lang="en-US" altLang="ja-JP" sz="2800"/>
                  <a:t>=</a:t>
                </a:r>
                <a:r>
                  <a:rPr lang="en-US" altLang="ja-JP" sz="2800"/>
                  <a:t> P(</a:t>
                </a:r>
                <a:r>
                  <a:rPr lang="en-US" altLang="ja-JP" sz="2800" err="1"/>
                  <a:t>o</a:t>
                </a:r>
                <a:r>
                  <a:rPr lang="en-US" altLang="ja-JP" sz="2800" baseline="-25000" err="1"/>
                  <a:t>t</a:t>
                </a:r>
                <a:r>
                  <a:rPr lang="en-US" altLang="ja-JP" sz="2800" err="1"/>
                  <a:t>|s</a:t>
                </a:r>
                <a:r>
                  <a:rPr lang="en-US" altLang="ja-JP" sz="2800" baseline="-25000" err="1"/>
                  <a:t>t</a:t>
                </a:r>
                <a:r>
                  <a:rPr lang="en-US" altLang="ja-JP" sz="2800"/>
                  <a:t>)</a:t>
                </a:r>
                <a14:m>
                  <m:oMath xmlns:m="http://schemas.openxmlformats.org/officeDocument/2006/math">
                    <m:nary>
                      <m:naryPr>
                        <m:chr m:val="∑"/>
                        <m:supHide m:val="on"/>
                        <m:ctrlPr>
                          <a:rPr lang="en-US" altLang="ja-JP" sz="2800" i="1" smtClean="0">
                            <a:latin typeface="Cambria Math" panose="02040503050406030204" pitchFamily="18" charset="0"/>
                          </a:rPr>
                        </m:ctrlPr>
                      </m:naryPr>
                      <m:sub>
                        <m:r>
                          <m:rPr>
                            <m:nor/>
                          </m:rPr>
                          <a:rPr lang="en-US" altLang="ja-JP" sz="2800"/>
                          <m:t>s</m:t>
                        </m:r>
                        <m:r>
                          <m:rPr>
                            <m:nor/>
                          </m:rPr>
                          <a:rPr lang="en-US" altLang="ja-JP" sz="2800" baseline="-25000"/>
                          <m:t>t</m:t>
                        </m:r>
                        <m:r>
                          <m:rPr>
                            <m:nor/>
                          </m:rPr>
                          <a:rPr lang="en-US" altLang="ja-JP" sz="2800" baseline="-25000"/>
                          <m:t>−1</m:t>
                        </m:r>
                      </m:sub>
                      <m:sup/>
                      <m:e>
                        <m:r>
                          <m:rPr>
                            <m:nor/>
                          </m:rPr>
                          <a:rPr lang="en-US" altLang="ja-JP" sz="2800"/>
                          <m:t>P</m:t>
                        </m:r>
                        <m:r>
                          <m:rPr>
                            <m:nor/>
                          </m:rPr>
                          <a:rPr lang="en-US" altLang="ja-JP" sz="2800"/>
                          <m:t>(</m:t>
                        </m:r>
                        <m:r>
                          <m:rPr>
                            <m:nor/>
                          </m:rPr>
                          <a:rPr lang="en-US" altLang="ja-JP" sz="2800"/>
                          <m:t>st</m:t>
                        </m:r>
                        <m:r>
                          <m:rPr>
                            <m:nor/>
                          </m:rPr>
                          <a:rPr lang="en-US" altLang="ja-JP" sz="2800"/>
                          <m:t>|</m:t>
                        </m:r>
                        <m:r>
                          <m:rPr>
                            <m:nor/>
                          </m:rPr>
                          <a:rPr lang="en-US" altLang="ja-JP" sz="2800"/>
                          <m:t>st</m:t>
                        </m:r>
                        <m:r>
                          <m:rPr>
                            <m:nor/>
                          </m:rPr>
                          <a:rPr lang="en-US" altLang="ja-JP" sz="2800" baseline="-25000"/>
                          <m:t>−1,</m:t>
                        </m:r>
                        <m:r>
                          <m:rPr>
                            <m:nor/>
                          </m:rPr>
                          <a:rPr lang="en-US" altLang="ja-JP" sz="2800"/>
                          <m:t>at</m:t>
                        </m:r>
                        <m:r>
                          <m:rPr>
                            <m:nor/>
                          </m:rPr>
                          <a:rPr lang="en-US" altLang="ja-JP" sz="2800" baseline="-25000"/>
                          <m:t>−1=</m:t>
                        </m:r>
                        <m:r>
                          <m:rPr>
                            <m:nor/>
                          </m:rPr>
                          <a:rPr lang="ja-JP" altLang="en-US" sz="2800" dirty="0"/>
                          <m:t>右移動</m:t>
                        </m:r>
                        <m:r>
                          <m:rPr>
                            <m:nor/>
                          </m:rPr>
                          <a:rPr lang="en-US" altLang="ja-JP" sz="2800" dirty="0"/>
                          <m:t>)</m:t>
                        </m:r>
                        <m:r>
                          <a:rPr lang="en-US" altLang="ja-JP" sz="2800" i="1" dirty="0" smtClean="0">
                            <a:latin typeface="Cambria Math" panose="02040503050406030204" pitchFamily="18" charset="0"/>
                          </a:rPr>
                          <m:t>𝐹</m:t>
                        </m:r>
                        <m:r>
                          <m:rPr>
                            <m:nor/>
                          </m:rPr>
                          <a:rPr lang="en-US" altLang="ja-JP" sz="2800" baseline="-25000"/>
                          <m:t>t</m:t>
                        </m:r>
                        <m:r>
                          <m:rPr>
                            <m:nor/>
                          </m:rPr>
                          <a:rPr lang="en-US" altLang="ja-JP" sz="2800" baseline="-25000"/>
                          <m:t>−1</m:t>
                        </m:r>
                        <m:r>
                          <a:rPr lang="en-US" altLang="ja-JP" sz="2800" b="0" i="1" dirty="0" smtClean="0">
                            <a:latin typeface="Cambria Math" panose="02040503050406030204" pitchFamily="18" charset="0"/>
                          </a:rPr>
                          <m:t>(</m:t>
                        </m:r>
                        <m:r>
                          <m:rPr>
                            <m:nor/>
                          </m:rPr>
                          <a:rPr lang="en-US" altLang="ja-JP" sz="2800"/>
                          <m:t>s</m:t>
                        </m:r>
                        <m:r>
                          <m:rPr>
                            <m:nor/>
                          </m:rPr>
                          <a:rPr lang="en-US" altLang="ja-JP" sz="2800" baseline="-25000"/>
                          <m:t>t</m:t>
                        </m:r>
                        <m:r>
                          <m:rPr>
                            <m:nor/>
                          </m:rPr>
                          <a:rPr lang="en-US" altLang="ja-JP" sz="2800" baseline="-25000"/>
                          <m:t>−1</m:t>
                        </m:r>
                        <m:r>
                          <a:rPr lang="en-US" altLang="ja-JP" sz="2800" b="0" i="1" dirty="0" smtClean="0">
                            <a:latin typeface="Cambria Math" panose="02040503050406030204" pitchFamily="18" charset="0"/>
                          </a:rPr>
                          <m:t>)</m:t>
                        </m:r>
                      </m:e>
                    </m:nary>
                  </m:oMath>
                </a14:m>
                <a:endParaRPr lang="en-US" altLang="ja-JP" sz="2800" dirty="0"/>
              </a:p>
              <a:p>
                <a:endParaRPr lang="en-US" altLang="ja-JP" sz="2800"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539433" y="152159"/>
                <a:ext cx="7074437" cy="1393138"/>
              </a:xfrm>
              <a:prstGeom prst="rect">
                <a:avLst/>
              </a:prstGeom>
              <a:blipFill rotWithShape="0">
                <a:blip r:embed="rId4"/>
                <a:stretch>
                  <a:fillRect l="-1723" t="-6579"/>
                </a:stretch>
              </a:blipFill>
            </p:spPr>
            <p:txBody>
              <a:bodyPr/>
              <a:lstStyle/>
              <a:p>
                <a:r>
                  <a:rPr lang="ja-JP" altLang="en-US">
                    <a:noFill/>
                  </a:rPr>
                  <a:t> </a:t>
                </a:r>
              </a:p>
            </p:txBody>
          </p:sp>
        </mc:Fallback>
      </mc:AlternateContent>
      <p:sp>
        <p:nvSpPr>
          <p:cNvPr id="27" name="テキスト ボックス 26"/>
          <p:cNvSpPr txBox="1"/>
          <p:nvPr/>
        </p:nvSpPr>
        <p:spPr>
          <a:xfrm>
            <a:off x="1002425" y="4221088"/>
            <a:ext cx="7890055" cy="2308324"/>
          </a:xfrm>
          <a:prstGeom prst="rect">
            <a:avLst/>
          </a:prstGeom>
          <a:noFill/>
          <a:ln>
            <a:solidFill>
              <a:srgbClr val="C00000"/>
            </a:solidFill>
          </a:ln>
        </p:spPr>
        <p:txBody>
          <a:bodyPr wrap="square" rtlCol="0">
            <a:spAutoFit/>
          </a:bodyPr>
          <a:lstStyle/>
          <a:p>
            <a:r>
              <a:rPr lang="ja-JP" altLang="en-US" dirty="0"/>
              <a:t>パターン</a:t>
            </a:r>
            <a:r>
              <a:rPr lang="ja-JP" altLang="en-US" dirty="0">
                <a:solidFill>
                  <a:srgbClr val="00B050"/>
                </a:solidFill>
              </a:rPr>
              <a:t>１</a:t>
            </a:r>
            <a:r>
              <a:rPr lang="en-US" altLang="ja-JP" dirty="0">
                <a:solidFill>
                  <a:srgbClr val="00B050"/>
                </a:solidFill>
              </a:rPr>
              <a:t>a</a:t>
            </a:r>
            <a:r>
              <a:rPr lang="ja-JP" altLang="en-US" dirty="0"/>
              <a:t>：</a:t>
            </a:r>
            <a:endParaRPr lang="en-US" altLang="ja-JP" dirty="0"/>
          </a:p>
          <a:p>
            <a:r>
              <a:rPr lang="ja-JP" altLang="en-US" dirty="0"/>
              <a:t>　　　移動による状態確率が </a:t>
            </a:r>
            <a:r>
              <a:rPr lang="en-US" altLang="ja-JP" dirty="0"/>
              <a:t>0.02  </a:t>
            </a:r>
            <a:r>
              <a:rPr lang="ja-JP" altLang="en-US" dirty="0"/>
              <a:t>観測確率が</a:t>
            </a:r>
            <a:r>
              <a:rPr lang="en-US" altLang="ja-JP" dirty="0"/>
              <a:t>0.3/15=0.02</a:t>
            </a:r>
            <a:r>
              <a:rPr lang="ja-JP" altLang="en-US" dirty="0"/>
              <a:t>　よって、</a:t>
            </a:r>
            <a:r>
              <a:rPr lang="en-US" altLang="ja-JP" dirty="0"/>
              <a:t>G</a:t>
            </a:r>
            <a:r>
              <a:rPr lang="en-US" altLang="ja-JP" baseline="-25000" dirty="0"/>
              <a:t>t</a:t>
            </a:r>
            <a:r>
              <a:rPr lang="en-US" altLang="ja-JP" dirty="0"/>
              <a:t>=4.0×10</a:t>
            </a:r>
            <a:r>
              <a:rPr lang="en-US" altLang="ja-JP" baseline="30000" dirty="0"/>
              <a:t>-4</a:t>
            </a:r>
            <a:r>
              <a:rPr lang="ja-JP" altLang="en-US" dirty="0"/>
              <a:t> </a:t>
            </a:r>
            <a:endParaRPr lang="en-US" altLang="ja-JP" dirty="0"/>
          </a:p>
          <a:p>
            <a:r>
              <a:rPr lang="ja-JP" altLang="en-US" dirty="0"/>
              <a:t>パターン</a:t>
            </a:r>
            <a:r>
              <a:rPr lang="en-US" altLang="ja-JP" dirty="0"/>
              <a:t>2a</a:t>
            </a:r>
            <a:r>
              <a:rPr lang="ja-JP" altLang="en-US" dirty="0"/>
              <a:t> ：</a:t>
            </a:r>
            <a:endParaRPr lang="en-US" altLang="ja-JP" dirty="0"/>
          </a:p>
          <a:p>
            <a:r>
              <a:rPr lang="ja-JP" altLang="en-US" dirty="0"/>
              <a:t>　　　移動による状態確率が </a:t>
            </a:r>
            <a:r>
              <a:rPr lang="en-US" altLang="ja-JP" dirty="0"/>
              <a:t>0.10  </a:t>
            </a:r>
            <a:r>
              <a:rPr lang="ja-JP" altLang="en-US" dirty="0"/>
              <a:t>観測確率が</a:t>
            </a:r>
            <a:r>
              <a:rPr lang="en-US" altLang="ja-JP" dirty="0"/>
              <a:t>0.3/15=0.02</a:t>
            </a:r>
            <a:r>
              <a:rPr lang="ja-JP" altLang="en-US" dirty="0"/>
              <a:t>　よって、</a:t>
            </a:r>
            <a:r>
              <a:rPr lang="en-US" altLang="ja-JP" dirty="0"/>
              <a:t>G</a:t>
            </a:r>
            <a:r>
              <a:rPr lang="en-US" altLang="ja-JP" baseline="-25000" dirty="0"/>
              <a:t>t</a:t>
            </a:r>
            <a:r>
              <a:rPr lang="en-US" altLang="ja-JP" dirty="0"/>
              <a:t>=2.0×10</a:t>
            </a:r>
            <a:r>
              <a:rPr lang="en-US" altLang="ja-JP" baseline="30000" dirty="0"/>
              <a:t>-3</a:t>
            </a:r>
          </a:p>
          <a:p>
            <a:r>
              <a:rPr lang="ja-JP" altLang="en-US" dirty="0"/>
              <a:t>パターン</a:t>
            </a:r>
            <a:r>
              <a:rPr lang="ja-JP" altLang="en-US" dirty="0">
                <a:solidFill>
                  <a:srgbClr val="00B0F0"/>
                </a:solidFill>
              </a:rPr>
              <a:t>３</a:t>
            </a:r>
            <a:r>
              <a:rPr lang="en-US" altLang="ja-JP" dirty="0">
                <a:solidFill>
                  <a:srgbClr val="00B0F0"/>
                </a:solidFill>
              </a:rPr>
              <a:t>a</a:t>
            </a:r>
            <a:r>
              <a:rPr lang="ja-JP" altLang="en-US" dirty="0"/>
              <a:t> ：</a:t>
            </a:r>
            <a:endParaRPr lang="en-US" altLang="ja-JP" dirty="0"/>
          </a:p>
          <a:p>
            <a:r>
              <a:rPr lang="ja-JP" altLang="en-US" dirty="0"/>
              <a:t>　　　移動による状態確率が </a:t>
            </a:r>
            <a:r>
              <a:rPr lang="en-US" altLang="ja-JP" dirty="0"/>
              <a:t>0.18  </a:t>
            </a:r>
            <a:r>
              <a:rPr lang="ja-JP" altLang="en-US" dirty="0"/>
              <a:t>観測確率が</a:t>
            </a:r>
            <a:r>
              <a:rPr lang="en-US" altLang="ja-JP" dirty="0"/>
              <a:t>0.3/15=0.02</a:t>
            </a:r>
            <a:r>
              <a:rPr lang="ja-JP" altLang="en-US" dirty="0"/>
              <a:t>　よって、</a:t>
            </a:r>
            <a:r>
              <a:rPr lang="en-US" altLang="ja-JP" dirty="0"/>
              <a:t>G</a:t>
            </a:r>
            <a:r>
              <a:rPr lang="en-US" altLang="ja-JP" baseline="-25000" dirty="0"/>
              <a:t>t</a:t>
            </a:r>
            <a:r>
              <a:rPr lang="en-US" altLang="ja-JP" dirty="0"/>
              <a:t>=3.6×10</a:t>
            </a:r>
            <a:r>
              <a:rPr lang="en-US" altLang="ja-JP" baseline="30000" dirty="0"/>
              <a:t>-3</a:t>
            </a:r>
          </a:p>
          <a:p>
            <a:r>
              <a:rPr lang="ja-JP" altLang="en-US" dirty="0"/>
              <a:t>パターン</a:t>
            </a:r>
            <a:r>
              <a:rPr lang="ja-JP" altLang="en-US" dirty="0">
                <a:solidFill>
                  <a:srgbClr val="C00000"/>
                </a:solidFill>
              </a:rPr>
              <a:t>３</a:t>
            </a:r>
            <a:r>
              <a:rPr lang="en-US" altLang="ja-JP" dirty="0">
                <a:solidFill>
                  <a:srgbClr val="C00000"/>
                </a:solidFill>
              </a:rPr>
              <a:t>b</a:t>
            </a:r>
            <a:r>
              <a:rPr lang="ja-JP" altLang="en-US" dirty="0"/>
              <a:t> ：</a:t>
            </a:r>
            <a:endParaRPr lang="en-US" altLang="ja-JP" dirty="0"/>
          </a:p>
          <a:p>
            <a:r>
              <a:rPr lang="ja-JP" altLang="en-US" dirty="0"/>
              <a:t>　　移動による状態確率が </a:t>
            </a:r>
            <a:r>
              <a:rPr lang="en-US" altLang="ja-JP" dirty="0"/>
              <a:t>0.18  </a:t>
            </a:r>
            <a:r>
              <a:rPr lang="ja-JP" altLang="en-US" dirty="0"/>
              <a:t>観測確率が</a:t>
            </a:r>
            <a:r>
              <a:rPr lang="en-US" altLang="ja-JP" dirty="0"/>
              <a:t>0.3/15=0.70</a:t>
            </a:r>
            <a:r>
              <a:rPr lang="ja-JP" altLang="en-US" dirty="0"/>
              <a:t>　よって、</a:t>
            </a:r>
            <a:r>
              <a:rPr lang="en-US" altLang="ja-JP" dirty="0"/>
              <a:t>G</a:t>
            </a:r>
            <a:r>
              <a:rPr lang="en-US" altLang="ja-JP" baseline="-25000" dirty="0"/>
              <a:t>t</a:t>
            </a:r>
            <a:r>
              <a:rPr lang="en-US" altLang="ja-JP" dirty="0"/>
              <a:t>=1.3×10</a:t>
            </a:r>
            <a:r>
              <a:rPr lang="en-US" altLang="ja-JP" baseline="30000" dirty="0"/>
              <a:t>-1</a:t>
            </a:r>
            <a:endParaRPr lang="en-US" altLang="ja-JP" dirty="0"/>
          </a:p>
        </p:txBody>
      </p:sp>
      <p:sp>
        <p:nvSpPr>
          <p:cNvPr id="29" name="正方形/長方形 28"/>
          <p:cNvSpPr/>
          <p:nvPr/>
        </p:nvSpPr>
        <p:spPr>
          <a:xfrm>
            <a:off x="2377619" y="3255704"/>
            <a:ext cx="508473" cy="461665"/>
          </a:xfrm>
          <a:prstGeom prst="rect">
            <a:avLst/>
          </a:prstGeom>
        </p:spPr>
        <p:txBody>
          <a:bodyPr wrap="none">
            <a:spAutoFit/>
          </a:bodyPr>
          <a:lstStyle/>
          <a:p>
            <a:r>
              <a:rPr lang="ja-JP" altLang="en-US" sz="2400" dirty="0">
                <a:solidFill>
                  <a:srgbClr val="00B050"/>
                </a:solidFill>
              </a:rPr>
              <a:t>１</a:t>
            </a:r>
            <a:r>
              <a:rPr lang="en-US" altLang="ja-JP" sz="2400" dirty="0">
                <a:solidFill>
                  <a:srgbClr val="00B050"/>
                </a:solidFill>
              </a:rPr>
              <a:t>a</a:t>
            </a:r>
            <a:endParaRPr lang="ja-JP" altLang="en-US" sz="2400" dirty="0">
              <a:solidFill>
                <a:srgbClr val="00B050"/>
              </a:solidFill>
            </a:endParaRPr>
          </a:p>
        </p:txBody>
      </p:sp>
      <p:sp>
        <p:nvSpPr>
          <p:cNvPr id="26" name="正方形/長方形 25"/>
          <p:cNvSpPr/>
          <p:nvPr/>
        </p:nvSpPr>
        <p:spPr>
          <a:xfrm>
            <a:off x="3419872" y="1537628"/>
            <a:ext cx="613501" cy="523220"/>
          </a:xfrm>
          <a:prstGeom prst="rect">
            <a:avLst/>
          </a:prstGeom>
        </p:spPr>
        <p:txBody>
          <a:bodyPr wrap="none">
            <a:spAutoFit/>
          </a:bodyPr>
          <a:lstStyle/>
          <a:p>
            <a:r>
              <a:rPr lang="en-US" altLang="ja-JP" sz="2800" dirty="0"/>
              <a:t>2a</a:t>
            </a:r>
            <a:r>
              <a:rPr lang="ja-JP" altLang="en-US" sz="2800" dirty="0"/>
              <a:t> </a:t>
            </a:r>
          </a:p>
        </p:txBody>
      </p:sp>
      <p:sp>
        <p:nvSpPr>
          <p:cNvPr id="30" name="正方形/長方形 29"/>
          <p:cNvSpPr/>
          <p:nvPr/>
        </p:nvSpPr>
        <p:spPr>
          <a:xfrm>
            <a:off x="3419871" y="2400025"/>
            <a:ext cx="613501" cy="523220"/>
          </a:xfrm>
          <a:prstGeom prst="rect">
            <a:avLst/>
          </a:prstGeom>
        </p:spPr>
        <p:txBody>
          <a:bodyPr wrap="none">
            <a:spAutoFit/>
          </a:bodyPr>
          <a:lstStyle/>
          <a:p>
            <a:r>
              <a:rPr lang="en-US" altLang="ja-JP" sz="2800" dirty="0"/>
              <a:t>2a</a:t>
            </a:r>
            <a:r>
              <a:rPr lang="ja-JP" altLang="en-US" sz="2800" dirty="0"/>
              <a:t> </a:t>
            </a:r>
          </a:p>
        </p:txBody>
      </p:sp>
      <p:sp>
        <p:nvSpPr>
          <p:cNvPr id="31" name="正方形/長方形 30"/>
          <p:cNvSpPr/>
          <p:nvPr/>
        </p:nvSpPr>
        <p:spPr>
          <a:xfrm>
            <a:off x="3419870" y="3235300"/>
            <a:ext cx="613501" cy="523220"/>
          </a:xfrm>
          <a:prstGeom prst="rect">
            <a:avLst/>
          </a:prstGeom>
        </p:spPr>
        <p:txBody>
          <a:bodyPr wrap="none">
            <a:spAutoFit/>
          </a:bodyPr>
          <a:lstStyle/>
          <a:p>
            <a:r>
              <a:rPr lang="en-US" altLang="ja-JP" sz="2800" dirty="0"/>
              <a:t>2a</a:t>
            </a:r>
            <a:r>
              <a:rPr lang="ja-JP" altLang="en-US" sz="2800" dirty="0"/>
              <a:t> </a:t>
            </a:r>
          </a:p>
        </p:txBody>
      </p:sp>
      <p:sp>
        <p:nvSpPr>
          <p:cNvPr id="32" name="正方形/長方形 31"/>
          <p:cNvSpPr/>
          <p:nvPr/>
        </p:nvSpPr>
        <p:spPr>
          <a:xfrm>
            <a:off x="2377618" y="2482988"/>
            <a:ext cx="508473" cy="461665"/>
          </a:xfrm>
          <a:prstGeom prst="rect">
            <a:avLst/>
          </a:prstGeom>
        </p:spPr>
        <p:txBody>
          <a:bodyPr wrap="none">
            <a:spAutoFit/>
          </a:bodyPr>
          <a:lstStyle/>
          <a:p>
            <a:r>
              <a:rPr lang="ja-JP" altLang="en-US" sz="2400" dirty="0">
                <a:solidFill>
                  <a:srgbClr val="00B050"/>
                </a:solidFill>
              </a:rPr>
              <a:t>１</a:t>
            </a:r>
            <a:r>
              <a:rPr lang="en-US" altLang="ja-JP" sz="2400" dirty="0">
                <a:solidFill>
                  <a:srgbClr val="00B050"/>
                </a:solidFill>
              </a:rPr>
              <a:t>a</a:t>
            </a:r>
            <a:endParaRPr lang="ja-JP" altLang="en-US" sz="2400" dirty="0">
              <a:solidFill>
                <a:srgbClr val="00B050"/>
              </a:solidFill>
            </a:endParaRPr>
          </a:p>
        </p:txBody>
      </p:sp>
      <p:sp>
        <p:nvSpPr>
          <p:cNvPr id="33" name="正方形/長方形 32"/>
          <p:cNvSpPr/>
          <p:nvPr/>
        </p:nvSpPr>
        <p:spPr>
          <a:xfrm>
            <a:off x="2377619" y="1604993"/>
            <a:ext cx="508473" cy="461665"/>
          </a:xfrm>
          <a:prstGeom prst="rect">
            <a:avLst/>
          </a:prstGeom>
        </p:spPr>
        <p:txBody>
          <a:bodyPr wrap="none">
            <a:spAutoFit/>
          </a:bodyPr>
          <a:lstStyle/>
          <a:p>
            <a:r>
              <a:rPr lang="ja-JP" altLang="en-US" sz="2400" dirty="0">
                <a:solidFill>
                  <a:srgbClr val="00B050"/>
                </a:solidFill>
              </a:rPr>
              <a:t>１</a:t>
            </a:r>
            <a:r>
              <a:rPr lang="en-US" altLang="ja-JP" sz="2400" dirty="0">
                <a:solidFill>
                  <a:srgbClr val="00B050"/>
                </a:solidFill>
              </a:rPr>
              <a:t>a</a:t>
            </a:r>
            <a:endParaRPr lang="ja-JP" altLang="en-US" sz="2400" dirty="0">
              <a:solidFill>
                <a:srgbClr val="00B050"/>
              </a:solidFill>
            </a:endParaRPr>
          </a:p>
        </p:txBody>
      </p:sp>
      <p:sp>
        <p:nvSpPr>
          <p:cNvPr id="34" name="正方形/長方形 33"/>
          <p:cNvSpPr/>
          <p:nvPr/>
        </p:nvSpPr>
        <p:spPr>
          <a:xfrm>
            <a:off x="4431610" y="1572592"/>
            <a:ext cx="613501" cy="523220"/>
          </a:xfrm>
          <a:prstGeom prst="rect">
            <a:avLst/>
          </a:prstGeom>
        </p:spPr>
        <p:txBody>
          <a:bodyPr wrap="none">
            <a:spAutoFit/>
          </a:bodyPr>
          <a:lstStyle/>
          <a:p>
            <a:r>
              <a:rPr lang="en-US" altLang="ja-JP" sz="2800" dirty="0"/>
              <a:t>2a</a:t>
            </a:r>
            <a:r>
              <a:rPr lang="ja-JP" altLang="en-US" sz="2800" dirty="0"/>
              <a:t> </a:t>
            </a:r>
          </a:p>
        </p:txBody>
      </p:sp>
      <p:sp>
        <p:nvSpPr>
          <p:cNvPr id="35" name="正方形/長方形 34"/>
          <p:cNvSpPr/>
          <p:nvPr/>
        </p:nvSpPr>
        <p:spPr>
          <a:xfrm>
            <a:off x="4552796" y="2529154"/>
            <a:ext cx="445956" cy="369332"/>
          </a:xfrm>
          <a:prstGeom prst="rect">
            <a:avLst/>
          </a:prstGeom>
        </p:spPr>
        <p:txBody>
          <a:bodyPr wrap="none">
            <a:spAutoFit/>
          </a:bodyPr>
          <a:lstStyle/>
          <a:p>
            <a:r>
              <a:rPr lang="ja-JP" altLang="en-US" dirty="0">
                <a:solidFill>
                  <a:srgbClr val="C00000"/>
                </a:solidFill>
              </a:rPr>
              <a:t>３</a:t>
            </a:r>
            <a:r>
              <a:rPr lang="en-US" altLang="ja-JP" dirty="0">
                <a:solidFill>
                  <a:srgbClr val="C00000"/>
                </a:solidFill>
              </a:rPr>
              <a:t>b</a:t>
            </a:r>
            <a:endParaRPr lang="ja-JP" altLang="en-US" dirty="0"/>
          </a:p>
        </p:txBody>
      </p:sp>
      <p:sp>
        <p:nvSpPr>
          <p:cNvPr id="36" name="正方形/長方形 35"/>
          <p:cNvSpPr/>
          <p:nvPr/>
        </p:nvSpPr>
        <p:spPr>
          <a:xfrm>
            <a:off x="4518364" y="3297660"/>
            <a:ext cx="480388" cy="369332"/>
          </a:xfrm>
          <a:prstGeom prst="rect">
            <a:avLst/>
          </a:prstGeom>
        </p:spPr>
        <p:txBody>
          <a:bodyPr wrap="none">
            <a:spAutoFit/>
          </a:bodyPr>
          <a:lstStyle/>
          <a:p>
            <a:r>
              <a:rPr lang="ja-JP" altLang="en-US" dirty="0">
                <a:solidFill>
                  <a:srgbClr val="00B0F0"/>
                </a:solidFill>
              </a:rPr>
              <a:t>３</a:t>
            </a:r>
            <a:r>
              <a:rPr lang="en-US" altLang="ja-JP" dirty="0">
                <a:solidFill>
                  <a:srgbClr val="00B0F0"/>
                </a:solidFill>
              </a:rPr>
              <a:t>a</a:t>
            </a:r>
            <a:r>
              <a:rPr lang="ja-JP" altLang="en-US" dirty="0"/>
              <a:t> </a:t>
            </a:r>
          </a:p>
        </p:txBody>
      </p:sp>
      <p:sp>
        <p:nvSpPr>
          <p:cNvPr id="37" name="正方形/長方形 36"/>
          <p:cNvSpPr/>
          <p:nvPr/>
        </p:nvSpPr>
        <p:spPr>
          <a:xfrm>
            <a:off x="5591946" y="1614572"/>
            <a:ext cx="480388" cy="369332"/>
          </a:xfrm>
          <a:prstGeom prst="rect">
            <a:avLst/>
          </a:prstGeom>
        </p:spPr>
        <p:txBody>
          <a:bodyPr wrap="none">
            <a:spAutoFit/>
          </a:bodyPr>
          <a:lstStyle/>
          <a:p>
            <a:r>
              <a:rPr lang="ja-JP" altLang="en-US" dirty="0">
                <a:solidFill>
                  <a:srgbClr val="00B0F0"/>
                </a:solidFill>
              </a:rPr>
              <a:t>３</a:t>
            </a:r>
            <a:r>
              <a:rPr lang="en-US" altLang="ja-JP" dirty="0">
                <a:solidFill>
                  <a:srgbClr val="00B0F0"/>
                </a:solidFill>
              </a:rPr>
              <a:t>a</a:t>
            </a:r>
            <a:r>
              <a:rPr lang="ja-JP" altLang="en-US" dirty="0"/>
              <a:t> </a:t>
            </a:r>
          </a:p>
        </p:txBody>
      </p:sp>
    </p:spTree>
    <p:extLst>
      <p:ext uri="{BB962C8B-B14F-4D97-AF65-F5344CB8AC3E}">
        <p14:creationId xmlns:p14="http://schemas.microsoft.com/office/powerpoint/2010/main" val="3568477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0032"/>
            <a:ext cx="8229600" cy="1143000"/>
          </a:xfrm>
          <a:solidFill>
            <a:schemeClr val="bg1">
              <a:alpha val="54000"/>
            </a:schemeClr>
          </a:solidFill>
        </p:spPr>
        <p:txBody>
          <a:bodyPr>
            <a:normAutofit/>
          </a:bodyPr>
          <a:lstStyle/>
          <a:p>
            <a:r>
              <a:rPr kumimoji="1" lang="en-US" altLang="ja-JP" dirty="0"/>
              <a:t>STORY </a:t>
            </a:r>
            <a:r>
              <a:rPr kumimoji="1" lang="ja-JP" altLang="en-US" dirty="0"/>
              <a:t>位置推定</a:t>
            </a:r>
            <a:r>
              <a:rPr lang="ja-JP" altLang="en-US" sz="5400" dirty="0"/>
              <a:t>（</a:t>
            </a:r>
            <a:r>
              <a:rPr lang="en-US" altLang="ja-JP" sz="5400" dirty="0"/>
              <a:t>1</a:t>
            </a:r>
            <a:r>
              <a:rPr lang="ja-JP" altLang="en-US" sz="5400" dirty="0"/>
              <a:t>）</a:t>
            </a:r>
            <a:endParaRPr kumimoji="1" lang="ja-JP" altLang="en-US" dirty="0"/>
          </a:p>
        </p:txBody>
      </p:sp>
      <p:sp>
        <p:nvSpPr>
          <p:cNvPr id="3" name="コンテンツ プレースホルダー 2"/>
          <p:cNvSpPr>
            <a:spLocks noGrp="1"/>
          </p:cNvSpPr>
          <p:nvPr>
            <p:ph idx="1"/>
          </p:nvPr>
        </p:nvSpPr>
        <p:spPr>
          <a:xfrm>
            <a:off x="457200" y="1431424"/>
            <a:ext cx="8003232" cy="2717656"/>
          </a:xfrm>
        </p:spPr>
        <p:txBody>
          <a:bodyPr>
            <a:normAutofit fontScale="85000" lnSpcReduction="10000"/>
          </a:bodyPr>
          <a:lstStyle/>
          <a:p>
            <a:r>
              <a:rPr lang="ja-JP" altLang="en-US" dirty="0"/>
              <a:t>ホイールダック２号はハッと気づいた．自分が今，迷路のどこにいるのかがわからない．前後左右を見たが，前に壁，左右後ろは通路だ．頭の中の地図を参照したが，こんな場所は迷路の中にはいくつもある．</a:t>
            </a:r>
          </a:p>
          <a:p>
            <a:r>
              <a:rPr lang="ja-JP" altLang="en-US" dirty="0"/>
              <a:t>　これまでホイールダック２号は自分が迷路の中のどこにいるのかなんて，わかるのが当たり前だと思っていた．しかし，現実はそうではなかった．ホイールダック２号は限られた周囲の情報から自分の位置を知る能力を身につけなければならない．</a:t>
            </a:r>
            <a:endParaRPr kumimoji="1" lang="ja-JP" altLang="en-US" dirty="0"/>
          </a:p>
        </p:txBody>
      </p:sp>
      <p:pic>
        <p:nvPicPr>
          <p:cNvPr id="1026" name="Picture 2" descr="C:\Users\user\Dropbox\谷口先生へ\HP用ダック画像\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4014469"/>
            <a:ext cx="6541545" cy="2843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965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051720" y="1345992"/>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3131840" y="1345992"/>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211960" y="1345992"/>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051720" y="2210088"/>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131840" y="2210088"/>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211960" y="2210088"/>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051720" y="3079025"/>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3131840" y="3074184"/>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5292080" y="1345992"/>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p:nvCxnSpPr>
        <p:spPr>
          <a:xfrm>
            <a:off x="2051720" y="1345992"/>
            <a:ext cx="432048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2051720" y="1345992"/>
            <a:ext cx="0" cy="259712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H="1" flipV="1">
            <a:off x="2051720" y="3943121"/>
            <a:ext cx="3240360" cy="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5292080" y="2212508"/>
            <a:ext cx="0" cy="173061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6372200" y="1341151"/>
            <a:ext cx="0" cy="8713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5288829" y="2202520"/>
            <a:ext cx="1083371"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20" name="Picture 2" descr="C:\Users\user\Dropbox\8_lecture\13講義\人工知能概論\tex\img\ホイールダック２号\ホイールダック2号\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2202520"/>
            <a:ext cx="720725" cy="720725"/>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直線コネクタ 20"/>
          <p:cNvCxnSpPr/>
          <p:nvPr/>
        </p:nvCxnSpPr>
        <p:spPr>
          <a:xfrm>
            <a:off x="6946041" y="2980165"/>
            <a:ext cx="0" cy="7069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6372200" y="3038600"/>
            <a:ext cx="564281" cy="655384"/>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形吹き出し 22"/>
          <p:cNvSpPr/>
          <p:nvPr/>
        </p:nvSpPr>
        <p:spPr>
          <a:xfrm>
            <a:off x="5830514" y="2713821"/>
            <a:ext cx="1765822" cy="1296467"/>
          </a:xfrm>
          <a:prstGeom prst="wedgeEllipseCallout">
            <a:avLst>
              <a:gd name="adj1" fmla="val 64007"/>
              <a:gd name="adj2" fmla="val -3041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467544" y="404664"/>
            <a:ext cx="5333511" cy="1200329"/>
          </a:xfrm>
          <a:prstGeom prst="rect">
            <a:avLst/>
          </a:prstGeom>
          <a:noFill/>
        </p:spPr>
        <p:txBody>
          <a:bodyPr wrap="none" rtlCol="0">
            <a:spAutoFit/>
          </a:bodyPr>
          <a:lstStyle/>
          <a:p>
            <a:r>
              <a:rPr lang="ja-JP" altLang="en-US" sz="3600"/>
              <a:t>例題解説 </a:t>
            </a:r>
            <a:r>
              <a:rPr kumimoji="1" lang="en-US" altLang="ja-JP" sz="3600"/>
              <a:t>G</a:t>
            </a:r>
            <a:r>
              <a:rPr kumimoji="1" lang="en-US" altLang="ja-JP" sz="3600" baseline="-25000"/>
              <a:t>t</a:t>
            </a:r>
            <a:r>
              <a:rPr lang="ja-JP" altLang="en-US" sz="3600" dirty="0"/>
              <a:t>の正規化⇒ </a:t>
            </a:r>
            <a:r>
              <a:rPr lang="en-US" altLang="ja-JP" sz="3600" dirty="0"/>
              <a:t>F</a:t>
            </a:r>
            <a:r>
              <a:rPr lang="en-US" altLang="ja-JP" sz="3600" baseline="-25000" dirty="0"/>
              <a:t>t</a:t>
            </a:r>
            <a:endParaRPr lang="en-US" altLang="ja-JP" sz="3600" dirty="0"/>
          </a:p>
          <a:p>
            <a:endParaRPr lang="en-US" altLang="ja-JP" sz="3600" dirty="0"/>
          </a:p>
        </p:txBody>
      </p:sp>
      <p:sp>
        <p:nvSpPr>
          <p:cNvPr id="27" name="テキスト ボックス 26"/>
          <p:cNvSpPr txBox="1"/>
          <p:nvPr/>
        </p:nvSpPr>
        <p:spPr>
          <a:xfrm>
            <a:off x="793332" y="3938280"/>
            <a:ext cx="7890055" cy="2585323"/>
          </a:xfrm>
          <a:prstGeom prst="rect">
            <a:avLst/>
          </a:prstGeom>
          <a:noFill/>
          <a:ln>
            <a:solidFill>
              <a:srgbClr val="C00000"/>
            </a:solidFill>
          </a:ln>
        </p:spPr>
        <p:txBody>
          <a:bodyPr wrap="square" rtlCol="0">
            <a:spAutoFit/>
          </a:bodyPr>
          <a:lstStyle/>
          <a:p>
            <a:r>
              <a:rPr lang="ja-JP" altLang="en-US" dirty="0"/>
              <a:t>パターン</a:t>
            </a:r>
            <a:r>
              <a:rPr lang="ja-JP" altLang="en-US" dirty="0">
                <a:solidFill>
                  <a:srgbClr val="00B050"/>
                </a:solidFill>
              </a:rPr>
              <a:t>１</a:t>
            </a:r>
            <a:r>
              <a:rPr lang="en-US" altLang="ja-JP" dirty="0">
                <a:solidFill>
                  <a:srgbClr val="00B050"/>
                </a:solidFill>
              </a:rPr>
              <a:t>a</a:t>
            </a:r>
            <a:r>
              <a:rPr lang="ja-JP" altLang="en-US" dirty="0"/>
              <a:t>： </a:t>
            </a:r>
            <a:r>
              <a:rPr lang="en-US" altLang="ja-JP" dirty="0"/>
              <a:t>3</a:t>
            </a:r>
            <a:r>
              <a:rPr lang="ja-JP" altLang="en-US" dirty="0"/>
              <a:t>通り　　　          </a:t>
            </a:r>
            <a:r>
              <a:rPr lang="en-US" altLang="ja-JP" dirty="0"/>
              <a:t>=&gt; Ft=</a:t>
            </a:r>
            <a:r>
              <a:rPr lang="en-US" altLang="ja-JP" dirty="0">
                <a:latin typeface="Times New Roman" panose="02020603050405020304" pitchFamily="18" charset="0"/>
                <a:cs typeface="Times New Roman" panose="02020603050405020304" pitchFamily="18" charset="0"/>
              </a:rPr>
              <a:t>2.8×10</a:t>
            </a:r>
            <a:r>
              <a:rPr lang="en-US" altLang="ja-JP" baseline="30000" dirty="0">
                <a:latin typeface="Times New Roman" panose="02020603050405020304" pitchFamily="18" charset="0"/>
                <a:cs typeface="Times New Roman" panose="02020603050405020304" pitchFamily="18" charset="0"/>
              </a:rPr>
              <a:t>-</a:t>
            </a:r>
            <a:r>
              <a:rPr lang="ja-JP" altLang="en-US" baseline="30000" dirty="0">
                <a:latin typeface="Times New Roman" panose="02020603050405020304" pitchFamily="18" charset="0"/>
                <a:cs typeface="Times New Roman" panose="02020603050405020304" pitchFamily="18" charset="0"/>
              </a:rPr>
              <a:t>３</a:t>
            </a:r>
            <a:endParaRPr lang="en-US" altLang="ja-JP" dirty="0">
              <a:latin typeface="Times New Roman" panose="02020603050405020304" pitchFamily="18" charset="0"/>
              <a:cs typeface="Times New Roman" panose="02020603050405020304" pitchFamily="18" charset="0"/>
            </a:endParaRPr>
          </a:p>
          <a:p>
            <a:r>
              <a:rPr lang="ja-JP" altLang="en-US" dirty="0"/>
              <a:t>　　　移動による状態確率が </a:t>
            </a:r>
            <a:r>
              <a:rPr lang="en-US" altLang="ja-JP" dirty="0"/>
              <a:t>0.02  </a:t>
            </a:r>
            <a:r>
              <a:rPr lang="ja-JP" altLang="en-US" dirty="0"/>
              <a:t>観測確率が</a:t>
            </a:r>
            <a:r>
              <a:rPr lang="en-US" altLang="ja-JP" dirty="0"/>
              <a:t>0.3/15=0.02</a:t>
            </a:r>
            <a:r>
              <a:rPr lang="ja-JP" altLang="en-US" dirty="0"/>
              <a:t>　よって、</a:t>
            </a:r>
            <a:r>
              <a:rPr lang="en-US" altLang="ja-JP" dirty="0"/>
              <a:t>G</a:t>
            </a:r>
            <a:r>
              <a:rPr lang="en-US" altLang="ja-JP" baseline="-25000" dirty="0"/>
              <a:t>t</a:t>
            </a:r>
            <a:r>
              <a:rPr lang="en-US" altLang="ja-JP" dirty="0"/>
              <a:t>=4.0×10</a:t>
            </a:r>
            <a:r>
              <a:rPr lang="en-US" altLang="ja-JP" baseline="30000" dirty="0"/>
              <a:t>-4</a:t>
            </a:r>
            <a:r>
              <a:rPr lang="ja-JP" altLang="en-US" dirty="0"/>
              <a:t> </a:t>
            </a:r>
            <a:endParaRPr lang="en-US" altLang="ja-JP" dirty="0"/>
          </a:p>
          <a:p>
            <a:r>
              <a:rPr lang="ja-JP" altLang="en-US" dirty="0"/>
              <a:t>パターン</a:t>
            </a:r>
            <a:r>
              <a:rPr lang="en-US" altLang="ja-JP" dirty="0"/>
              <a:t>2a</a:t>
            </a:r>
            <a:r>
              <a:rPr lang="ja-JP" altLang="en-US" dirty="0"/>
              <a:t> ：４通り</a:t>
            </a:r>
            <a:r>
              <a:rPr lang="en-US" altLang="ja-JP" dirty="0"/>
              <a:t>		=&gt; Ft=</a:t>
            </a:r>
            <a:r>
              <a:rPr lang="en-US" altLang="ja-JP" dirty="0">
                <a:latin typeface="Times New Roman" panose="02020603050405020304" pitchFamily="18" charset="0"/>
                <a:cs typeface="Times New Roman" panose="02020603050405020304" pitchFamily="18" charset="0"/>
              </a:rPr>
              <a:t>1.4×10</a:t>
            </a:r>
            <a:r>
              <a:rPr lang="en-US" altLang="ja-JP" baseline="30000" dirty="0">
                <a:latin typeface="Times New Roman" panose="02020603050405020304" pitchFamily="18" charset="0"/>
                <a:cs typeface="Times New Roman" panose="02020603050405020304" pitchFamily="18" charset="0"/>
              </a:rPr>
              <a:t>-2</a:t>
            </a:r>
            <a:endParaRPr lang="en-US" altLang="ja-JP" dirty="0"/>
          </a:p>
          <a:p>
            <a:r>
              <a:rPr lang="ja-JP" altLang="en-US" dirty="0"/>
              <a:t>　　　移動による状態確率が </a:t>
            </a:r>
            <a:r>
              <a:rPr lang="en-US" altLang="ja-JP" dirty="0"/>
              <a:t>0.10  </a:t>
            </a:r>
            <a:r>
              <a:rPr lang="ja-JP" altLang="en-US" dirty="0"/>
              <a:t>観測確率が</a:t>
            </a:r>
            <a:r>
              <a:rPr lang="en-US" altLang="ja-JP" dirty="0"/>
              <a:t>0.3/15=0.02</a:t>
            </a:r>
            <a:r>
              <a:rPr lang="ja-JP" altLang="en-US" dirty="0"/>
              <a:t>　よって、</a:t>
            </a:r>
            <a:r>
              <a:rPr lang="en-US" altLang="ja-JP" dirty="0"/>
              <a:t>G</a:t>
            </a:r>
            <a:r>
              <a:rPr lang="en-US" altLang="ja-JP" baseline="-25000" dirty="0"/>
              <a:t>t</a:t>
            </a:r>
            <a:r>
              <a:rPr lang="en-US" altLang="ja-JP" dirty="0"/>
              <a:t>=2.0×10</a:t>
            </a:r>
            <a:r>
              <a:rPr lang="en-US" altLang="ja-JP" baseline="30000" dirty="0"/>
              <a:t>-3</a:t>
            </a:r>
          </a:p>
          <a:p>
            <a:r>
              <a:rPr lang="ja-JP" altLang="en-US" dirty="0"/>
              <a:t>パターン</a:t>
            </a:r>
            <a:r>
              <a:rPr lang="ja-JP" altLang="en-US" dirty="0">
                <a:solidFill>
                  <a:srgbClr val="00B0F0"/>
                </a:solidFill>
              </a:rPr>
              <a:t>３</a:t>
            </a:r>
            <a:r>
              <a:rPr lang="en-US" altLang="ja-JP" dirty="0">
                <a:solidFill>
                  <a:srgbClr val="00B0F0"/>
                </a:solidFill>
              </a:rPr>
              <a:t>a</a:t>
            </a:r>
            <a:r>
              <a:rPr lang="ja-JP" altLang="en-US" dirty="0"/>
              <a:t> ：                          </a:t>
            </a:r>
            <a:r>
              <a:rPr lang="en-US" altLang="ja-JP" dirty="0"/>
              <a:t>=&gt; Ft=</a:t>
            </a:r>
            <a:r>
              <a:rPr lang="en-US" altLang="ja-JP" dirty="0">
                <a:latin typeface="Times New Roman" panose="02020603050405020304" pitchFamily="18" charset="0"/>
                <a:cs typeface="Times New Roman" panose="02020603050405020304" pitchFamily="18" charset="0"/>
              </a:rPr>
              <a:t>2.5×10</a:t>
            </a:r>
            <a:r>
              <a:rPr lang="en-US" altLang="ja-JP" baseline="30000" dirty="0">
                <a:latin typeface="Times New Roman" panose="02020603050405020304" pitchFamily="18" charset="0"/>
                <a:cs typeface="Times New Roman" panose="02020603050405020304" pitchFamily="18" charset="0"/>
              </a:rPr>
              <a:t>-2</a:t>
            </a:r>
            <a:endParaRPr lang="en-US" altLang="ja-JP" dirty="0"/>
          </a:p>
          <a:p>
            <a:r>
              <a:rPr lang="ja-JP" altLang="en-US" dirty="0"/>
              <a:t>　　　移動による状態確率が </a:t>
            </a:r>
            <a:r>
              <a:rPr lang="en-US" altLang="ja-JP" dirty="0"/>
              <a:t>0.18  </a:t>
            </a:r>
            <a:r>
              <a:rPr lang="ja-JP" altLang="en-US" dirty="0"/>
              <a:t>観測確率が</a:t>
            </a:r>
            <a:r>
              <a:rPr lang="en-US" altLang="ja-JP" dirty="0"/>
              <a:t>0.3/15=0.02</a:t>
            </a:r>
            <a:r>
              <a:rPr lang="ja-JP" altLang="en-US" dirty="0"/>
              <a:t>　よって、</a:t>
            </a:r>
            <a:r>
              <a:rPr lang="en-US" altLang="ja-JP" dirty="0"/>
              <a:t>G</a:t>
            </a:r>
            <a:r>
              <a:rPr lang="en-US" altLang="ja-JP" baseline="-25000" dirty="0"/>
              <a:t>t</a:t>
            </a:r>
            <a:r>
              <a:rPr lang="en-US" altLang="ja-JP" dirty="0"/>
              <a:t>=3.6×10</a:t>
            </a:r>
            <a:r>
              <a:rPr lang="en-US" altLang="ja-JP" baseline="30000" dirty="0"/>
              <a:t>-3</a:t>
            </a:r>
          </a:p>
          <a:p>
            <a:r>
              <a:rPr lang="ja-JP" altLang="en-US" dirty="0"/>
              <a:t>パターン</a:t>
            </a:r>
            <a:r>
              <a:rPr lang="ja-JP" altLang="en-US" dirty="0">
                <a:solidFill>
                  <a:srgbClr val="C00000"/>
                </a:solidFill>
              </a:rPr>
              <a:t>３</a:t>
            </a:r>
            <a:r>
              <a:rPr lang="en-US" altLang="ja-JP" dirty="0">
                <a:solidFill>
                  <a:srgbClr val="C00000"/>
                </a:solidFill>
              </a:rPr>
              <a:t>b</a:t>
            </a:r>
            <a:r>
              <a:rPr lang="ja-JP" altLang="en-US" dirty="0"/>
              <a:t> ：                          </a:t>
            </a:r>
            <a:r>
              <a:rPr lang="en-US" altLang="ja-JP" dirty="0"/>
              <a:t>=&gt; Ft=</a:t>
            </a:r>
            <a:r>
              <a:rPr lang="en-US" altLang="ja-JP" dirty="0">
                <a:latin typeface="Times New Roman" panose="02020603050405020304" pitchFamily="18" charset="0"/>
                <a:cs typeface="Times New Roman" panose="02020603050405020304" pitchFamily="18" charset="0"/>
              </a:rPr>
              <a:t>0.88</a:t>
            </a:r>
            <a:endParaRPr lang="en-US" altLang="ja-JP" dirty="0"/>
          </a:p>
          <a:p>
            <a:r>
              <a:rPr lang="ja-JP" altLang="en-US" dirty="0"/>
              <a:t>　　移動による状態確率が </a:t>
            </a:r>
            <a:r>
              <a:rPr lang="en-US" altLang="ja-JP" dirty="0"/>
              <a:t>0.18  </a:t>
            </a:r>
            <a:r>
              <a:rPr lang="ja-JP" altLang="en-US" dirty="0"/>
              <a:t>観測確率が</a:t>
            </a:r>
            <a:r>
              <a:rPr lang="en-US" altLang="ja-JP" dirty="0"/>
              <a:t>0.3/15=0.70</a:t>
            </a:r>
            <a:r>
              <a:rPr lang="ja-JP" altLang="en-US" dirty="0"/>
              <a:t>　よって、</a:t>
            </a:r>
            <a:r>
              <a:rPr lang="en-US" altLang="ja-JP" dirty="0"/>
              <a:t>G</a:t>
            </a:r>
            <a:r>
              <a:rPr lang="en-US" altLang="ja-JP" baseline="-25000" dirty="0"/>
              <a:t>t</a:t>
            </a:r>
            <a:r>
              <a:rPr lang="en-US" altLang="ja-JP" dirty="0"/>
              <a:t>=1.26×10</a:t>
            </a:r>
            <a:r>
              <a:rPr lang="en-US" altLang="ja-JP" baseline="30000" dirty="0"/>
              <a:t>-1</a:t>
            </a:r>
          </a:p>
          <a:p>
            <a:r>
              <a:rPr lang="ja-JP" altLang="en-US" dirty="0">
                <a:solidFill>
                  <a:srgbClr val="C00000"/>
                </a:solidFill>
              </a:rPr>
              <a:t>すべての</a:t>
            </a:r>
            <a:r>
              <a:rPr lang="en-US" altLang="ja-JP" dirty="0">
                <a:solidFill>
                  <a:srgbClr val="C00000"/>
                </a:solidFill>
              </a:rPr>
              <a:t>Gt</a:t>
            </a:r>
            <a:r>
              <a:rPr lang="ja-JP" altLang="en-US" dirty="0">
                <a:solidFill>
                  <a:srgbClr val="C00000"/>
                </a:solidFill>
              </a:rPr>
              <a:t>の合計は　</a:t>
            </a:r>
            <a:r>
              <a:rPr lang="en-US" altLang="ja-JP" dirty="0">
                <a:solidFill>
                  <a:srgbClr val="C00000"/>
                </a:solidFill>
                <a:latin typeface="Times New Roman" panose="02020603050405020304" pitchFamily="18" charset="0"/>
                <a:cs typeface="Times New Roman" panose="02020603050405020304" pitchFamily="18" charset="0"/>
              </a:rPr>
              <a:t>0.1424</a:t>
            </a:r>
          </a:p>
        </p:txBody>
      </p:sp>
      <p:sp>
        <p:nvSpPr>
          <p:cNvPr id="29" name="正方形/長方形 28"/>
          <p:cNvSpPr/>
          <p:nvPr/>
        </p:nvSpPr>
        <p:spPr>
          <a:xfrm>
            <a:off x="2377619" y="3255704"/>
            <a:ext cx="508473" cy="461665"/>
          </a:xfrm>
          <a:prstGeom prst="rect">
            <a:avLst/>
          </a:prstGeom>
        </p:spPr>
        <p:txBody>
          <a:bodyPr wrap="none">
            <a:spAutoFit/>
          </a:bodyPr>
          <a:lstStyle/>
          <a:p>
            <a:r>
              <a:rPr lang="ja-JP" altLang="en-US" sz="2400" dirty="0">
                <a:solidFill>
                  <a:srgbClr val="00B050"/>
                </a:solidFill>
              </a:rPr>
              <a:t>１</a:t>
            </a:r>
            <a:r>
              <a:rPr lang="en-US" altLang="ja-JP" sz="2400" dirty="0">
                <a:solidFill>
                  <a:srgbClr val="00B050"/>
                </a:solidFill>
              </a:rPr>
              <a:t>a</a:t>
            </a:r>
            <a:endParaRPr lang="ja-JP" altLang="en-US" sz="2400" dirty="0">
              <a:solidFill>
                <a:srgbClr val="00B050"/>
              </a:solidFill>
            </a:endParaRPr>
          </a:p>
        </p:txBody>
      </p:sp>
      <p:sp>
        <p:nvSpPr>
          <p:cNvPr id="26" name="正方形/長方形 25"/>
          <p:cNvSpPr/>
          <p:nvPr/>
        </p:nvSpPr>
        <p:spPr>
          <a:xfrm>
            <a:off x="3419872" y="1537628"/>
            <a:ext cx="613501" cy="523220"/>
          </a:xfrm>
          <a:prstGeom prst="rect">
            <a:avLst/>
          </a:prstGeom>
        </p:spPr>
        <p:txBody>
          <a:bodyPr wrap="none">
            <a:spAutoFit/>
          </a:bodyPr>
          <a:lstStyle/>
          <a:p>
            <a:r>
              <a:rPr lang="en-US" altLang="ja-JP" sz="2800" dirty="0"/>
              <a:t>2a</a:t>
            </a:r>
            <a:r>
              <a:rPr lang="ja-JP" altLang="en-US" sz="2800" dirty="0"/>
              <a:t> </a:t>
            </a:r>
          </a:p>
        </p:txBody>
      </p:sp>
      <p:sp>
        <p:nvSpPr>
          <p:cNvPr id="30" name="正方形/長方形 29"/>
          <p:cNvSpPr/>
          <p:nvPr/>
        </p:nvSpPr>
        <p:spPr>
          <a:xfrm>
            <a:off x="3419871" y="2400025"/>
            <a:ext cx="613501" cy="523220"/>
          </a:xfrm>
          <a:prstGeom prst="rect">
            <a:avLst/>
          </a:prstGeom>
        </p:spPr>
        <p:txBody>
          <a:bodyPr wrap="none">
            <a:spAutoFit/>
          </a:bodyPr>
          <a:lstStyle/>
          <a:p>
            <a:r>
              <a:rPr lang="en-US" altLang="ja-JP" sz="2800" dirty="0"/>
              <a:t>2a</a:t>
            </a:r>
            <a:r>
              <a:rPr lang="ja-JP" altLang="en-US" sz="2800" dirty="0"/>
              <a:t> </a:t>
            </a:r>
          </a:p>
        </p:txBody>
      </p:sp>
      <p:sp>
        <p:nvSpPr>
          <p:cNvPr id="31" name="正方形/長方形 30"/>
          <p:cNvSpPr/>
          <p:nvPr/>
        </p:nvSpPr>
        <p:spPr>
          <a:xfrm>
            <a:off x="3419870" y="3235300"/>
            <a:ext cx="613501" cy="523220"/>
          </a:xfrm>
          <a:prstGeom prst="rect">
            <a:avLst/>
          </a:prstGeom>
        </p:spPr>
        <p:txBody>
          <a:bodyPr wrap="none">
            <a:spAutoFit/>
          </a:bodyPr>
          <a:lstStyle/>
          <a:p>
            <a:r>
              <a:rPr lang="en-US" altLang="ja-JP" sz="2800" dirty="0"/>
              <a:t>2a</a:t>
            </a:r>
            <a:r>
              <a:rPr lang="ja-JP" altLang="en-US" sz="2800" dirty="0"/>
              <a:t> </a:t>
            </a:r>
          </a:p>
        </p:txBody>
      </p:sp>
      <p:sp>
        <p:nvSpPr>
          <p:cNvPr id="32" name="正方形/長方形 31"/>
          <p:cNvSpPr/>
          <p:nvPr/>
        </p:nvSpPr>
        <p:spPr>
          <a:xfrm>
            <a:off x="2377618" y="2482988"/>
            <a:ext cx="508473" cy="461665"/>
          </a:xfrm>
          <a:prstGeom prst="rect">
            <a:avLst/>
          </a:prstGeom>
        </p:spPr>
        <p:txBody>
          <a:bodyPr wrap="none">
            <a:spAutoFit/>
          </a:bodyPr>
          <a:lstStyle/>
          <a:p>
            <a:r>
              <a:rPr lang="ja-JP" altLang="en-US" sz="2400" dirty="0">
                <a:solidFill>
                  <a:srgbClr val="00B050"/>
                </a:solidFill>
              </a:rPr>
              <a:t>１</a:t>
            </a:r>
            <a:r>
              <a:rPr lang="en-US" altLang="ja-JP" sz="2400" dirty="0">
                <a:solidFill>
                  <a:srgbClr val="00B050"/>
                </a:solidFill>
              </a:rPr>
              <a:t>a</a:t>
            </a:r>
            <a:endParaRPr lang="ja-JP" altLang="en-US" sz="2400" dirty="0">
              <a:solidFill>
                <a:srgbClr val="00B050"/>
              </a:solidFill>
            </a:endParaRPr>
          </a:p>
        </p:txBody>
      </p:sp>
      <p:sp>
        <p:nvSpPr>
          <p:cNvPr id="33" name="正方形/長方形 32"/>
          <p:cNvSpPr/>
          <p:nvPr/>
        </p:nvSpPr>
        <p:spPr>
          <a:xfrm>
            <a:off x="2377619" y="1604993"/>
            <a:ext cx="508473" cy="461665"/>
          </a:xfrm>
          <a:prstGeom prst="rect">
            <a:avLst/>
          </a:prstGeom>
        </p:spPr>
        <p:txBody>
          <a:bodyPr wrap="none">
            <a:spAutoFit/>
          </a:bodyPr>
          <a:lstStyle/>
          <a:p>
            <a:r>
              <a:rPr lang="ja-JP" altLang="en-US" sz="2400" dirty="0">
                <a:solidFill>
                  <a:srgbClr val="00B050"/>
                </a:solidFill>
              </a:rPr>
              <a:t>１</a:t>
            </a:r>
            <a:r>
              <a:rPr lang="en-US" altLang="ja-JP" sz="2400" dirty="0">
                <a:solidFill>
                  <a:srgbClr val="00B050"/>
                </a:solidFill>
              </a:rPr>
              <a:t>a</a:t>
            </a:r>
            <a:endParaRPr lang="ja-JP" altLang="en-US" sz="2400" dirty="0">
              <a:solidFill>
                <a:srgbClr val="00B050"/>
              </a:solidFill>
            </a:endParaRPr>
          </a:p>
        </p:txBody>
      </p:sp>
      <p:sp>
        <p:nvSpPr>
          <p:cNvPr id="34" name="正方形/長方形 33"/>
          <p:cNvSpPr/>
          <p:nvPr/>
        </p:nvSpPr>
        <p:spPr>
          <a:xfrm>
            <a:off x="4431610" y="1572592"/>
            <a:ext cx="613501" cy="523220"/>
          </a:xfrm>
          <a:prstGeom prst="rect">
            <a:avLst/>
          </a:prstGeom>
        </p:spPr>
        <p:txBody>
          <a:bodyPr wrap="none">
            <a:spAutoFit/>
          </a:bodyPr>
          <a:lstStyle/>
          <a:p>
            <a:r>
              <a:rPr lang="en-US" altLang="ja-JP" sz="2800" dirty="0"/>
              <a:t>2a</a:t>
            </a:r>
            <a:r>
              <a:rPr lang="ja-JP" altLang="en-US" sz="2800" dirty="0"/>
              <a:t> </a:t>
            </a:r>
          </a:p>
        </p:txBody>
      </p:sp>
      <p:sp>
        <p:nvSpPr>
          <p:cNvPr id="35" name="正方形/長方形 34"/>
          <p:cNvSpPr/>
          <p:nvPr/>
        </p:nvSpPr>
        <p:spPr>
          <a:xfrm>
            <a:off x="4552796" y="2529154"/>
            <a:ext cx="445956" cy="369332"/>
          </a:xfrm>
          <a:prstGeom prst="rect">
            <a:avLst/>
          </a:prstGeom>
        </p:spPr>
        <p:txBody>
          <a:bodyPr wrap="none">
            <a:spAutoFit/>
          </a:bodyPr>
          <a:lstStyle/>
          <a:p>
            <a:r>
              <a:rPr lang="ja-JP" altLang="en-US" dirty="0">
                <a:solidFill>
                  <a:srgbClr val="C00000"/>
                </a:solidFill>
              </a:rPr>
              <a:t>３</a:t>
            </a:r>
            <a:r>
              <a:rPr lang="en-US" altLang="ja-JP" dirty="0">
                <a:solidFill>
                  <a:srgbClr val="C00000"/>
                </a:solidFill>
              </a:rPr>
              <a:t>b</a:t>
            </a:r>
            <a:endParaRPr lang="ja-JP" altLang="en-US" dirty="0"/>
          </a:p>
        </p:txBody>
      </p:sp>
      <p:sp>
        <p:nvSpPr>
          <p:cNvPr id="36" name="正方形/長方形 35"/>
          <p:cNvSpPr/>
          <p:nvPr/>
        </p:nvSpPr>
        <p:spPr>
          <a:xfrm>
            <a:off x="4518364" y="3297660"/>
            <a:ext cx="480388" cy="369332"/>
          </a:xfrm>
          <a:prstGeom prst="rect">
            <a:avLst/>
          </a:prstGeom>
        </p:spPr>
        <p:txBody>
          <a:bodyPr wrap="none">
            <a:spAutoFit/>
          </a:bodyPr>
          <a:lstStyle/>
          <a:p>
            <a:r>
              <a:rPr lang="ja-JP" altLang="en-US" dirty="0">
                <a:solidFill>
                  <a:srgbClr val="00B0F0"/>
                </a:solidFill>
              </a:rPr>
              <a:t>３</a:t>
            </a:r>
            <a:r>
              <a:rPr lang="en-US" altLang="ja-JP" dirty="0">
                <a:solidFill>
                  <a:srgbClr val="00B0F0"/>
                </a:solidFill>
              </a:rPr>
              <a:t>a</a:t>
            </a:r>
            <a:r>
              <a:rPr lang="ja-JP" altLang="en-US" dirty="0"/>
              <a:t> </a:t>
            </a:r>
          </a:p>
        </p:txBody>
      </p:sp>
      <p:sp>
        <p:nvSpPr>
          <p:cNvPr id="37" name="正方形/長方形 36"/>
          <p:cNvSpPr/>
          <p:nvPr/>
        </p:nvSpPr>
        <p:spPr>
          <a:xfrm>
            <a:off x="5591946" y="1614572"/>
            <a:ext cx="480388" cy="369332"/>
          </a:xfrm>
          <a:prstGeom prst="rect">
            <a:avLst/>
          </a:prstGeom>
        </p:spPr>
        <p:txBody>
          <a:bodyPr wrap="none">
            <a:spAutoFit/>
          </a:bodyPr>
          <a:lstStyle/>
          <a:p>
            <a:r>
              <a:rPr lang="ja-JP" altLang="en-US" dirty="0">
                <a:solidFill>
                  <a:srgbClr val="00B0F0"/>
                </a:solidFill>
              </a:rPr>
              <a:t>３</a:t>
            </a:r>
            <a:r>
              <a:rPr lang="en-US" altLang="ja-JP" dirty="0">
                <a:solidFill>
                  <a:srgbClr val="00B0F0"/>
                </a:solidFill>
              </a:rPr>
              <a:t>a</a:t>
            </a:r>
            <a:r>
              <a:rPr lang="ja-JP" altLang="en-US" dirty="0"/>
              <a:t> </a:t>
            </a:r>
          </a:p>
        </p:txBody>
      </p:sp>
    </p:spTree>
    <p:extLst>
      <p:ext uri="{BB962C8B-B14F-4D97-AF65-F5344CB8AC3E}">
        <p14:creationId xmlns:p14="http://schemas.microsoft.com/office/powerpoint/2010/main" val="40404045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82776"/>
            <a:ext cx="8229600" cy="1143000"/>
          </a:xfrm>
        </p:spPr>
        <p:txBody>
          <a:bodyPr/>
          <a:lstStyle/>
          <a:p>
            <a:r>
              <a:rPr kumimoji="1" lang="ja-JP" altLang="en-US" dirty="0"/>
              <a:t>演習</a:t>
            </a:r>
            <a:r>
              <a:rPr lang="en-US" altLang="ja-JP" dirty="0"/>
              <a:t>8</a:t>
            </a:r>
            <a:r>
              <a:rPr kumimoji="1" lang="en-US" altLang="ja-JP" dirty="0"/>
              <a:t>-3</a:t>
            </a:r>
            <a:endParaRPr kumimoji="1" lang="ja-JP" altLang="en-US" dirty="0"/>
          </a:p>
        </p:txBody>
      </p:sp>
      <p:sp>
        <p:nvSpPr>
          <p:cNvPr id="7" name="正方形/長方形 6"/>
          <p:cNvSpPr/>
          <p:nvPr/>
        </p:nvSpPr>
        <p:spPr>
          <a:xfrm>
            <a:off x="2051720" y="1345992"/>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131840" y="1345992"/>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211960" y="1345992"/>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051720" y="2210088"/>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3131840" y="2210088"/>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211960" y="2210088"/>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051720" y="3079025"/>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3131840" y="3074184"/>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4208709" y="3079025"/>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5292080" y="1345992"/>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p:cNvCxnSpPr/>
          <p:nvPr/>
        </p:nvCxnSpPr>
        <p:spPr>
          <a:xfrm>
            <a:off x="2051720" y="1345992"/>
            <a:ext cx="432048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051720" y="1345992"/>
            <a:ext cx="0" cy="259712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H="1" flipV="1">
            <a:off x="2051720" y="3943121"/>
            <a:ext cx="3240360" cy="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5292080" y="2212508"/>
            <a:ext cx="0" cy="173061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6372200" y="1341151"/>
            <a:ext cx="0" cy="8713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5288829" y="2202520"/>
            <a:ext cx="1083371"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32" name="Picture 2" descr="C:\Users\user\Dropbox\8_lecture\13講義\人工知能概論\tex\img\ホイールダック２号\ホイールダック2号\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2353459"/>
            <a:ext cx="720725" cy="720725"/>
          </a:xfrm>
          <a:prstGeom prst="rect">
            <a:avLst/>
          </a:prstGeom>
          <a:noFill/>
          <a:extLst>
            <a:ext uri="{909E8E84-426E-40DD-AFC4-6F175D3DCCD1}">
              <a14:hiddenFill xmlns:a14="http://schemas.microsoft.com/office/drawing/2010/main">
                <a:solidFill>
                  <a:srgbClr val="FFFFFF"/>
                </a:solidFill>
              </a14:hiddenFill>
            </a:ext>
          </a:extLst>
        </p:spPr>
      </p:pic>
      <p:sp>
        <p:nvSpPr>
          <p:cNvPr id="33" name="テキスト ボックス 32"/>
          <p:cNvSpPr txBox="1"/>
          <p:nvPr/>
        </p:nvSpPr>
        <p:spPr>
          <a:xfrm>
            <a:off x="611560" y="4154304"/>
            <a:ext cx="7443063" cy="2431435"/>
          </a:xfrm>
          <a:prstGeom prst="rect">
            <a:avLst/>
          </a:prstGeom>
          <a:noFill/>
        </p:spPr>
        <p:txBody>
          <a:bodyPr wrap="none" rtlCol="0">
            <a:spAutoFit/>
          </a:bodyPr>
          <a:lstStyle/>
          <a:p>
            <a:r>
              <a:rPr lang="ja-JP" altLang="en-US" sz="2400" dirty="0"/>
              <a:t>演習</a:t>
            </a:r>
            <a:r>
              <a:rPr lang="en-US" altLang="ja-JP" sz="2400" dirty="0"/>
              <a:t>8-2</a:t>
            </a:r>
            <a:r>
              <a:rPr lang="ja-JP" altLang="en-US" sz="2400" dirty="0"/>
              <a:t>の状況の後にホイールダック２号が「停止行動」を</a:t>
            </a:r>
            <a:endParaRPr lang="en-US" altLang="ja-JP" sz="2400" dirty="0"/>
          </a:p>
          <a:p>
            <a:r>
              <a:rPr lang="ja-JP" altLang="en-US" sz="2400" dirty="0"/>
              <a:t>とった後に観測を行ったところ</a:t>
            </a:r>
            <a:r>
              <a:rPr kumimoji="1" lang="ja-JP" altLang="en-US" sz="2400" dirty="0"/>
              <a:t>右のような観測を得た．</a:t>
            </a:r>
            <a:endParaRPr kumimoji="1" lang="en-US" altLang="ja-JP" sz="2400" dirty="0"/>
          </a:p>
          <a:p>
            <a:r>
              <a:rPr kumimoji="1" lang="ja-JP" altLang="en-US" sz="2400" dirty="0"/>
              <a:t>この観測</a:t>
            </a:r>
            <a:r>
              <a:rPr lang="ja-JP" altLang="en-US" sz="2400" dirty="0"/>
              <a:t>を</a:t>
            </a:r>
            <a:r>
              <a:rPr kumimoji="1" lang="ja-JP" altLang="en-US" sz="2400" dirty="0"/>
              <a:t>得</a:t>
            </a:r>
            <a:r>
              <a:rPr lang="ja-JP" altLang="en-US" sz="2400" dirty="0"/>
              <a:t>た後の</a:t>
            </a:r>
            <a:r>
              <a:rPr kumimoji="1" lang="ja-JP" altLang="en-US" sz="2400" dirty="0"/>
              <a:t>ホイールダック２号が</a:t>
            </a:r>
            <a:endParaRPr kumimoji="1" lang="en-US" altLang="ja-JP" sz="2400" dirty="0"/>
          </a:p>
          <a:p>
            <a:r>
              <a:rPr kumimoji="1" lang="ja-JP" altLang="en-US" sz="2400" dirty="0"/>
              <a:t>各位置に居る確率を</a:t>
            </a:r>
            <a:r>
              <a:rPr lang="ja-JP" altLang="en-US" sz="2400" dirty="0"/>
              <a:t>それぞれのマスに対して示せ．</a:t>
            </a:r>
            <a:endParaRPr lang="en-US" altLang="ja-JP" sz="2400" dirty="0"/>
          </a:p>
          <a:p>
            <a:r>
              <a:rPr lang="ja-JP" altLang="en-US" sz="2400" dirty="0"/>
              <a:t>「停止行動」では確率１で</a:t>
            </a:r>
            <a:r>
              <a:rPr lang="en-US" altLang="ja-JP" sz="3200" dirty="0" err="1"/>
              <a:t>s</a:t>
            </a:r>
            <a:r>
              <a:rPr lang="en-US" altLang="ja-JP" sz="3200" baseline="-25000" dirty="0" err="1"/>
              <a:t>t</a:t>
            </a:r>
            <a:r>
              <a:rPr lang="en-US" altLang="ja-JP" sz="3200" dirty="0"/>
              <a:t>=s</a:t>
            </a:r>
            <a:r>
              <a:rPr lang="en-US" altLang="ja-JP" sz="3200" baseline="-25000" dirty="0"/>
              <a:t>t-1</a:t>
            </a:r>
            <a:r>
              <a:rPr lang="ja-JP" altLang="en-US" sz="2400" dirty="0"/>
              <a:t>となるとする．</a:t>
            </a:r>
            <a:endParaRPr lang="en-US" altLang="ja-JP" sz="2400" dirty="0"/>
          </a:p>
          <a:p>
            <a:r>
              <a:rPr lang="ja-JP" altLang="en-US" sz="2400" dirty="0"/>
              <a:t>観測確率に関する</a:t>
            </a:r>
            <a:r>
              <a:rPr kumimoji="1" lang="ja-JP" altLang="en-US" sz="2400" dirty="0"/>
              <a:t>条件は教科書の例と同じとする</a:t>
            </a:r>
          </a:p>
        </p:txBody>
      </p:sp>
      <p:cxnSp>
        <p:nvCxnSpPr>
          <p:cNvPr id="21" name="直線コネクタ 20"/>
          <p:cNvCxnSpPr/>
          <p:nvPr/>
        </p:nvCxnSpPr>
        <p:spPr>
          <a:xfrm>
            <a:off x="6946041" y="2980165"/>
            <a:ext cx="0" cy="7069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6372200" y="3038600"/>
            <a:ext cx="564281" cy="655384"/>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円形吹き出し 2"/>
          <p:cNvSpPr/>
          <p:nvPr/>
        </p:nvSpPr>
        <p:spPr>
          <a:xfrm>
            <a:off x="5830514" y="2713821"/>
            <a:ext cx="1765822" cy="1296467"/>
          </a:xfrm>
          <a:prstGeom prst="wedgeEllipseCallout">
            <a:avLst>
              <a:gd name="adj1" fmla="val -159179"/>
              <a:gd name="adj2" fmla="val -4592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222107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演習</a:t>
            </a:r>
            <a:r>
              <a:rPr lang="en-US" altLang="ja-JP" dirty="0"/>
              <a:t>8</a:t>
            </a:r>
            <a:r>
              <a:rPr kumimoji="1" lang="en-US" altLang="ja-JP" dirty="0"/>
              <a:t>-4</a:t>
            </a:r>
            <a:endParaRPr kumimoji="1" lang="ja-JP" altLang="en-US" dirty="0"/>
          </a:p>
        </p:txBody>
      </p:sp>
      <p:sp>
        <p:nvSpPr>
          <p:cNvPr id="7" name="正方形/長方形 6"/>
          <p:cNvSpPr/>
          <p:nvPr/>
        </p:nvSpPr>
        <p:spPr>
          <a:xfrm>
            <a:off x="2051720" y="2132856"/>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131840" y="2132856"/>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211960" y="2132856"/>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051720" y="2996952"/>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3131840" y="2996952"/>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211960" y="2996952"/>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051720" y="3865889"/>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3131840" y="3861048"/>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4208709" y="3865889"/>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5292080" y="2132856"/>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p:cNvCxnSpPr/>
          <p:nvPr/>
        </p:nvCxnSpPr>
        <p:spPr>
          <a:xfrm>
            <a:off x="2051720" y="2132856"/>
            <a:ext cx="432048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051720" y="2132856"/>
            <a:ext cx="0" cy="259712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H="1" flipV="1">
            <a:off x="2051720" y="4729985"/>
            <a:ext cx="3240360" cy="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5292080" y="2999372"/>
            <a:ext cx="0" cy="173061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6372200" y="2128015"/>
            <a:ext cx="0" cy="8713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5288829" y="2989384"/>
            <a:ext cx="1083371"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32" name="Picture 2" descr="C:\Users\user\Dropbox\8_lecture\13講義\人工知能概論\tex\img\ホイールダック２号\ホイールダック2号\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5518" y="3166644"/>
            <a:ext cx="720725" cy="720725"/>
          </a:xfrm>
          <a:prstGeom prst="rect">
            <a:avLst/>
          </a:prstGeom>
          <a:noFill/>
          <a:extLst>
            <a:ext uri="{909E8E84-426E-40DD-AFC4-6F175D3DCCD1}">
              <a14:hiddenFill xmlns:a14="http://schemas.microsoft.com/office/drawing/2010/main">
                <a:solidFill>
                  <a:srgbClr val="FFFFFF"/>
                </a:solidFill>
              </a14:hiddenFill>
            </a:ext>
          </a:extLst>
        </p:spPr>
      </p:pic>
      <p:sp>
        <p:nvSpPr>
          <p:cNvPr id="33" name="テキスト ボックス 32"/>
          <p:cNvSpPr txBox="1"/>
          <p:nvPr/>
        </p:nvSpPr>
        <p:spPr>
          <a:xfrm>
            <a:off x="611560" y="5373216"/>
            <a:ext cx="8182048" cy="830997"/>
          </a:xfrm>
          <a:prstGeom prst="rect">
            <a:avLst/>
          </a:prstGeom>
          <a:noFill/>
        </p:spPr>
        <p:txBody>
          <a:bodyPr wrap="none" rtlCol="0">
            <a:spAutoFit/>
          </a:bodyPr>
          <a:lstStyle/>
          <a:p>
            <a:r>
              <a:rPr lang="ja-JP" altLang="en-US" sz="2400" dirty="0"/>
              <a:t>演習</a:t>
            </a:r>
            <a:r>
              <a:rPr lang="en-US" altLang="ja-JP" sz="2400" dirty="0"/>
              <a:t>8-3</a:t>
            </a:r>
            <a:r>
              <a:rPr lang="ja-JP" altLang="en-US" sz="2400" dirty="0"/>
              <a:t>の後にホイールダック２号は左に移動し，　を観測した．</a:t>
            </a:r>
            <a:endParaRPr lang="en-US" altLang="ja-JP" sz="2400" dirty="0"/>
          </a:p>
          <a:p>
            <a:r>
              <a:rPr kumimoji="1" lang="ja-JP" altLang="en-US" sz="2400" dirty="0"/>
              <a:t>その後の自己位置の確率を上記セル上に示せ．</a:t>
            </a:r>
          </a:p>
        </p:txBody>
      </p:sp>
      <p:sp>
        <p:nvSpPr>
          <p:cNvPr id="29" name="円形吹き出し 28"/>
          <p:cNvSpPr/>
          <p:nvPr/>
        </p:nvSpPr>
        <p:spPr>
          <a:xfrm>
            <a:off x="6090058" y="3834565"/>
            <a:ext cx="1765822" cy="1296467"/>
          </a:xfrm>
          <a:prstGeom prst="wedgeEllipseCallout">
            <a:avLst>
              <a:gd name="adj1" fmla="val -10012"/>
              <a:gd name="adj2" fmla="val 8144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6810139" y="4254782"/>
            <a:ext cx="564281" cy="655384"/>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3521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演習</a:t>
            </a:r>
            <a:r>
              <a:rPr lang="en-US" altLang="ja-JP" dirty="0"/>
              <a:t>8</a:t>
            </a:r>
            <a:r>
              <a:rPr kumimoji="1" lang="en-US" altLang="ja-JP" dirty="0"/>
              <a:t>-5</a:t>
            </a:r>
            <a:endParaRPr kumimoji="1" lang="ja-JP" altLang="en-US" dirty="0"/>
          </a:p>
        </p:txBody>
      </p:sp>
      <p:sp>
        <p:nvSpPr>
          <p:cNvPr id="7" name="正方形/長方形 6"/>
          <p:cNvSpPr/>
          <p:nvPr/>
        </p:nvSpPr>
        <p:spPr>
          <a:xfrm>
            <a:off x="2051720" y="2132856"/>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131840" y="2132856"/>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211960" y="2132856"/>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051720" y="2996952"/>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3131840" y="2996952"/>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211960" y="2996952"/>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051720" y="3865889"/>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3131840" y="3861048"/>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4208709" y="3865889"/>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5292080" y="2132856"/>
            <a:ext cx="1080120" cy="864096"/>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p:cNvCxnSpPr/>
          <p:nvPr/>
        </p:nvCxnSpPr>
        <p:spPr>
          <a:xfrm>
            <a:off x="2051720" y="2132856"/>
            <a:ext cx="432048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051720" y="2132856"/>
            <a:ext cx="0" cy="259712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H="1" flipV="1">
            <a:off x="2051720" y="4729985"/>
            <a:ext cx="3240360" cy="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5292080" y="2999372"/>
            <a:ext cx="0" cy="173061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6372200" y="2128015"/>
            <a:ext cx="0" cy="8713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5288829" y="2989384"/>
            <a:ext cx="1083371"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32" name="Picture 2" descr="C:\Users\user\Dropbox\8_lecture\13講義\人工知能概論\tex\img\ホイールダック２号\ホイールダック2号\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2505" y="3166644"/>
            <a:ext cx="720725" cy="720725"/>
          </a:xfrm>
          <a:prstGeom prst="rect">
            <a:avLst/>
          </a:prstGeom>
          <a:noFill/>
          <a:extLst>
            <a:ext uri="{909E8E84-426E-40DD-AFC4-6F175D3DCCD1}">
              <a14:hiddenFill xmlns:a14="http://schemas.microsoft.com/office/drawing/2010/main">
                <a:solidFill>
                  <a:srgbClr val="FFFFFF"/>
                </a:solidFill>
              </a14:hiddenFill>
            </a:ext>
          </a:extLst>
        </p:spPr>
      </p:pic>
      <p:sp>
        <p:nvSpPr>
          <p:cNvPr id="33" name="テキスト ボックス 32"/>
          <p:cNvSpPr txBox="1"/>
          <p:nvPr/>
        </p:nvSpPr>
        <p:spPr>
          <a:xfrm>
            <a:off x="611560" y="5373216"/>
            <a:ext cx="8182048" cy="830997"/>
          </a:xfrm>
          <a:prstGeom prst="rect">
            <a:avLst/>
          </a:prstGeom>
          <a:noFill/>
        </p:spPr>
        <p:txBody>
          <a:bodyPr wrap="none" rtlCol="0">
            <a:spAutoFit/>
          </a:bodyPr>
          <a:lstStyle/>
          <a:p>
            <a:r>
              <a:rPr lang="ja-JP" altLang="en-US" sz="2400" dirty="0"/>
              <a:t>演習</a:t>
            </a:r>
            <a:r>
              <a:rPr lang="en-US" altLang="ja-JP" sz="2400" dirty="0"/>
              <a:t>8-3</a:t>
            </a:r>
            <a:r>
              <a:rPr lang="ja-JP" altLang="en-US" sz="2400" dirty="0"/>
              <a:t>の後にホイールダック２号は左に移動し，　を観測した．</a:t>
            </a:r>
            <a:endParaRPr lang="en-US" altLang="ja-JP" sz="2400" dirty="0"/>
          </a:p>
          <a:p>
            <a:r>
              <a:rPr kumimoji="1" lang="ja-JP" altLang="en-US" sz="2400" dirty="0"/>
              <a:t>その後の自己位置の確率を上記セル上に示せ．</a:t>
            </a:r>
          </a:p>
        </p:txBody>
      </p:sp>
      <p:sp>
        <p:nvSpPr>
          <p:cNvPr id="29" name="円形吹き出し 28"/>
          <p:cNvSpPr/>
          <p:nvPr/>
        </p:nvSpPr>
        <p:spPr>
          <a:xfrm>
            <a:off x="6090059" y="3887369"/>
            <a:ext cx="1765822" cy="1296467"/>
          </a:xfrm>
          <a:prstGeom prst="wedgeEllipseCallout">
            <a:avLst>
              <a:gd name="adj1" fmla="val -10012"/>
              <a:gd name="adj2" fmla="val 8144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6776518" y="4297937"/>
            <a:ext cx="564281" cy="655384"/>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a:extLst>
              <a:ext uri="{FF2B5EF4-FFF2-40B4-BE49-F238E27FC236}">
                <a16:creationId xmlns:a16="http://schemas.microsoft.com/office/drawing/2014/main" id="{FD2ADD36-26C9-4540-99E7-F6B2EF63B373}"/>
              </a:ext>
            </a:extLst>
          </p:cNvPr>
          <p:cNvCxnSpPr/>
          <p:nvPr/>
        </p:nvCxnSpPr>
        <p:spPr>
          <a:xfrm>
            <a:off x="6776518" y="4279725"/>
            <a:ext cx="0" cy="64107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9530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予習問題</a:t>
            </a:r>
          </a:p>
        </p:txBody>
      </p:sp>
      <p:sp>
        <p:nvSpPr>
          <p:cNvPr id="3" name="コンテンツ プレースホルダー 2"/>
          <p:cNvSpPr>
            <a:spLocks noGrp="1"/>
          </p:cNvSpPr>
          <p:nvPr>
            <p:ph idx="1"/>
          </p:nvPr>
        </p:nvSpPr>
        <p:spPr/>
        <p:txBody>
          <a:bodyPr/>
          <a:lstStyle/>
          <a:p>
            <a:r>
              <a:rPr kumimoji="1" lang="ja-JP" altLang="en-US" dirty="0"/>
              <a:t>第</a:t>
            </a:r>
            <a:r>
              <a:rPr kumimoji="1" lang="en-US" altLang="ja-JP" dirty="0"/>
              <a:t>9</a:t>
            </a:r>
            <a:r>
              <a:rPr kumimoji="1" lang="ja-JP" altLang="en-US" dirty="0"/>
              <a:t>章はアルゴリズム９．１とそれに基づく計算（図９．４ー図９．５）が鍵である</a:t>
            </a:r>
            <a:endParaRPr kumimoji="1" lang="en-US" altLang="ja-JP" dirty="0"/>
          </a:p>
          <a:p>
            <a:r>
              <a:rPr lang="ja-JP" altLang="en-US" dirty="0"/>
              <a:t>図</a:t>
            </a:r>
            <a:r>
              <a:rPr lang="en-US" altLang="ja-JP" dirty="0"/>
              <a:t>9.4-9.5</a:t>
            </a:r>
            <a:r>
              <a:rPr lang="ja-JP" altLang="en-US" dirty="0"/>
              <a:t>のようになることの説明を試みてみよう</a:t>
            </a:r>
            <a:endParaRPr kumimoji="1" lang="ja-JP" altLang="en-US" dirty="0"/>
          </a:p>
        </p:txBody>
      </p:sp>
    </p:spTree>
    <p:extLst>
      <p:ext uri="{BB962C8B-B14F-4D97-AF65-F5344CB8AC3E}">
        <p14:creationId xmlns:p14="http://schemas.microsoft.com/office/powerpoint/2010/main" val="4165628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仮定</a:t>
            </a:r>
            <a:r>
              <a:rPr lang="en-US" altLang="ja-JP" dirty="0"/>
              <a:t> </a:t>
            </a:r>
            <a:r>
              <a:rPr lang="ja-JP" altLang="en-US" dirty="0"/>
              <a:t>位置推定</a:t>
            </a:r>
            <a:r>
              <a:rPr lang="ja-JP" altLang="en-US" sz="4800" dirty="0"/>
              <a:t>（</a:t>
            </a:r>
            <a:r>
              <a:rPr lang="en-US" altLang="ja-JP" sz="4800" dirty="0"/>
              <a:t>1</a:t>
            </a:r>
            <a:r>
              <a:rPr lang="ja-JP" altLang="en-US" sz="4800" dirty="0"/>
              <a:t>）</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ホイールダック２号は迷路の完全な地図を持っているものとする．</a:t>
            </a:r>
          </a:p>
          <a:p>
            <a:r>
              <a:rPr lang="ja-JP" altLang="en-US" dirty="0"/>
              <a:t>ホイールダック２号は自分がどこにいればどんな観測が得られるか知っているものとする（ただし確率的に）．</a:t>
            </a:r>
          </a:p>
          <a:p>
            <a:r>
              <a:rPr lang="ja-JP" altLang="en-US" dirty="0"/>
              <a:t>ホイールダック２号はそれぞれの状態で自分がどんな行動をとれば，どの状態へ移動するのかを知っているものとする（ただし確率的に）．</a:t>
            </a:r>
            <a:endParaRPr kumimoji="1" lang="ja-JP" altLang="en-US" dirty="0"/>
          </a:p>
        </p:txBody>
      </p:sp>
    </p:spTree>
    <p:extLst>
      <p:ext uri="{BB962C8B-B14F-4D97-AF65-F5344CB8AC3E}">
        <p14:creationId xmlns:p14="http://schemas.microsoft.com/office/powerpoint/2010/main" val="1688690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Contents</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8.1 </a:t>
            </a:r>
            <a:r>
              <a:rPr kumimoji="1" lang="ja-JP" altLang="en-US" dirty="0"/>
              <a:t>位置推定の問題</a:t>
            </a:r>
            <a:endParaRPr kumimoji="1" lang="en-US" altLang="ja-JP" dirty="0"/>
          </a:p>
          <a:p>
            <a:r>
              <a:rPr lang="en-US" altLang="ja-JP" dirty="0"/>
              <a:t>8</a:t>
            </a:r>
            <a:r>
              <a:rPr kumimoji="1" lang="en-US" altLang="ja-JP" dirty="0"/>
              <a:t>.2 </a:t>
            </a:r>
            <a:r>
              <a:rPr kumimoji="1" lang="ja-JP" altLang="en-US" dirty="0"/>
              <a:t>部分観測マルコフ決定過程</a:t>
            </a:r>
            <a:endParaRPr kumimoji="1" lang="en-US" altLang="ja-JP" dirty="0"/>
          </a:p>
          <a:p>
            <a:r>
              <a:rPr lang="en-US" altLang="ja-JP" dirty="0"/>
              <a:t>8.3 </a:t>
            </a:r>
            <a:r>
              <a:rPr lang="ja-JP" altLang="en-US" dirty="0"/>
              <a:t>ベイズフィルタ</a:t>
            </a:r>
            <a:endParaRPr lang="en-US" altLang="ja-JP" dirty="0"/>
          </a:p>
          <a:p>
            <a:r>
              <a:rPr lang="en-US" altLang="ja-JP" dirty="0"/>
              <a:t>8.4 </a:t>
            </a:r>
            <a:r>
              <a:rPr lang="ja-JP" altLang="en-US" dirty="0"/>
              <a:t>通路上のホイールダック２号の位置推定</a:t>
            </a:r>
            <a:br>
              <a:rPr lang="en-US" altLang="ja-JP" dirty="0"/>
            </a:br>
            <a:r>
              <a:rPr lang="ja-JP" altLang="en-US" dirty="0"/>
              <a:t>　　　（ベイズフィルタ編）</a:t>
            </a:r>
            <a:endParaRPr lang="en-US" altLang="ja-JP" dirty="0"/>
          </a:p>
        </p:txBody>
      </p:sp>
      <p:sp>
        <p:nvSpPr>
          <p:cNvPr id="4" name="正方形/長方形 3"/>
          <p:cNvSpPr/>
          <p:nvPr/>
        </p:nvSpPr>
        <p:spPr>
          <a:xfrm>
            <a:off x="251520" y="1844824"/>
            <a:ext cx="734481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22711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a:t>「ホイールダック２号は道に迷った」</a:t>
            </a:r>
          </a:p>
        </p:txBody>
      </p:sp>
      <p:pic>
        <p:nvPicPr>
          <p:cNvPr id="1026" name="Picture 2" descr="C:\Users\user\Dropbox\8_lecture\13講義\人工知能概論\tex\img\ホイールダック２号\ホイールダック2号\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4797152"/>
            <a:ext cx="1441450" cy="144145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4356621" y="3645024"/>
            <a:ext cx="1345240" cy="369332"/>
          </a:xfrm>
          <a:prstGeom prst="rect">
            <a:avLst/>
          </a:prstGeom>
          <a:noFill/>
        </p:spPr>
        <p:txBody>
          <a:bodyPr wrap="none" rtlCol="0">
            <a:spAutoFit/>
          </a:bodyPr>
          <a:lstStyle/>
          <a:p>
            <a:r>
              <a:rPr kumimoji="1" lang="ja-JP" altLang="en-US" dirty="0"/>
              <a:t>ココハドコ？</a:t>
            </a:r>
          </a:p>
        </p:txBody>
      </p:sp>
    </p:spTree>
    <p:extLst>
      <p:ext uri="{BB962C8B-B14F-4D97-AF65-F5344CB8AC3E}">
        <p14:creationId xmlns:p14="http://schemas.microsoft.com/office/powerpoint/2010/main" val="465731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a:t>8.1.1 </a:t>
            </a:r>
            <a:r>
              <a:rPr kumimoji="1" lang="ja-JP" altLang="en-US" dirty="0"/>
              <a:t>位置の不確実性</a:t>
            </a:r>
          </a:p>
        </p:txBody>
      </p:sp>
      <p:sp>
        <p:nvSpPr>
          <p:cNvPr id="3" name="コンテンツ プレースホルダー 2"/>
          <p:cNvSpPr>
            <a:spLocks noGrp="1"/>
          </p:cNvSpPr>
          <p:nvPr>
            <p:ph idx="1"/>
          </p:nvPr>
        </p:nvSpPr>
        <p:spPr>
          <a:xfrm>
            <a:off x="457200" y="1935480"/>
            <a:ext cx="8229600" cy="2789664"/>
          </a:xfrm>
        </p:spPr>
        <p:txBody>
          <a:bodyPr>
            <a:normAutofit lnSpcReduction="10000"/>
          </a:bodyPr>
          <a:lstStyle/>
          <a:p>
            <a:r>
              <a:rPr lang="ja-JP" altLang="en-US" dirty="0"/>
              <a:t>ロボットは多くの場合自分の周りの情報のみをとることが出来る．</a:t>
            </a:r>
          </a:p>
          <a:p>
            <a:r>
              <a:rPr lang="ja-JP" altLang="en-US" dirty="0"/>
              <a:t>ホイールダック２号は</a:t>
            </a:r>
            <a:r>
              <a:rPr lang="en-US" altLang="ja-JP" dirty="0"/>
              <a:t>360 </a:t>
            </a:r>
            <a:r>
              <a:rPr lang="ja-JP" altLang="en-US" dirty="0"/>
              <a:t>度カメラを持っており，これを用いることで，前後左右に壁があるかどうかについては認識する事ができる．</a:t>
            </a:r>
          </a:p>
          <a:p>
            <a:r>
              <a:rPr lang="ja-JP" altLang="en-US" dirty="0"/>
              <a:t>しかし，この観測だけで自己位置を決定することはできない．</a:t>
            </a:r>
            <a:endParaRPr kumimoji="1" lang="ja-JP" alt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576" y="5157192"/>
            <a:ext cx="4032448" cy="4035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円/楕円 4"/>
          <p:cNvSpPr/>
          <p:nvPr/>
        </p:nvSpPr>
        <p:spPr>
          <a:xfrm>
            <a:off x="467544" y="4653136"/>
            <a:ext cx="1224136" cy="1656184"/>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715954" y="5202957"/>
            <a:ext cx="1358064" cy="369332"/>
          </a:xfrm>
          <a:prstGeom prst="rect">
            <a:avLst/>
          </a:prstGeom>
          <a:noFill/>
        </p:spPr>
        <p:txBody>
          <a:bodyPr wrap="none" rtlCol="0">
            <a:spAutoFit/>
          </a:bodyPr>
          <a:lstStyle/>
          <a:p>
            <a:r>
              <a:rPr kumimoji="1" lang="ja-JP" altLang="en-US" dirty="0"/>
              <a:t>３６０度カメラ</a:t>
            </a:r>
          </a:p>
        </p:txBody>
      </p:sp>
      <p:sp>
        <p:nvSpPr>
          <p:cNvPr id="7" name="テキスト ボックス 6"/>
          <p:cNvSpPr txBox="1"/>
          <p:nvPr/>
        </p:nvSpPr>
        <p:spPr>
          <a:xfrm>
            <a:off x="3851920" y="5064457"/>
            <a:ext cx="5254965"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altLang="ja-JP" sz="2400" dirty="0"/>
              <a:t>1. </a:t>
            </a:r>
            <a:r>
              <a:rPr lang="ja-JP" altLang="en-US" sz="2400" dirty="0"/>
              <a:t>観測には測定誤差がつきものである．</a:t>
            </a:r>
          </a:p>
          <a:p>
            <a:r>
              <a:rPr lang="en-US" altLang="ja-JP" sz="2400" dirty="0"/>
              <a:t>2. </a:t>
            </a:r>
            <a:r>
              <a:rPr lang="ja-JP" altLang="en-US" sz="2400" dirty="0"/>
              <a:t>同じ観測が得られる場所がある．</a:t>
            </a:r>
            <a:endParaRPr kumimoji="1" lang="ja-JP" altLang="en-US" sz="2400" dirty="0"/>
          </a:p>
        </p:txBody>
      </p:sp>
      <p:sp>
        <p:nvSpPr>
          <p:cNvPr id="8" name="テキスト ボックス 7"/>
          <p:cNvSpPr txBox="1"/>
          <p:nvPr/>
        </p:nvSpPr>
        <p:spPr>
          <a:xfrm>
            <a:off x="3491880" y="6124654"/>
            <a:ext cx="5392823" cy="369332"/>
          </a:xfrm>
          <a:prstGeom prst="rect">
            <a:avLst/>
          </a:prstGeom>
          <a:noFill/>
        </p:spPr>
        <p:txBody>
          <a:bodyPr wrap="none" rtlCol="0">
            <a:spAutoFit/>
          </a:bodyPr>
          <a:lstStyle/>
          <a:p>
            <a:r>
              <a:rPr kumimoji="1" lang="ja-JP" altLang="en-US" dirty="0"/>
              <a:t>一度の観測で得られた情報が計測ミスかもしれない，</a:t>
            </a:r>
          </a:p>
        </p:txBody>
      </p:sp>
      <p:sp>
        <p:nvSpPr>
          <p:cNvPr id="11" name="フリーフォーム 10"/>
          <p:cNvSpPr/>
          <p:nvPr/>
        </p:nvSpPr>
        <p:spPr>
          <a:xfrm>
            <a:off x="3412714" y="5231219"/>
            <a:ext cx="457537" cy="839972"/>
          </a:xfrm>
          <a:custGeom>
            <a:avLst/>
            <a:gdLst>
              <a:gd name="connsiteX0" fmla="*/ 159826 w 457537"/>
              <a:gd name="connsiteY0" fmla="*/ 839972 h 839972"/>
              <a:gd name="connsiteX1" fmla="*/ 21602 w 457537"/>
              <a:gd name="connsiteY1" fmla="*/ 659218 h 839972"/>
              <a:gd name="connsiteX2" fmla="*/ 10970 w 457537"/>
              <a:gd name="connsiteY2" fmla="*/ 627321 h 839972"/>
              <a:gd name="connsiteX3" fmla="*/ 337 w 457537"/>
              <a:gd name="connsiteY3" fmla="*/ 361507 h 839972"/>
              <a:gd name="connsiteX4" fmla="*/ 21602 w 457537"/>
              <a:gd name="connsiteY4" fmla="*/ 202018 h 839972"/>
              <a:gd name="connsiteX5" fmla="*/ 64133 w 457537"/>
              <a:gd name="connsiteY5" fmla="*/ 170121 h 839972"/>
              <a:gd name="connsiteX6" fmla="*/ 96030 w 457537"/>
              <a:gd name="connsiteY6" fmla="*/ 148855 h 839972"/>
              <a:gd name="connsiteX7" fmla="*/ 212988 w 457537"/>
              <a:gd name="connsiteY7" fmla="*/ 106325 h 839972"/>
              <a:gd name="connsiteX8" fmla="*/ 287416 w 457537"/>
              <a:gd name="connsiteY8" fmla="*/ 31897 h 839972"/>
              <a:gd name="connsiteX9" fmla="*/ 319314 w 457537"/>
              <a:gd name="connsiteY9" fmla="*/ 0 h 839972"/>
              <a:gd name="connsiteX10" fmla="*/ 457537 w 457537"/>
              <a:gd name="connsiteY10" fmla="*/ 10632 h 83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537" h="839972">
                <a:moveTo>
                  <a:pt x="159826" y="839972"/>
                </a:moveTo>
                <a:cubicBezTo>
                  <a:pt x="85824" y="752516"/>
                  <a:pt x="55889" y="739222"/>
                  <a:pt x="21602" y="659218"/>
                </a:cubicBezTo>
                <a:cubicBezTo>
                  <a:pt x="17187" y="648917"/>
                  <a:pt x="14514" y="637953"/>
                  <a:pt x="10970" y="627321"/>
                </a:cubicBezTo>
                <a:cubicBezTo>
                  <a:pt x="7426" y="538716"/>
                  <a:pt x="-1879" y="450155"/>
                  <a:pt x="337" y="361507"/>
                </a:cubicBezTo>
                <a:cubicBezTo>
                  <a:pt x="1677" y="307890"/>
                  <a:pt x="4641" y="252899"/>
                  <a:pt x="21602" y="202018"/>
                </a:cubicBezTo>
                <a:cubicBezTo>
                  <a:pt x="27206" y="185206"/>
                  <a:pt x="49713" y="180421"/>
                  <a:pt x="64133" y="170121"/>
                </a:cubicBezTo>
                <a:cubicBezTo>
                  <a:pt x="74531" y="162694"/>
                  <a:pt x="84353" y="154045"/>
                  <a:pt x="96030" y="148855"/>
                </a:cubicBezTo>
                <a:cubicBezTo>
                  <a:pt x="185379" y="109144"/>
                  <a:pt x="132673" y="146482"/>
                  <a:pt x="212988" y="106325"/>
                </a:cubicBezTo>
                <a:cubicBezTo>
                  <a:pt x="255345" y="85146"/>
                  <a:pt x="251862" y="72530"/>
                  <a:pt x="287416" y="31897"/>
                </a:cubicBezTo>
                <a:cubicBezTo>
                  <a:pt x="297318" y="20581"/>
                  <a:pt x="308681" y="10632"/>
                  <a:pt x="319314" y="0"/>
                </a:cubicBezTo>
                <a:cubicBezTo>
                  <a:pt x="414793" y="13639"/>
                  <a:pt x="368681" y="10632"/>
                  <a:pt x="457537" y="10632"/>
                </a:cubicBezTo>
              </a:path>
            </a:pathLst>
          </a:custGeom>
          <a:noFill/>
          <a:ln w="5715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12639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800" dirty="0"/>
              <a:t>同じ観測が得られる場所がある．</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420888"/>
            <a:ext cx="4427971" cy="2886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1115616" y="5711491"/>
            <a:ext cx="1670650" cy="369332"/>
          </a:xfrm>
          <a:prstGeom prst="rect">
            <a:avLst/>
          </a:prstGeom>
          <a:noFill/>
        </p:spPr>
        <p:txBody>
          <a:bodyPr wrap="none" rtlCol="0">
            <a:spAutoFit/>
          </a:bodyPr>
          <a:lstStyle/>
          <a:p>
            <a:r>
              <a:rPr lang="ja-JP" altLang="en-US" dirty="0"/>
              <a:t>あり得る観測値</a:t>
            </a:r>
            <a:endParaRPr kumimoji="1" lang="ja-JP" altLang="en-US"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3205" y="1791202"/>
            <a:ext cx="4710795" cy="390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5652120" y="5733256"/>
            <a:ext cx="2560316" cy="369332"/>
          </a:xfrm>
          <a:prstGeom prst="rect">
            <a:avLst/>
          </a:prstGeom>
          <a:noFill/>
        </p:spPr>
        <p:txBody>
          <a:bodyPr wrap="none" rtlCol="0">
            <a:spAutoFit/>
          </a:bodyPr>
          <a:lstStyle/>
          <a:p>
            <a:r>
              <a:rPr kumimoji="1" lang="ja-JP" altLang="en-US" dirty="0"/>
              <a:t>同じ観測が得られる場所</a:t>
            </a:r>
          </a:p>
        </p:txBody>
      </p:sp>
      <p:sp>
        <p:nvSpPr>
          <p:cNvPr id="6" name="テキスト ボックス 5"/>
          <p:cNvSpPr txBox="1"/>
          <p:nvPr/>
        </p:nvSpPr>
        <p:spPr>
          <a:xfrm>
            <a:off x="251520" y="6237312"/>
            <a:ext cx="8680581" cy="40011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ja-JP" altLang="en-US" sz="2000" dirty="0"/>
              <a:t>一回の観測で得られる観測値だけでは，自己位置を特定し切ることはできない．</a:t>
            </a:r>
            <a:endParaRPr kumimoji="1" lang="ja-JP" altLang="en-US" sz="2000" dirty="0"/>
          </a:p>
        </p:txBody>
      </p:sp>
    </p:spTree>
    <p:extLst>
      <p:ext uri="{BB962C8B-B14F-4D97-AF65-F5344CB8AC3E}">
        <p14:creationId xmlns:p14="http://schemas.microsoft.com/office/powerpoint/2010/main" val="3735280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792" y="2762922"/>
            <a:ext cx="4176887" cy="362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normAutofit fontScale="90000"/>
          </a:bodyPr>
          <a:lstStyle/>
          <a:p>
            <a:r>
              <a:rPr lang="ja-JP" altLang="en-US" sz="4400" dirty="0"/>
              <a:t>そんな時は動いてみればいい．</a:t>
            </a:r>
            <a:br>
              <a:rPr lang="en-US" altLang="ja-JP" sz="4400" dirty="0"/>
            </a:br>
            <a:r>
              <a:rPr lang="ja-JP" altLang="en-US" sz="4400" dirty="0"/>
              <a:t>移動</a:t>
            </a:r>
            <a:r>
              <a:rPr kumimoji="1" lang="ja-JP" altLang="en-US" sz="4400" dirty="0"/>
              <a:t>することによって違いが見える．</a:t>
            </a:r>
          </a:p>
        </p:txBody>
      </p:sp>
      <p:sp>
        <p:nvSpPr>
          <p:cNvPr id="4" name="コンテンツ プレースホルダー 3"/>
          <p:cNvSpPr>
            <a:spLocks noGrp="1"/>
          </p:cNvSpPr>
          <p:nvPr>
            <p:ph sz="half" idx="2"/>
          </p:nvPr>
        </p:nvSpPr>
        <p:spPr/>
        <p:txBody>
          <a:bodyPr/>
          <a:lstStyle/>
          <a:p>
            <a:r>
              <a:rPr kumimoji="1" lang="ja-JP" altLang="en-US" dirty="0"/>
              <a:t>移動してみることによって，自分の居場所の認識がクリアになることがある．</a:t>
            </a:r>
            <a:endParaRPr kumimoji="1" lang="en-US" altLang="ja-JP" dirty="0"/>
          </a:p>
          <a:p>
            <a:r>
              <a:rPr lang="ja-JP" altLang="en-US" dirty="0"/>
              <a:t>このように</a:t>
            </a:r>
            <a:r>
              <a:rPr lang="ja-JP" altLang="en-US" b="1" u="sng" dirty="0"/>
              <a:t>複数時間にまたがるセンサ情報と移動に関わる行動情報</a:t>
            </a:r>
            <a:r>
              <a:rPr lang="ja-JP" altLang="en-US" dirty="0"/>
              <a:t>を蓄積し統合することで，自らの位置を特定していくのが</a:t>
            </a:r>
            <a:r>
              <a:rPr lang="ja-JP" altLang="en-US" b="1" dirty="0"/>
              <a:t>自己位置推定</a:t>
            </a:r>
            <a:r>
              <a:rPr lang="ja-JP" altLang="en-US" dirty="0"/>
              <a:t>の問題である．</a:t>
            </a:r>
            <a:endParaRPr kumimoji="1" lang="ja-JP" altLang="en-US" dirty="0"/>
          </a:p>
        </p:txBody>
      </p:sp>
      <p:pic>
        <p:nvPicPr>
          <p:cNvPr id="57" name="Picture 1" descr="C:\Users\user\Dropbox\8_lecture\13講義\人工知能概論\ホイールダック２号\ペンロボ背景透明.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7904" y="3356992"/>
            <a:ext cx="503878" cy="50405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グループ化 10"/>
          <p:cNvGrpSpPr/>
          <p:nvPr/>
        </p:nvGrpSpPr>
        <p:grpSpPr>
          <a:xfrm>
            <a:off x="254792" y="1607714"/>
            <a:ext cx="3801098" cy="1533254"/>
            <a:chOff x="254792" y="1607714"/>
            <a:chExt cx="3801098" cy="1533254"/>
          </a:xfrm>
        </p:grpSpPr>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1988840"/>
              <a:ext cx="5969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1004" y="1938572"/>
              <a:ext cx="5969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円形吹き出し 4"/>
            <p:cNvSpPr/>
            <p:nvPr/>
          </p:nvSpPr>
          <p:spPr>
            <a:xfrm>
              <a:off x="254792" y="1772816"/>
              <a:ext cx="1292872" cy="1368152"/>
            </a:xfrm>
            <a:prstGeom prst="wedgeEllipseCallout">
              <a:avLst>
                <a:gd name="adj1" fmla="val 3017"/>
                <a:gd name="adj2" fmla="val 10602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形吹き出し 58"/>
            <p:cNvSpPr/>
            <p:nvPr/>
          </p:nvSpPr>
          <p:spPr>
            <a:xfrm>
              <a:off x="2763018" y="1607714"/>
              <a:ext cx="1292872" cy="1368152"/>
            </a:xfrm>
            <a:prstGeom prst="wedgeEllipseCallout">
              <a:avLst>
                <a:gd name="adj1" fmla="val 21932"/>
                <a:gd name="adj2" fmla="val 7726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上矢印 11"/>
          <p:cNvSpPr/>
          <p:nvPr/>
        </p:nvSpPr>
        <p:spPr>
          <a:xfrm>
            <a:off x="971600" y="4572982"/>
            <a:ext cx="432048" cy="368186"/>
          </a:xfrm>
          <a:prstGeom prst="up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60" name="上矢印 59"/>
          <p:cNvSpPr/>
          <p:nvPr/>
        </p:nvSpPr>
        <p:spPr>
          <a:xfrm>
            <a:off x="3743819" y="4005064"/>
            <a:ext cx="432048" cy="368186"/>
          </a:xfrm>
          <a:prstGeom prst="up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3" name="乗算記号 12"/>
          <p:cNvSpPr/>
          <p:nvPr/>
        </p:nvSpPr>
        <p:spPr>
          <a:xfrm>
            <a:off x="3707904" y="3356992"/>
            <a:ext cx="864096" cy="832165"/>
          </a:xfrm>
          <a:prstGeom prst="mathMultiply">
            <a:avLst>
              <a:gd name="adj1" fmla="val 14576"/>
            </a:avLst>
          </a:prstGeom>
          <a:solidFill>
            <a:srgbClr val="FF000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4235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4731</TotalTime>
  <Words>1351</Words>
  <Application>Microsoft Office PowerPoint</Application>
  <PresentationFormat>画面に合わせる (4:3)</PresentationFormat>
  <Paragraphs>234</Paragraphs>
  <Slides>34</Slides>
  <Notes>33</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34</vt:i4>
      </vt:variant>
    </vt:vector>
  </HeadingPairs>
  <TitlesOfParts>
    <vt:vector size="40" baseType="lpstr">
      <vt:lpstr>Calibri</vt:lpstr>
      <vt:lpstr>Cambria Math</vt:lpstr>
      <vt:lpstr>Constantia</vt:lpstr>
      <vt:lpstr>Times New Roman</vt:lpstr>
      <vt:lpstr>Wingdings 2</vt:lpstr>
      <vt:lpstr>リゾート</vt:lpstr>
      <vt:lpstr>人工知能概論 第8回 位置推定(1) ベイズフィルタ</vt:lpstr>
      <vt:lpstr>Information</vt:lpstr>
      <vt:lpstr>STORY 位置推定（1）</vt:lpstr>
      <vt:lpstr>仮定 位置推定（1）</vt:lpstr>
      <vt:lpstr>Contents</vt:lpstr>
      <vt:lpstr>「ホイールダック２号は道に迷った」</vt:lpstr>
      <vt:lpstr>8.1.1 位置の不確実性</vt:lpstr>
      <vt:lpstr>同じ観測が得られる場所がある．</vt:lpstr>
      <vt:lpstr>そんな時は動いてみればいい． 移動することによって違いが見える．</vt:lpstr>
      <vt:lpstr>Contents</vt:lpstr>
      <vt:lpstr>8.2.1 マルコフ決定過程</vt:lpstr>
      <vt:lpstr>8.2.2 部分観測マルコフ決定過程 POMDP，Partially Observable Markov Decision Process</vt:lpstr>
      <vt:lpstr>Contents</vt:lpstr>
      <vt:lpstr>8.3.1 ベイズフィルタ</vt:lpstr>
      <vt:lpstr>導出</vt:lpstr>
      <vt:lpstr>導出の続き</vt:lpstr>
      <vt:lpstr>8.3.2 ベイズフィルタのアルゴリズム</vt:lpstr>
      <vt:lpstr>演習8-1 導出の確認</vt:lpstr>
      <vt:lpstr>Contents</vt:lpstr>
      <vt:lpstr>通路上 (1)</vt:lpstr>
      <vt:lpstr>通路上(2)</vt:lpstr>
      <vt:lpstr>通路上(3)</vt:lpstr>
      <vt:lpstr>ベイズフィルタまとめ</vt:lpstr>
      <vt:lpstr>まとめ</vt:lpstr>
      <vt:lpstr>演習8-2</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演習8-3</vt:lpstr>
      <vt:lpstr>演習8-4</vt:lpstr>
      <vt:lpstr>演習8-5</vt:lpstr>
      <vt:lpstr>予習問題</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白井　英俊</cp:lastModifiedBy>
  <cp:revision>186</cp:revision>
  <cp:lastPrinted>2013-11-30T08:09:23Z</cp:lastPrinted>
  <dcterms:created xsi:type="dcterms:W3CDTF">2013-09-10T05:02:22Z</dcterms:created>
  <dcterms:modified xsi:type="dcterms:W3CDTF">2019-06-06T00:08:34Z</dcterms:modified>
</cp:coreProperties>
</file>