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7" r:id="rId2"/>
    <p:sldId id="311" r:id="rId3"/>
    <p:sldId id="312" r:id="rId4"/>
    <p:sldId id="313" r:id="rId5"/>
    <p:sldId id="318" r:id="rId6"/>
    <p:sldId id="319" r:id="rId7"/>
    <p:sldId id="320" r:id="rId8"/>
    <p:sldId id="334" r:id="rId9"/>
    <p:sldId id="314" r:id="rId10"/>
    <p:sldId id="278" r:id="rId11"/>
    <p:sldId id="322" r:id="rId12"/>
    <p:sldId id="323" r:id="rId13"/>
    <p:sldId id="339" r:id="rId14"/>
    <p:sldId id="340" r:id="rId15"/>
    <p:sldId id="341" r:id="rId16"/>
    <p:sldId id="342" r:id="rId17"/>
    <p:sldId id="335" r:id="rId18"/>
    <p:sldId id="336" r:id="rId19"/>
    <p:sldId id="315" r:id="rId20"/>
    <p:sldId id="280" r:id="rId21"/>
    <p:sldId id="324" r:id="rId22"/>
    <p:sldId id="281" r:id="rId23"/>
    <p:sldId id="282" r:id="rId24"/>
    <p:sldId id="303" r:id="rId25"/>
    <p:sldId id="283" r:id="rId26"/>
    <p:sldId id="332" r:id="rId27"/>
    <p:sldId id="344" r:id="rId28"/>
    <p:sldId id="327" r:id="rId29"/>
    <p:sldId id="329" r:id="rId30"/>
    <p:sldId id="330" r:id="rId31"/>
    <p:sldId id="331" r:id="rId32"/>
    <p:sldId id="337" r:id="rId33"/>
    <p:sldId id="328" r:id="rId34"/>
    <p:sldId id="288" r:id="rId35"/>
    <p:sldId id="290" r:id="rId36"/>
    <p:sldId id="291" r:id="rId37"/>
    <p:sldId id="289" r:id="rId38"/>
    <p:sldId id="338" r:id="rId39"/>
    <p:sldId id="305" r:id="rId40"/>
    <p:sldId id="292" r:id="rId41"/>
    <p:sldId id="343" r:id="rId4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67" autoAdjust="0"/>
  </p:normalViewPr>
  <p:slideViewPr>
    <p:cSldViewPr>
      <p:cViewPr varScale="1">
        <p:scale>
          <a:sx n="67" d="100"/>
          <a:sy n="67" d="100"/>
        </p:scale>
        <p:origin x="146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B3844A7E-9126-4D6E-AD2E-6405F03E60CF}" type="datetimeFigureOut">
              <a:rPr kumimoji="1" lang="ja-JP" altLang="en-US" smtClean="0"/>
              <a:t>2019/6/26</a:t>
            </a:fld>
            <a:endParaRPr kumimoji="1" lang="ja-JP" altLang="en-US"/>
          </a:p>
        </p:txBody>
      </p:sp>
      <p:sp>
        <p:nvSpPr>
          <p:cNvPr id="4" name="フッター プレースホルダー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3EC1DCF-E4D4-410C-8ACC-C7A31A74EFCF}" type="slidenum">
              <a:rPr kumimoji="1" lang="ja-JP" altLang="en-US" smtClean="0"/>
              <a:t>‹#›</a:t>
            </a:fld>
            <a:endParaRPr kumimoji="1" lang="ja-JP" altLang="en-US"/>
          </a:p>
        </p:txBody>
      </p:sp>
    </p:spTree>
    <p:extLst>
      <p:ext uri="{BB962C8B-B14F-4D97-AF65-F5344CB8AC3E}">
        <p14:creationId xmlns:p14="http://schemas.microsoft.com/office/powerpoint/2010/main" val="301977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A038FE0-71CC-48B8-8C0F-0BB936D887A1}" type="datetimeFigureOut">
              <a:rPr kumimoji="1" lang="ja-JP" altLang="en-US" smtClean="0"/>
              <a:t>2019/6/26</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4F4B954-6D5E-46B6-BD0A-3A1CC629AABA}" type="slidenum">
              <a:rPr kumimoji="1" lang="ja-JP" altLang="en-US" smtClean="0"/>
              <a:t>‹#›</a:t>
            </a:fld>
            <a:endParaRPr kumimoji="1" lang="ja-JP" altLang="en-US"/>
          </a:p>
        </p:txBody>
      </p:sp>
    </p:spTree>
    <p:extLst>
      <p:ext uri="{BB962C8B-B14F-4D97-AF65-F5344CB8AC3E}">
        <p14:creationId xmlns:p14="http://schemas.microsoft.com/office/powerpoint/2010/main" val="4049900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ech.nitoyon.com/ja/blog/2013/11/07/k-mea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K-means </a:t>
            </a:r>
            <a:r>
              <a:rPr lang="ja-JP" altLang="en-US" dirty="0"/>
              <a:t>法を </a:t>
            </a:r>
            <a:r>
              <a:rPr lang="en-US" altLang="ja-JP" dirty="0"/>
              <a:t>D3.js </a:t>
            </a:r>
            <a:r>
              <a:rPr lang="ja-JP" altLang="en-US" dirty="0"/>
              <a:t>でビジュアライズしてみた</a:t>
            </a:r>
          </a:p>
          <a:p>
            <a:pPr lvl="1"/>
            <a:r>
              <a:rPr lang="en-US" altLang="ja-JP" dirty="0">
                <a:hlinkClick r:id="rId3"/>
              </a:rPr>
              <a:t>http://tech.nitoyon.com/ja/blog/2013/11/07/k-means/</a:t>
            </a:r>
            <a:endParaRPr lang="en-US" altLang="ja-JP" dirty="0"/>
          </a:p>
          <a:p>
            <a:pPr lvl="1"/>
            <a:endParaRPr kumimoji="1" lang="en-US" altLang="ja-JP" dirty="0"/>
          </a:p>
          <a:p>
            <a:r>
              <a:rPr lang="ja-JP" altLang="en-US" dirty="0"/>
              <a:t>自分で利用する場合</a:t>
            </a:r>
            <a:endParaRPr lang="en-US" altLang="ja-JP" dirty="0"/>
          </a:p>
          <a:p>
            <a:pPr lvl="1"/>
            <a:r>
              <a:rPr kumimoji="1" lang="en-US" altLang="ja-JP" dirty="0"/>
              <a:t>C</a:t>
            </a:r>
            <a:r>
              <a:rPr kumimoji="1" lang="ja-JP" altLang="en-US" dirty="0"/>
              <a:t>で書いてもとても簡単．</a:t>
            </a:r>
            <a:endParaRPr kumimoji="1" lang="en-US" altLang="ja-JP" dirty="0"/>
          </a:p>
          <a:p>
            <a:pPr lvl="1"/>
            <a:r>
              <a:rPr lang="en-US" altLang="ja-JP" dirty="0"/>
              <a:t>Python (</a:t>
            </a:r>
            <a:r>
              <a:rPr lang="en-US" altLang="ja-JP" dirty="0" err="1"/>
              <a:t>numpy</a:t>
            </a:r>
            <a:r>
              <a:rPr lang="en-US" altLang="ja-JP" dirty="0"/>
              <a:t>, </a:t>
            </a:r>
            <a:r>
              <a:rPr lang="en-US" altLang="ja-JP" dirty="0" err="1"/>
              <a:t>scipy</a:t>
            </a:r>
            <a:r>
              <a:rPr lang="en-US" altLang="ja-JP" dirty="0"/>
              <a:t>)</a:t>
            </a:r>
          </a:p>
          <a:p>
            <a:pPr lvl="2"/>
            <a:r>
              <a:rPr lang="en-US" altLang="ja-JP" dirty="0" err="1"/>
              <a:t>scipy.cluster.vq.kmeans</a:t>
            </a:r>
            <a:r>
              <a:rPr lang="en-US" altLang="ja-JP" dirty="0"/>
              <a:t> </a:t>
            </a:r>
            <a:r>
              <a:rPr lang="ja-JP" altLang="en-US" dirty="0"/>
              <a:t>もしくは</a:t>
            </a:r>
            <a:r>
              <a:rPr lang="en-US" altLang="ja-JP" dirty="0" err="1"/>
              <a:t>vq</a:t>
            </a:r>
            <a:r>
              <a:rPr lang="ja-JP" altLang="en-US" dirty="0"/>
              <a:t>という関数がある．</a:t>
            </a:r>
            <a:endParaRPr lang="en-US" altLang="ja-JP" dirty="0"/>
          </a:p>
          <a:p>
            <a:pPr lvl="1"/>
            <a:r>
              <a:rPr lang="en-US" altLang="ja-JP" dirty="0"/>
              <a:t>R</a:t>
            </a:r>
          </a:p>
          <a:p>
            <a:pPr lvl="2"/>
            <a:r>
              <a:rPr lang="en-US" altLang="ja-JP" dirty="0" err="1"/>
              <a:t>kmeans</a:t>
            </a:r>
            <a:r>
              <a:rPr lang="ja-JP" altLang="en-US" dirty="0"/>
              <a:t>という関数が標準で用意されている．</a:t>
            </a:r>
            <a:endParaRPr lang="en-US" altLang="ja-JP" dirty="0"/>
          </a:p>
          <a:p>
            <a:pPr lvl="2"/>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F4B954-6D5E-46B6-BD0A-3A1CC629AABA}" type="slidenum">
              <a:rPr kumimoji="1" lang="ja-JP" altLang="en-US" smtClean="0"/>
              <a:t>10</a:t>
            </a:fld>
            <a:endParaRPr kumimoji="1" lang="ja-JP" altLang="en-US"/>
          </a:p>
        </p:txBody>
      </p:sp>
    </p:spTree>
    <p:extLst>
      <p:ext uri="{BB962C8B-B14F-4D97-AF65-F5344CB8AC3E}">
        <p14:creationId xmlns:p14="http://schemas.microsoft.com/office/powerpoint/2010/main" val="258896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4F4B954-6D5E-46B6-BD0A-3A1CC629AABA}" type="slidenum">
              <a:rPr kumimoji="1" lang="ja-JP" altLang="en-US" smtClean="0"/>
              <a:t>35</a:t>
            </a:fld>
            <a:endParaRPr kumimoji="1" lang="ja-JP" altLang="en-US"/>
          </a:p>
        </p:txBody>
      </p:sp>
    </p:spTree>
    <p:extLst>
      <p:ext uri="{BB962C8B-B14F-4D97-AF65-F5344CB8AC3E}">
        <p14:creationId xmlns:p14="http://schemas.microsoft.com/office/powerpoint/2010/main" val="97439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2019/6/26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2019/6/26</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w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hyperlink" Target="http://mentionmapp.com/beta/classic/index.php#user-tanichu"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wmf"/><Relationship Id="rId10" Type="http://schemas.openxmlformats.org/officeDocument/2006/relationships/image" Target="../media/image41.png"/><Relationship Id="rId4" Type="http://schemas.openxmlformats.org/officeDocument/2006/relationships/image" Target="../media/image35.wmf"/><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人工知能概論</a:t>
            </a:r>
            <a:br>
              <a:rPr lang="en-US" altLang="ja-JP" dirty="0"/>
            </a:br>
            <a:r>
              <a:rPr lang="ja-JP" altLang="en-US" sz="2400" dirty="0"/>
              <a:t>第</a:t>
            </a:r>
            <a:r>
              <a:rPr lang="en-US" altLang="ja-JP" sz="2400" dirty="0"/>
              <a:t>10</a:t>
            </a:r>
            <a:r>
              <a:rPr lang="ja-JP" altLang="en-US" sz="2400" dirty="0"/>
              <a:t>回 学習と認識</a:t>
            </a:r>
            <a:r>
              <a:rPr lang="en-US" altLang="ja-JP" sz="2400" dirty="0"/>
              <a:t>(1)</a:t>
            </a:r>
            <a:br>
              <a:rPr lang="en-US" altLang="ja-JP" sz="2400" dirty="0"/>
            </a:br>
            <a:r>
              <a:rPr lang="ja-JP" altLang="en-US" sz="2400" dirty="0"/>
              <a:t>クラスタリング</a:t>
            </a:r>
            <a:endParaRPr kumimoji="1" lang="ja-JP" altLang="en-US" sz="2400" dirty="0"/>
          </a:p>
        </p:txBody>
      </p:sp>
      <p:sp>
        <p:nvSpPr>
          <p:cNvPr id="3" name="サブタイトル 2"/>
          <p:cNvSpPr>
            <a:spLocks noGrp="1"/>
          </p:cNvSpPr>
          <p:nvPr>
            <p:ph type="subTitle" idx="1"/>
          </p:nvPr>
        </p:nvSpPr>
        <p:spPr/>
        <p:txBody>
          <a:bodyPr/>
          <a:lstStyle/>
          <a:p>
            <a:r>
              <a:rPr lang="ja-JP" altLang="en-US" dirty="0"/>
              <a:t>立命館大学 情報理工学部 知能情報学科</a:t>
            </a:r>
            <a:endParaRPr lang="en-US" altLang="ja-JP" dirty="0"/>
          </a:p>
          <a:p>
            <a:r>
              <a:rPr kumimoji="1" lang="ja-JP" altLang="en-US" dirty="0"/>
              <a:t>谷口忠大</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221088"/>
            <a:ext cx="243205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61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733256"/>
            <a:ext cx="3840305" cy="124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57200" y="44624"/>
            <a:ext cx="8229600" cy="576064"/>
          </a:xfrm>
          <a:solidFill>
            <a:schemeClr val="bg1">
              <a:alpha val="63000"/>
            </a:schemeClr>
          </a:solidFill>
        </p:spPr>
        <p:txBody>
          <a:bodyPr>
            <a:normAutofit fontScale="90000"/>
          </a:bodyPr>
          <a:lstStyle/>
          <a:p>
            <a:r>
              <a:rPr kumimoji="1" lang="en-US" altLang="ja-JP" dirty="0"/>
              <a:t>10.2.1 K-means</a:t>
            </a:r>
            <a:r>
              <a:rPr kumimoji="1" lang="ja-JP" altLang="en-US" dirty="0"/>
              <a:t>法のアルゴリズム</a:t>
            </a:r>
          </a:p>
        </p:txBody>
      </p:sp>
      <p:sp>
        <p:nvSpPr>
          <p:cNvPr id="3" name="コンテンツ プレースホルダー 2"/>
          <p:cNvSpPr>
            <a:spLocks noGrp="1"/>
          </p:cNvSpPr>
          <p:nvPr>
            <p:ph idx="1"/>
          </p:nvPr>
        </p:nvSpPr>
        <p:spPr>
          <a:xfrm>
            <a:off x="457200" y="5373216"/>
            <a:ext cx="8229600" cy="519336"/>
          </a:xfrm>
        </p:spPr>
        <p:txBody>
          <a:bodyPr/>
          <a:lstStyle/>
          <a:p>
            <a:r>
              <a:rPr lang="ja-JP" altLang="en-US" dirty="0"/>
              <a:t>このアルゴリズムでコスト関数</a:t>
            </a:r>
            <a:r>
              <a:rPr lang="en-US" altLang="ja-JP" dirty="0"/>
              <a:t>J</a:t>
            </a:r>
            <a:r>
              <a:rPr lang="ja-JP" altLang="en-US" dirty="0"/>
              <a:t>を単調減少させられる．</a:t>
            </a:r>
            <a:endParaRPr kumimoji="1" lang="ja-JP" altLang="en-US"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218"/>
          <a:stretch/>
        </p:blipFill>
        <p:spPr bwMode="auto">
          <a:xfrm>
            <a:off x="467544" y="548680"/>
            <a:ext cx="8280920" cy="488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85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10.2.2 K-means</a:t>
            </a:r>
            <a:r>
              <a:rPr lang="ja-JP" altLang="en-US" dirty="0"/>
              <a:t>法の例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a:t>S={2,4,6,10,12,14}</a:t>
            </a:r>
            <a:r>
              <a:rPr kumimoji="1" lang="ja-JP" altLang="en-US" dirty="0"/>
              <a:t>という</a:t>
            </a:r>
            <a:r>
              <a:rPr kumimoji="1" lang="en-US" altLang="ja-JP" dirty="0"/>
              <a:t>6</a:t>
            </a:r>
            <a:r>
              <a:rPr kumimoji="1" lang="ja-JP" altLang="en-US" dirty="0"/>
              <a:t>個の一次元データがあったとする．</a:t>
            </a:r>
            <a:r>
              <a:rPr lang="ja-JP" altLang="en-US" dirty="0"/>
              <a:t>これを</a:t>
            </a:r>
            <a:r>
              <a:rPr lang="en-US" altLang="ja-JP" dirty="0"/>
              <a:t>k-means</a:t>
            </a:r>
            <a:r>
              <a:rPr lang="ja-JP" altLang="en-US" dirty="0"/>
              <a:t>法を用いてクラスタリングする．</a:t>
            </a:r>
            <a:endParaRPr lang="en-US" altLang="ja-JP" dirty="0"/>
          </a:p>
          <a:p>
            <a:r>
              <a:rPr lang="ja-JP" altLang="en-US" dirty="0"/>
              <a:t>初期クラスターを</a:t>
            </a:r>
            <a:r>
              <a:rPr lang="en-US" altLang="ja-JP" dirty="0"/>
              <a:t>S1={2,4,10}, S2={6,12,14}</a:t>
            </a:r>
            <a:r>
              <a:rPr lang="ja-JP" altLang="en-US" dirty="0"/>
              <a:t>とした際に，</a:t>
            </a:r>
            <a:r>
              <a:rPr lang="en-US" altLang="ja-JP" dirty="0"/>
              <a:t>k-means</a:t>
            </a:r>
            <a:r>
              <a:rPr lang="ja-JP" altLang="en-US" dirty="0"/>
              <a:t>法のアルゴリズムを実行する．</a:t>
            </a:r>
            <a:endParaRPr lang="en-US" altLang="ja-JP" dirty="0"/>
          </a:p>
          <a:p>
            <a:endParaRPr kumimoji="1" lang="en-US" altLang="ja-JP" dirty="0"/>
          </a:p>
          <a:p>
            <a:r>
              <a:rPr lang="ja-JP" altLang="en-US" dirty="0"/>
              <a:t>まず，初めのステップで，各クラスタの重心値は</a:t>
            </a:r>
          </a:p>
          <a:p>
            <a:pPr lvl="1"/>
            <a:r>
              <a:rPr lang="en-US" altLang="ja-JP" sz="3200" i="1" dirty="0"/>
              <a:t>c</a:t>
            </a:r>
            <a:r>
              <a:rPr lang="en-US" altLang="ja-JP" sz="3200" baseline="-25000" dirty="0"/>
              <a:t>1</a:t>
            </a:r>
            <a:r>
              <a:rPr lang="en-US" altLang="ja-JP" sz="3200" dirty="0"/>
              <a:t> = (2 + 4 + 10)</a:t>
            </a:r>
            <a:r>
              <a:rPr lang="en-US" altLang="ja-JP" sz="3200" i="1" dirty="0"/>
              <a:t>/</a:t>
            </a:r>
            <a:r>
              <a:rPr lang="en-US" altLang="ja-JP" sz="3200" dirty="0"/>
              <a:t>3 = 16</a:t>
            </a:r>
            <a:r>
              <a:rPr lang="en-US" altLang="ja-JP" sz="3200" i="1" dirty="0"/>
              <a:t>/</a:t>
            </a:r>
            <a:r>
              <a:rPr lang="en-US" altLang="ja-JP" sz="3200" dirty="0"/>
              <a:t>3 = 5+1/3</a:t>
            </a:r>
          </a:p>
          <a:p>
            <a:pPr lvl="1"/>
            <a:r>
              <a:rPr lang="en-US" altLang="ja-JP" sz="3200" i="1" dirty="0"/>
              <a:t>c</a:t>
            </a:r>
            <a:r>
              <a:rPr lang="en-US" altLang="ja-JP" sz="3200" baseline="-25000" dirty="0"/>
              <a:t>2</a:t>
            </a:r>
            <a:r>
              <a:rPr lang="en-US" altLang="ja-JP" sz="3200" dirty="0"/>
              <a:t> = (6 + 12 + 14) = 32</a:t>
            </a:r>
            <a:r>
              <a:rPr lang="en-US" altLang="ja-JP" sz="3200" i="1" dirty="0"/>
              <a:t>/</a:t>
            </a:r>
            <a:r>
              <a:rPr lang="en-US" altLang="ja-JP" sz="3200" dirty="0"/>
              <a:t>3 = 10+2/3</a:t>
            </a:r>
            <a:endParaRPr kumimoji="1" lang="ja-JP" altLang="en-US" sz="3200" dirty="0"/>
          </a:p>
        </p:txBody>
      </p:sp>
    </p:spTree>
    <p:extLst>
      <p:ext uri="{BB962C8B-B14F-4D97-AF65-F5344CB8AC3E}">
        <p14:creationId xmlns:p14="http://schemas.microsoft.com/office/powerpoint/2010/main" val="394644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8809" y="188640"/>
            <a:ext cx="7234065" cy="68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6165304"/>
            <a:ext cx="4355976" cy="720080"/>
          </a:xfrm>
          <a:solidFill>
            <a:schemeClr val="bg1">
              <a:alpha val="47000"/>
            </a:schemeClr>
          </a:solidFill>
        </p:spPr>
        <p:txBody>
          <a:bodyPr>
            <a:normAutofit/>
          </a:bodyPr>
          <a:lstStyle/>
          <a:p>
            <a:r>
              <a:rPr kumimoji="1" lang="en-US" altLang="ja-JP" sz="4000" dirty="0"/>
              <a:t>K-means</a:t>
            </a:r>
            <a:r>
              <a:rPr kumimoji="1" lang="ja-JP" altLang="en-US" sz="4000" dirty="0"/>
              <a:t>法の実行例</a:t>
            </a:r>
          </a:p>
        </p:txBody>
      </p:sp>
      <p:sp>
        <p:nvSpPr>
          <p:cNvPr id="3" name="正方形/長方形 2"/>
          <p:cNvSpPr/>
          <p:nvPr/>
        </p:nvSpPr>
        <p:spPr>
          <a:xfrm>
            <a:off x="971600" y="2132856"/>
            <a:ext cx="8158877"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flipH="1">
            <a:off x="3563888" y="1586528"/>
            <a:ext cx="144016" cy="7623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486030" y="1631102"/>
            <a:ext cx="133332" cy="7623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5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10.2.2 K-means</a:t>
            </a:r>
            <a:r>
              <a:rPr lang="ja-JP" altLang="en-US" dirty="0"/>
              <a:t>法</a:t>
            </a:r>
            <a:r>
              <a:rPr lang="ja-JP" altLang="en-US"/>
              <a:t>の例</a:t>
            </a:r>
            <a:r>
              <a:rPr lang="en-US" altLang="ja-JP"/>
              <a:t>(</a:t>
            </a:r>
            <a:r>
              <a:rPr lang="ja-JP" altLang="en-US"/>
              <a:t>続き</a:t>
            </a:r>
            <a:r>
              <a:rPr lang="en-US" altLang="ja-JP"/>
              <a:t>)</a:t>
            </a:r>
            <a:endParaRPr kumimoji="1" lang="ja-JP" altLang="en-US" dirty="0"/>
          </a:p>
        </p:txBody>
      </p:sp>
      <p:sp>
        <p:nvSpPr>
          <p:cNvPr id="3" name="コンテンツ プレースホルダー 2"/>
          <p:cNvSpPr>
            <a:spLocks noGrp="1"/>
          </p:cNvSpPr>
          <p:nvPr>
            <p:ph idx="1"/>
          </p:nvPr>
        </p:nvSpPr>
        <p:spPr>
          <a:xfrm>
            <a:off x="457200" y="1935480"/>
            <a:ext cx="8229600" cy="4733880"/>
          </a:xfrm>
        </p:spPr>
        <p:txBody>
          <a:bodyPr>
            <a:normAutofit/>
          </a:bodyPr>
          <a:lstStyle/>
          <a:p>
            <a:pPr marL="0" indent="0">
              <a:buNone/>
            </a:pPr>
            <a:r>
              <a:rPr kumimoji="1" lang="en-US" altLang="ja-JP" dirty="0"/>
              <a:t>S={2,4,6,10,12,14}</a:t>
            </a:r>
            <a:r>
              <a:rPr kumimoji="1" lang="ja-JP" altLang="en-US" dirty="0"/>
              <a:t>という</a:t>
            </a:r>
            <a:r>
              <a:rPr kumimoji="1" lang="en-US" altLang="ja-JP" dirty="0"/>
              <a:t>6</a:t>
            </a:r>
            <a:r>
              <a:rPr kumimoji="1" lang="ja-JP" altLang="en-US" dirty="0"/>
              <a:t>個の一次元データがあったとする．</a:t>
            </a:r>
            <a:r>
              <a:rPr lang="ja-JP" altLang="en-US" dirty="0"/>
              <a:t>これを</a:t>
            </a:r>
            <a:r>
              <a:rPr lang="en-US" altLang="ja-JP" dirty="0"/>
              <a:t>k-means</a:t>
            </a:r>
            <a:r>
              <a:rPr lang="ja-JP" altLang="en-US" dirty="0"/>
              <a:t>法を用いてクラスタリングする．</a:t>
            </a:r>
            <a:endParaRPr lang="en-US" altLang="ja-JP" dirty="0"/>
          </a:p>
          <a:p>
            <a:pPr marL="0" indent="0">
              <a:buNone/>
            </a:pPr>
            <a:r>
              <a:rPr lang="ja-JP" altLang="en-US"/>
              <a:t>初め</a:t>
            </a:r>
            <a:r>
              <a:rPr lang="ja-JP" altLang="en-US" dirty="0"/>
              <a:t>のステップで，各クラスタの重心値は</a:t>
            </a:r>
          </a:p>
          <a:p>
            <a:pPr lvl="1"/>
            <a:r>
              <a:rPr lang="en-US" altLang="ja-JP" sz="3200" i="1" dirty="0"/>
              <a:t>c</a:t>
            </a:r>
            <a:r>
              <a:rPr lang="en-US" altLang="ja-JP" sz="3200" baseline="-25000" dirty="0"/>
              <a:t>1</a:t>
            </a:r>
            <a:r>
              <a:rPr lang="en-US" altLang="ja-JP" sz="3200" dirty="0"/>
              <a:t> </a:t>
            </a:r>
            <a:r>
              <a:rPr lang="en-US" altLang="ja-JP" sz="3200"/>
              <a:t>= 16</a:t>
            </a:r>
            <a:r>
              <a:rPr lang="en-US" altLang="ja-JP" sz="3200" i="1"/>
              <a:t>/</a:t>
            </a:r>
            <a:r>
              <a:rPr lang="en-US" altLang="ja-JP" sz="3200"/>
              <a:t>3 </a:t>
            </a:r>
            <a:r>
              <a:rPr lang="en-US" altLang="ja-JP" sz="3200" dirty="0"/>
              <a:t>= 5+1/3</a:t>
            </a:r>
          </a:p>
          <a:p>
            <a:pPr lvl="1"/>
            <a:r>
              <a:rPr lang="en-US" altLang="ja-JP" sz="3200" i="1"/>
              <a:t>c</a:t>
            </a:r>
            <a:r>
              <a:rPr lang="en-US" altLang="ja-JP" sz="3200" baseline="-25000"/>
              <a:t>2</a:t>
            </a:r>
            <a:r>
              <a:rPr lang="en-US" altLang="ja-JP" sz="3200"/>
              <a:t> = 32</a:t>
            </a:r>
            <a:r>
              <a:rPr lang="en-US" altLang="ja-JP" sz="3200" i="1"/>
              <a:t>/</a:t>
            </a:r>
            <a:r>
              <a:rPr lang="en-US" altLang="ja-JP" sz="3200"/>
              <a:t>3 = 10+2/3</a:t>
            </a:r>
          </a:p>
          <a:p>
            <a:pPr marL="0" lvl="1" indent="0">
              <a:buNone/>
            </a:pPr>
            <a:r>
              <a:rPr kumimoji="1" lang="ja-JP" altLang="en-US" sz="2800"/>
              <a:t>次に</a:t>
            </a:r>
            <a:r>
              <a:rPr lang="en-US" altLang="ja-JP" sz="2800"/>
              <a:t>S={2,4,6,10,12,14}</a:t>
            </a:r>
            <a:r>
              <a:rPr lang="ja-JP" altLang="en-US" sz="2800"/>
              <a:t>それぞれが</a:t>
            </a:r>
            <a:r>
              <a:rPr lang="en-US" altLang="ja-JP" sz="2800"/>
              <a:t>c</a:t>
            </a:r>
            <a:r>
              <a:rPr lang="en-US" altLang="ja-JP" sz="2800" baseline="-25000"/>
              <a:t>1</a:t>
            </a:r>
            <a:r>
              <a:rPr lang="en-US" altLang="ja-JP" sz="2800"/>
              <a:t>, c</a:t>
            </a:r>
            <a:r>
              <a:rPr lang="en-US" altLang="ja-JP" sz="2800" baseline="-25000"/>
              <a:t>2</a:t>
            </a:r>
            <a:r>
              <a:rPr lang="ja-JP" altLang="en-US" sz="2800"/>
              <a:t>のどちらに近いかで分類する</a:t>
            </a:r>
            <a:r>
              <a:rPr lang="en-US" altLang="ja-JP" sz="2800"/>
              <a:t>:</a:t>
            </a:r>
          </a:p>
          <a:p>
            <a:pPr marL="0" lvl="1" indent="0">
              <a:buNone/>
            </a:pPr>
            <a:r>
              <a:rPr lang="en-US" altLang="ja-JP" sz="2800"/>
              <a:t>  c1: {2, 4, 6}</a:t>
            </a:r>
          </a:p>
          <a:p>
            <a:pPr marL="0" lvl="1" indent="0">
              <a:buNone/>
            </a:pPr>
            <a:r>
              <a:rPr kumimoji="1" lang="en-US" altLang="ja-JP" sz="2800"/>
              <a:t>  c2: { 10, 12, 14}</a:t>
            </a:r>
            <a:endParaRPr kumimoji="1" lang="ja-JP" altLang="en-US" sz="2800" dirty="0"/>
          </a:p>
        </p:txBody>
      </p:sp>
    </p:spTree>
    <p:extLst>
      <p:ext uri="{BB962C8B-B14F-4D97-AF65-F5344CB8AC3E}">
        <p14:creationId xmlns:p14="http://schemas.microsoft.com/office/powerpoint/2010/main" val="322385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9033" y="23284"/>
            <a:ext cx="7234065" cy="68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6165304"/>
            <a:ext cx="4355976" cy="720080"/>
          </a:xfrm>
          <a:solidFill>
            <a:schemeClr val="bg1">
              <a:alpha val="47000"/>
            </a:schemeClr>
          </a:solidFill>
        </p:spPr>
        <p:txBody>
          <a:bodyPr>
            <a:normAutofit/>
          </a:bodyPr>
          <a:lstStyle/>
          <a:p>
            <a:r>
              <a:rPr kumimoji="1" lang="en-US" altLang="ja-JP" sz="4000" dirty="0"/>
              <a:t>K-means</a:t>
            </a:r>
            <a:r>
              <a:rPr kumimoji="1" lang="ja-JP" altLang="en-US" sz="4000" dirty="0"/>
              <a:t>法の実行例</a:t>
            </a:r>
          </a:p>
        </p:txBody>
      </p:sp>
      <p:sp>
        <p:nvSpPr>
          <p:cNvPr id="4" name="正方形/長方形 3"/>
          <p:cNvSpPr/>
          <p:nvPr/>
        </p:nvSpPr>
        <p:spPr>
          <a:xfrm>
            <a:off x="755577" y="3429000"/>
            <a:ext cx="8397522" cy="287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6732240" y="2924944"/>
            <a:ext cx="648072" cy="7200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7009380" y="3068960"/>
            <a:ext cx="432048" cy="93610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085580" y="3217168"/>
            <a:ext cx="279648" cy="114374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263690" y="3721675"/>
            <a:ext cx="50769" cy="114374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57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10.2.2 K-means</a:t>
            </a:r>
            <a:r>
              <a:rPr lang="ja-JP" altLang="en-US" dirty="0"/>
              <a:t>法の例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a:t>S={2,4,6,10,12,14}</a:t>
            </a:r>
            <a:r>
              <a:rPr kumimoji="1" lang="ja-JP" altLang="en-US" dirty="0"/>
              <a:t>という</a:t>
            </a:r>
            <a:r>
              <a:rPr kumimoji="1" lang="en-US" altLang="ja-JP" dirty="0"/>
              <a:t>6</a:t>
            </a:r>
            <a:r>
              <a:rPr kumimoji="1" lang="ja-JP" altLang="en-US" dirty="0"/>
              <a:t>個の一次元データがあったとする．</a:t>
            </a:r>
            <a:r>
              <a:rPr lang="ja-JP" altLang="en-US" dirty="0"/>
              <a:t>これ</a:t>
            </a:r>
            <a:r>
              <a:rPr lang="ja-JP" altLang="en-US"/>
              <a:t>を</a:t>
            </a:r>
            <a:r>
              <a:rPr lang="en-US" altLang="ja-JP"/>
              <a:t>k-means</a:t>
            </a:r>
            <a:r>
              <a:rPr lang="ja-JP" altLang="en-US"/>
              <a:t>法</a:t>
            </a:r>
            <a:r>
              <a:rPr lang="ja-JP" altLang="en-US" dirty="0"/>
              <a:t>を用いてクラスタリング</a:t>
            </a:r>
            <a:r>
              <a:rPr lang="ja-JP" altLang="en-US"/>
              <a:t>する．</a:t>
            </a:r>
            <a:endParaRPr lang="en-US" altLang="ja-JP" dirty="0"/>
          </a:p>
        </p:txBody>
      </p:sp>
      <p:sp>
        <p:nvSpPr>
          <p:cNvPr id="4" name="正方形/長方形 3"/>
          <p:cNvSpPr/>
          <p:nvPr/>
        </p:nvSpPr>
        <p:spPr>
          <a:xfrm>
            <a:off x="683568" y="2951946"/>
            <a:ext cx="4572000" cy="2677656"/>
          </a:xfrm>
          <a:prstGeom prst="rect">
            <a:avLst/>
          </a:prstGeom>
        </p:spPr>
        <p:txBody>
          <a:bodyPr>
            <a:spAutoFit/>
          </a:bodyPr>
          <a:lstStyle/>
          <a:p>
            <a:pPr marL="0" lvl="1" indent="0">
              <a:buNone/>
            </a:pPr>
            <a:r>
              <a:rPr lang="en-US" altLang="ja-JP" sz="2800"/>
              <a:t>c1: {2, 4, 6}</a:t>
            </a:r>
          </a:p>
          <a:p>
            <a:pPr marL="0" lvl="1" indent="0">
              <a:buNone/>
            </a:pPr>
            <a:r>
              <a:rPr lang="en-US" altLang="ja-JP" sz="2800"/>
              <a:t>c2: { 10, 12, 14}</a:t>
            </a:r>
          </a:p>
          <a:p>
            <a:pPr marL="0" lvl="1" indent="0">
              <a:buNone/>
            </a:pPr>
            <a:endParaRPr lang="en-US" altLang="ja-JP" sz="2800"/>
          </a:p>
          <a:p>
            <a:pPr marL="0" lvl="1" indent="0">
              <a:buNone/>
            </a:pPr>
            <a:r>
              <a:rPr lang="ja-JP" altLang="en-US" sz="2800"/>
              <a:t>これから各クラスタの重心値：</a:t>
            </a:r>
            <a:endParaRPr lang="en-US" altLang="ja-JP" sz="2800"/>
          </a:p>
          <a:p>
            <a:pPr marL="0" lvl="1" indent="0">
              <a:buNone/>
            </a:pPr>
            <a:r>
              <a:rPr lang="en-US" altLang="ja-JP" sz="2800"/>
              <a:t>  c1 = (2+4+6)/3 = 4</a:t>
            </a:r>
          </a:p>
          <a:p>
            <a:pPr marL="0" lvl="1" indent="0">
              <a:buNone/>
            </a:pPr>
            <a:r>
              <a:rPr lang="en-US" altLang="ja-JP" sz="2800"/>
              <a:t> c2 = (10+12+14)/3 = 12</a:t>
            </a:r>
            <a:endParaRPr lang="ja-JP" altLang="en-US" sz="2800" dirty="0"/>
          </a:p>
        </p:txBody>
      </p:sp>
    </p:spTree>
    <p:extLst>
      <p:ext uri="{BB962C8B-B14F-4D97-AF65-F5344CB8AC3E}">
        <p14:creationId xmlns:p14="http://schemas.microsoft.com/office/powerpoint/2010/main" val="12418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6412" y="22382"/>
            <a:ext cx="7234065" cy="68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0" y="6165304"/>
            <a:ext cx="4355976" cy="720080"/>
          </a:xfrm>
          <a:solidFill>
            <a:schemeClr val="bg1">
              <a:alpha val="47000"/>
            </a:schemeClr>
          </a:solidFill>
        </p:spPr>
        <p:txBody>
          <a:bodyPr>
            <a:normAutofit/>
          </a:bodyPr>
          <a:lstStyle/>
          <a:p>
            <a:r>
              <a:rPr kumimoji="1" lang="en-US" altLang="ja-JP" sz="4000" dirty="0"/>
              <a:t>K-means</a:t>
            </a:r>
            <a:r>
              <a:rPr kumimoji="1" lang="ja-JP" altLang="en-US" sz="4000" dirty="0"/>
              <a:t>法の実行例</a:t>
            </a:r>
          </a:p>
        </p:txBody>
      </p:sp>
    </p:spTree>
    <p:extLst>
      <p:ext uri="{BB962C8B-B14F-4D97-AF65-F5344CB8AC3E}">
        <p14:creationId xmlns:p14="http://schemas.microsoft.com/office/powerpoint/2010/main" val="426980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a:t>
            </a:r>
            <a:r>
              <a:rPr lang="en-US" altLang="ja-JP" dirty="0"/>
              <a:t>10-1 K-means</a:t>
            </a:r>
            <a:r>
              <a:rPr lang="ja-JP" altLang="en-US" dirty="0"/>
              <a:t>法とは？</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800" dirty="0"/>
              <a:t>K-means </a:t>
            </a:r>
            <a:r>
              <a:rPr lang="ja-JP" altLang="en-US" sz="2800" dirty="0"/>
              <a:t>法の説明として最も不適切なものを選べ．</a:t>
            </a:r>
          </a:p>
          <a:p>
            <a:pPr marL="850392" lvl="1" indent="-457200">
              <a:buFont typeface="+mj-ea"/>
              <a:buAutoNum type="circleNumDbPlain"/>
            </a:pPr>
            <a:r>
              <a:rPr lang="ja-JP" altLang="en-US" sz="2800" dirty="0"/>
              <a:t>データを最も近いクラスタに帰属させ，その後にクラスタの代表点を更新する．</a:t>
            </a:r>
            <a:endParaRPr lang="en-US" altLang="ja-JP" sz="2800" dirty="0"/>
          </a:p>
          <a:p>
            <a:pPr marL="850392" lvl="1" indent="-457200">
              <a:buFont typeface="+mj-ea"/>
              <a:buAutoNum type="circleNumDbPlain"/>
            </a:pPr>
            <a:r>
              <a:rPr lang="ja-JP" altLang="en-US" sz="2800" dirty="0"/>
              <a:t>クラスタ内のデータとクラスタの代表点の距離の和を減少させる．</a:t>
            </a:r>
            <a:endParaRPr lang="en-US" altLang="ja-JP" sz="2800" dirty="0"/>
          </a:p>
          <a:p>
            <a:pPr marL="850392" lvl="1" indent="-457200">
              <a:buFont typeface="+mj-ea"/>
              <a:buAutoNum type="circleNumDbPlain"/>
            </a:pPr>
            <a:r>
              <a:rPr lang="ja-JP" altLang="en-US" sz="2800" dirty="0"/>
              <a:t>クラスタの代表点を更新する際にはデータの重心値をとるのであって中央値をとるのではない．</a:t>
            </a:r>
            <a:endParaRPr lang="en-US" altLang="ja-JP" sz="2800" dirty="0"/>
          </a:p>
          <a:p>
            <a:pPr marL="850392" lvl="1" indent="-457200">
              <a:buFont typeface="+mj-ea"/>
              <a:buAutoNum type="circleNumDbPlain"/>
            </a:pPr>
            <a:r>
              <a:rPr lang="en-US" altLang="ja-JP" sz="2800" dirty="0"/>
              <a:t>K </a:t>
            </a:r>
            <a:r>
              <a:rPr lang="ja-JP" altLang="en-US" sz="2800" dirty="0"/>
              <a:t>個の方法を組み合わせて学習を進行させる．</a:t>
            </a:r>
            <a:endParaRPr kumimoji="1" lang="ja-JP" altLang="en-US" sz="2800" dirty="0"/>
          </a:p>
        </p:txBody>
      </p:sp>
    </p:spTree>
    <p:extLst>
      <p:ext uri="{BB962C8B-B14F-4D97-AF65-F5344CB8AC3E}">
        <p14:creationId xmlns:p14="http://schemas.microsoft.com/office/powerpoint/2010/main" val="366857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演習</a:t>
            </a:r>
            <a:r>
              <a:rPr kumimoji="1" lang="en-US" altLang="ja-JP" dirty="0"/>
              <a:t>10-2 K-means</a:t>
            </a:r>
            <a:r>
              <a:rPr kumimoji="1" lang="ja-JP" altLang="en-US" dirty="0"/>
              <a:t>法</a:t>
            </a:r>
          </a:p>
        </p:txBody>
      </p:sp>
      <p:sp>
        <p:nvSpPr>
          <p:cNvPr id="3" name="コンテンツ プレースホルダー 2"/>
          <p:cNvSpPr>
            <a:spLocks noGrp="1"/>
          </p:cNvSpPr>
          <p:nvPr>
            <p:ph idx="1"/>
          </p:nvPr>
        </p:nvSpPr>
        <p:spPr/>
        <p:txBody>
          <a:bodyPr/>
          <a:lstStyle/>
          <a:p>
            <a:r>
              <a:rPr kumimoji="1" lang="ja-JP" altLang="en-US" dirty="0"/>
              <a:t>二次元平面上に </a:t>
            </a:r>
            <a:r>
              <a:rPr kumimoji="1" lang="en-US" altLang="ja-JP" dirty="0"/>
              <a:t>{(0,0), (0,1), (0,2),(4,0), </a:t>
            </a:r>
            <a:r>
              <a:rPr lang="en-US" altLang="ja-JP" dirty="0"/>
              <a:t>(4,1), (4,2)}</a:t>
            </a:r>
            <a:r>
              <a:rPr lang="ja-JP" altLang="en-US" dirty="0"/>
              <a:t>の６点の点集合がある．これらに対して</a:t>
            </a:r>
            <a:r>
              <a:rPr lang="en-US" altLang="ja-JP" dirty="0"/>
              <a:t>K-means</a:t>
            </a:r>
            <a:r>
              <a:rPr lang="ja-JP" altLang="en-US" dirty="0"/>
              <a:t>法を適用しクラスタリングを行え．</a:t>
            </a:r>
            <a:endParaRPr lang="en-US" altLang="ja-JP" dirty="0"/>
          </a:p>
          <a:p>
            <a:r>
              <a:rPr kumimoji="1" lang="ja-JP" altLang="en-US" dirty="0"/>
              <a:t>初期のグループ分けはランダムに行うこと．</a:t>
            </a:r>
            <a:endParaRPr kumimoji="1" lang="en-US" altLang="ja-JP" dirty="0"/>
          </a:p>
          <a:p>
            <a:r>
              <a:rPr lang="ja-JP" altLang="en-US" dirty="0"/>
              <a:t>クラスタ数は</a:t>
            </a:r>
            <a:r>
              <a:rPr lang="en-US" altLang="ja-JP" dirty="0"/>
              <a:t>K=2 </a:t>
            </a:r>
            <a:r>
              <a:rPr lang="ja-JP" altLang="en-US" dirty="0"/>
              <a:t>とせよ．</a:t>
            </a:r>
            <a:endParaRPr kumimoji="1" lang="ja-JP" altLang="en-US" dirty="0"/>
          </a:p>
        </p:txBody>
      </p:sp>
    </p:spTree>
    <p:extLst>
      <p:ext uri="{BB962C8B-B14F-4D97-AF65-F5344CB8AC3E}">
        <p14:creationId xmlns:p14="http://schemas.microsoft.com/office/powerpoint/2010/main" val="374617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10</a:t>
            </a:r>
            <a:r>
              <a:rPr kumimoji="1" lang="en-US" altLang="ja-JP" dirty="0"/>
              <a:t>.1 </a:t>
            </a:r>
            <a:r>
              <a:rPr kumimoji="1" lang="ja-JP" altLang="en-US" dirty="0"/>
              <a:t>クラスタリング</a:t>
            </a:r>
            <a:endParaRPr kumimoji="1" lang="en-US" altLang="ja-JP" dirty="0"/>
          </a:p>
          <a:p>
            <a:r>
              <a:rPr lang="en-US" altLang="ja-JP" dirty="0"/>
              <a:t>10</a:t>
            </a:r>
            <a:r>
              <a:rPr kumimoji="1" lang="en-US" altLang="ja-JP" dirty="0"/>
              <a:t>.2 </a:t>
            </a:r>
            <a:r>
              <a:rPr lang="en-US" altLang="ja-JP" dirty="0"/>
              <a:t>K-means</a:t>
            </a:r>
            <a:r>
              <a:rPr lang="ja-JP" altLang="en-US" dirty="0"/>
              <a:t>法</a:t>
            </a:r>
            <a:endParaRPr kumimoji="1" lang="en-US" altLang="ja-JP" dirty="0"/>
          </a:p>
          <a:p>
            <a:r>
              <a:rPr lang="en-US" altLang="ja-JP" dirty="0"/>
              <a:t>10.3 </a:t>
            </a:r>
            <a:r>
              <a:rPr lang="ja-JP" altLang="en-US" dirty="0"/>
              <a:t>混合ガウス分布</a:t>
            </a:r>
            <a:endParaRPr lang="en-US" altLang="ja-JP" dirty="0"/>
          </a:p>
          <a:p>
            <a:r>
              <a:rPr lang="en-US" altLang="ja-JP" dirty="0"/>
              <a:t>10.4 </a:t>
            </a:r>
            <a:r>
              <a:rPr lang="ja-JP" altLang="en-US" dirty="0"/>
              <a:t>階層的クラスタリング</a:t>
            </a:r>
            <a:endParaRPr lang="en-US" altLang="ja-JP" dirty="0"/>
          </a:p>
          <a:p>
            <a:r>
              <a:rPr lang="en-US" altLang="ja-JP" dirty="0"/>
              <a:t>10.5 </a:t>
            </a:r>
            <a:r>
              <a:rPr lang="ja-JP" altLang="en-US" dirty="0"/>
              <a:t>低次元化</a:t>
            </a:r>
            <a:endParaRPr lang="en-US" altLang="ja-JP" dirty="0"/>
          </a:p>
        </p:txBody>
      </p:sp>
      <p:sp>
        <p:nvSpPr>
          <p:cNvPr id="4" name="正方形/長方形 3"/>
          <p:cNvSpPr/>
          <p:nvPr/>
        </p:nvSpPr>
        <p:spPr>
          <a:xfrm>
            <a:off x="251520" y="2852936"/>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736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0032"/>
            <a:ext cx="8229600" cy="1143000"/>
          </a:xfrm>
          <a:solidFill>
            <a:schemeClr val="bg1">
              <a:alpha val="54000"/>
            </a:schemeClr>
          </a:solidFill>
        </p:spPr>
        <p:txBody>
          <a:bodyPr>
            <a:normAutofit/>
          </a:bodyPr>
          <a:lstStyle/>
          <a:p>
            <a:r>
              <a:rPr kumimoji="1" lang="en-US" altLang="ja-JP" dirty="0"/>
              <a:t>STORY </a:t>
            </a:r>
            <a:r>
              <a:rPr lang="ja-JP" altLang="en-US" sz="5400" dirty="0"/>
              <a:t>学習と認識（</a:t>
            </a:r>
            <a:r>
              <a:rPr lang="en-US" altLang="ja-JP" sz="5400" dirty="0"/>
              <a:t>1</a:t>
            </a:r>
            <a:r>
              <a:rPr lang="ja-JP" altLang="en-US" sz="5400" dirty="0"/>
              <a:t>）</a:t>
            </a:r>
            <a:endParaRPr kumimoji="1" lang="ja-JP" altLang="en-US" dirty="0"/>
          </a:p>
        </p:txBody>
      </p:sp>
      <p:sp>
        <p:nvSpPr>
          <p:cNvPr id="3" name="コンテンツ プレースホルダー 2"/>
          <p:cNvSpPr>
            <a:spLocks noGrp="1"/>
          </p:cNvSpPr>
          <p:nvPr>
            <p:ph idx="1"/>
          </p:nvPr>
        </p:nvSpPr>
        <p:spPr>
          <a:xfrm>
            <a:off x="457200" y="1431424"/>
            <a:ext cx="8435280" cy="2933680"/>
          </a:xfrm>
        </p:spPr>
        <p:txBody>
          <a:bodyPr>
            <a:normAutofit fontScale="85000" lnSpcReduction="20000"/>
          </a:bodyPr>
          <a:lstStyle/>
          <a:p>
            <a:r>
              <a:rPr lang="ja-JP" altLang="en-US" dirty="0"/>
              <a:t>さて，迷路を探索し，通り抜ける方法もわかった．自分の位置を見失っても自己位置推定で思い出すことができる．ホイールダック２号はこれで大丈夫だと思った．</a:t>
            </a:r>
          </a:p>
          <a:p>
            <a:r>
              <a:rPr lang="ja-JP" altLang="en-US" dirty="0"/>
              <a:t>「さあ，お宝とってゴールに向かうぞ！」</a:t>
            </a:r>
          </a:p>
          <a:p>
            <a:r>
              <a:rPr lang="ja-JP" altLang="en-US" dirty="0"/>
              <a:t>しかし，ちょっと待てよ．「お宝」や「ゴール」って何だろう．「お宝」とはどんなもので「ゴール」ってどんな見た目なんだろう．ホイールダック２号は地図はわかるが，目の前に「お宝」や「ゴール」があったとしても，それが「お宝」や「ゴール」であることを認識することができない．まずは，「お宝」や「ゴール」とはどんなものなのか，学習していないと話にならない．</a:t>
            </a:r>
            <a:endParaRPr kumimoji="1" lang="ja-JP" altLang="en-US" dirty="0"/>
          </a:p>
        </p:txBody>
      </p:sp>
      <p:pic>
        <p:nvPicPr>
          <p:cNvPr id="1026" name="Picture 2" descr="C:\Users\user\Dropbox\谷口先生へ\HP用ダック画像\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163700"/>
            <a:ext cx="6192688" cy="269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0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b="1" dirty="0"/>
              <a:t>10.3.1 </a:t>
            </a:r>
            <a:r>
              <a:rPr lang="ja-JP" altLang="en-US" sz="3600" b="1" dirty="0"/>
              <a:t>確率</a:t>
            </a:r>
            <a:r>
              <a:rPr lang="ja-JP" altLang="en-US" sz="3600" dirty="0"/>
              <a:t>モデルに基づくクラスタリング</a:t>
            </a:r>
            <a:endParaRPr kumimoji="1" lang="ja-JP" altLang="en-US" sz="3600" dirty="0"/>
          </a:p>
        </p:txBody>
      </p:sp>
      <p:sp>
        <p:nvSpPr>
          <p:cNvPr id="3" name="コンテンツ プレースホルダー 2"/>
          <p:cNvSpPr>
            <a:spLocks noGrp="1"/>
          </p:cNvSpPr>
          <p:nvPr>
            <p:ph idx="1"/>
          </p:nvPr>
        </p:nvSpPr>
        <p:spPr/>
        <p:txBody>
          <a:bodyPr/>
          <a:lstStyle/>
          <a:p>
            <a:r>
              <a:rPr kumimoji="1" lang="en-US" altLang="ja-JP" dirty="0"/>
              <a:t>K-means</a:t>
            </a:r>
            <a:r>
              <a:rPr kumimoji="1" lang="ja-JP" altLang="en-US" dirty="0"/>
              <a:t>では境界が確定的なので，クラスタへの帰属度合いなどが議論しにくい．</a:t>
            </a:r>
            <a:endParaRPr kumimoji="1" lang="en-US" altLang="ja-JP" dirty="0"/>
          </a:p>
          <a:p>
            <a:r>
              <a:rPr lang="ja-JP" altLang="en-US" dirty="0"/>
              <a:t>また，データがどのクラスタに属するかの判定が距離のみで判断されるために，クラスタごとにデータ分布の広がりが異なるようなデータを適切に分けることができない．</a:t>
            </a:r>
            <a:endParaRPr kumimoji="1" lang="en-US" altLang="ja-JP" dirty="0"/>
          </a:p>
          <a:p>
            <a:r>
              <a:rPr lang="ja-JP" altLang="en-US" dirty="0"/>
              <a:t>確率モデルに基づいたクラスタリングとして</a:t>
            </a:r>
            <a:r>
              <a:rPr lang="ja-JP" altLang="en-US" b="1" dirty="0"/>
              <a:t>混合分布モデル</a:t>
            </a:r>
            <a:r>
              <a:rPr lang="ja-JP" altLang="en-US" dirty="0"/>
              <a:t>に拠るアプローチがある．</a:t>
            </a:r>
            <a:endParaRPr kumimoji="1" lang="ja-JP" altLang="en-US" dirty="0"/>
          </a:p>
        </p:txBody>
      </p:sp>
      <p:sp>
        <p:nvSpPr>
          <p:cNvPr id="38" name="正方形/長方形 37"/>
          <p:cNvSpPr/>
          <p:nvPr/>
        </p:nvSpPr>
        <p:spPr>
          <a:xfrm>
            <a:off x="251520" y="5517232"/>
            <a:ext cx="8640961"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裏でデータが生成される確率を明示的に考える</a:t>
            </a:r>
          </a:p>
        </p:txBody>
      </p:sp>
    </p:spTree>
    <p:extLst>
      <p:ext uri="{BB962C8B-B14F-4D97-AF65-F5344CB8AC3E}">
        <p14:creationId xmlns:p14="http://schemas.microsoft.com/office/powerpoint/2010/main" val="237764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a:t>10.3.2</a:t>
            </a:r>
            <a:r>
              <a:rPr kumimoji="1" lang="ja-JP" altLang="en-US" sz="3600" dirty="0"/>
              <a:t>混合分布モデルのデータ生成過程</a:t>
            </a:r>
          </a:p>
        </p:txBody>
      </p:sp>
      <p:sp>
        <p:nvSpPr>
          <p:cNvPr id="3" name="コンテンツ プレースホルダー 2"/>
          <p:cNvSpPr>
            <a:spLocks noGrp="1"/>
          </p:cNvSpPr>
          <p:nvPr>
            <p:ph idx="1"/>
          </p:nvPr>
        </p:nvSpPr>
        <p:spPr/>
        <p:txBody>
          <a:bodyPr/>
          <a:lstStyle/>
          <a:p>
            <a:r>
              <a:rPr lang="ja-JP" altLang="en-US" dirty="0"/>
              <a:t>混合分布モデルでは，データが，元々どのようにして生成されたデータであるか，というモデルを考えて，その生成過程をベイズの定理を用いて逆方向に推定することでクラスタリングを行う．</a:t>
            </a:r>
            <a:endParaRPr kumimoji="1" lang="ja-JP" altLang="en-US" dirty="0"/>
          </a:p>
        </p:txBody>
      </p:sp>
      <p:cxnSp>
        <p:nvCxnSpPr>
          <p:cNvPr id="4" name="直線コネクタ 3"/>
          <p:cNvCxnSpPr/>
          <p:nvPr/>
        </p:nvCxnSpPr>
        <p:spPr>
          <a:xfrm>
            <a:off x="611560" y="5924768"/>
            <a:ext cx="72728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フリーフォーム 4"/>
          <p:cNvSpPr/>
          <p:nvPr/>
        </p:nvSpPr>
        <p:spPr>
          <a:xfrm>
            <a:off x="1121391" y="4995723"/>
            <a:ext cx="2688609" cy="929045"/>
          </a:xfrm>
          <a:custGeom>
            <a:avLst/>
            <a:gdLst>
              <a:gd name="connsiteX0" fmla="*/ 0 w 2688609"/>
              <a:gd name="connsiteY0" fmla="*/ 928048 h 929045"/>
              <a:gd name="connsiteX1" fmla="*/ 150125 w 2688609"/>
              <a:gd name="connsiteY1" fmla="*/ 914400 h 929045"/>
              <a:gd name="connsiteX2" fmla="*/ 204716 w 2688609"/>
              <a:gd name="connsiteY2" fmla="*/ 900752 h 929045"/>
              <a:gd name="connsiteX3" fmla="*/ 300251 w 2688609"/>
              <a:gd name="connsiteY3" fmla="*/ 887105 h 929045"/>
              <a:gd name="connsiteX4" fmla="*/ 341194 w 2688609"/>
              <a:gd name="connsiteY4" fmla="*/ 873457 h 929045"/>
              <a:gd name="connsiteX5" fmla="*/ 423081 w 2688609"/>
              <a:gd name="connsiteY5" fmla="*/ 818866 h 929045"/>
              <a:gd name="connsiteX6" fmla="*/ 504967 w 2688609"/>
              <a:gd name="connsiteY6" fmla="*/ 791570 h 929045"/>
              <a:gd name="connsiteX7" fmla="*/ 545910 w 2688609"/>
              <a:gd name="connsiteY7" fmla="*/ 750627 h 929045"/>
              <a:gd name="connsiteX8" fmla="*/ 641445 w 2688609"/>
              <a:gd name="connsiteY8" fmla="*/ 709684 h 929045"/>
              <a:gd name="connsiteX9" fmla="*/ 723331 w 2688609"/>
              <a:gd name="connsiteY9" fmla="*/ 655093 h 929045"/>
              <a:gd name="connsiteX10" fmla="*/ 805218 w 2688609"/>
              <a:gd name="connsiteY10" fmla="*/ 573206 h 929045"/>
              <a:gd name="connsiteX11" fmla="*/ 832513 w 2688609"/>
              <a:gd name="connsiteY11" fmla="*/ 532263 h 929045"/>
              <a:gd name="connsiteX12" fmla="*/ 914400 w 2688609"/>
              <a:gd name="connsiteY12" fmla="*/ 464024 h 929045"/>
              <a:gd name="connsiteX13" fmla="*/ 941696 w 2688609"/>
              <a:gd name="connsiteY13" fmla="*/ 423081 h 929045"/>
              <a:gd name="connsiteX14" fmla="*/ 1023582 w 2688609"/>
              <a:gd name="connsiteY14" fmla="*/ 341194 h 929045"/>
              <a:gd name="connsiteX15" fmla="*/ 1091821 w 2688609"/>
              <a:gd name="connsiteY15" fmla="*/ 259308 h 929045"/>
              <a:gd name="connsiteX16" fmla="*/ 1119116 w 2688609"/>
              <a:gd name="connsiteY16" fmla="*/ 218364 h 929045"/>
              <a:gd name="connsiteX17" fmla="*/ 1201003 w 2688609"/>
              <a:gd name="connsiteY17" fmla="*/ 136478 h 929045"/>
              <a:gd name="connsiteX18" fmla="*/ 1282890 w 2688609"/>
              <a:gd name="connsiteY18" fmla="*/ 95534 h 929045"/>
              <a:gd name="connsiteX19" fmla="*/ 1323833 w 2688609"/>
              <a:gd name="connsiteY19" fmla="*/ 54591 h 929045"/>
              <a:gd name="connsiteX20" fmla="*/ 1364776 w 2688609"/>
              <a:gd name="connsiteY20" fmla="*/ 40943 h 929045"/>
              <a:gd name="connsiteX21" fmla="*/ 1460310 w 2688609"/>
              <a:gd name="connsiteY21" fmla="*/ 0 h 929045"/>
              <a:gd name="connsiteX22" fmla="*/ 1596788 w 2688609"/>
              <a:gd name="connsiteY22" fmla="*/ 13648 h 929045"/>
              <a:gd name="connsiteX23" fmla="*/ 1637731 w 2688609"/>
              <a:gd name="connsiteY23" fmla="*/ 40943 h 929045"/>
              <a:gd name="connsiteX24" fmla="*/ 1678675 w 2688609"/>
              <a:gd name="connsiteY24" fmla="*/ 54591 h 929045"/>
              <a:gd name="connsiteX25" fmla="*/ 1733266 w 2688609"/>
              <a:gd name="connsiteY25" fmla="*/ 136478 h 929045"/>
              <a:gd name="connsiteX26" fmla="*/ 1774209 w 2688609"/>
              <a:gd name="connsiteY26" fmla="*/ 177421 h 929045"/>
              <a:gd name="connsiteX27" fmla="*/ 1828800 w 2688609"/>
              <a:gd name="connsiteY27" fmla="*/ 259308 h 929045"/>
              <a:gd name="connsiteX28" fmla="*/ 1856096 w 2688609"/>
              <a:gd name="connsiteY28" fmla="*/ 300251 h 929045"/>
              <a:gd name="connsiteX29" fmla="*/ 1869743 w 2688609"/>
              <a:gd name="connsiteY29" fmla="*/ 341194 h 929045"/>
              <a:gd name="connsiteX30" fmla="*/ 1937982 w 2688609"/>
              <a:gd name="connsiteY30" fmla="*/ 423081 h 929045"/>
              <a:gd name="connsiteX31" fmla="*/ 2006221 w 2688609"/>
              <a:gd name="connsiteY31" fmla="*/ 518615 h 929045"/>
              <a:gd name="connsiteX32" fmla="*/ 2074460 w 2688609"/>
              <a:gd name="connsiteY32" fmla="*/ 600502 h 929045"/>
              <a:gd name="connsiteX33" fmla="*/ 2156346 w 2688609"/>
              <a:gd name="connsiteY33" fmla="*/ 655093 h 929045"/>
              <a:gd name="connsiteX34" fmla="*/ 2238233 w 2688609"/>
              <a:gd name="connsiteY34" fmla="*/ 709684 h 929045"/>
              <a:gd name="connsiteX35" fmla="*/ 2320119 w 2688609"/>
              <a:gd name="connsiteY35" fmla="*/ 764275 h 929045"/>
              <a:gd name="connsiteX36" fmla="*/ 2361063 w 2688609"/>
              <a:gd name="connsiteY36" fmla="*/ 791570 h 929045"/>
              <a:gd name="connsiteX37" fmla="*/ 2442949 w 2688609"/>
              <a:gd name="connsiteY37" fmla="*/ 818866 h 929045"/>
              <a:gd name="connsiteX38" fmla="*/ 2565779 w 2688609"/>
              <a:gd name="connsiteY38" fmla="*/ 887105 h 929045"/>
              <a:gd name="connsiteX39" fmla="*/ 2647666 w 2688609"/>
              <a:gd name="connsiteY39" fmla="*/ 928048 h 929045"/>
              <a:gd name="connsiteX40" fmla="*/ 2688609 w 2688609"/>
              <a:gd name="connsiteY40" fmla="*/ 928048 h 9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88609" h="929045">
                <a:moveTo>
                  <a:pt x="0" y="928048"/>
                </a:moveTo>
                <a:cubicBezTo>
                  <a:pt x="50042" y="923499"/>
                  <a:pt x="100318" y="921041"/>
                  <a:pt x="150125" y="914400"/>
                </a:cubicBezTo>
                <a:cubicBezTo>
                  <a:pt x="168718" y="911921"/>
                  <a:pt x="186261" y="904107"/>
                  <a:pt x="204716" y="900752"/>
                </a:cubicBezTo>
                <a:cubicBezTo>
                  <a:pt x="236365" y="894998"/>
                  <a:pt x="268406" y="891654"/>
                  <a:pt x="300251" y="887105"/>
                </a:cubicBezTo>
                <a:cubicBezTo>
                  <a:pt x="313899" y="882556"/>
                  <a:pt x="328618" y="880443"/>
                  <a:pt x="341194" y="873457"/>
                </a:cubicBezTo>
                <a:cubicBezTo>
                  <a:pt x="369871" y="857525"/>
                  <a:pt x="391959" y="829240"/>
                  <a:pt x="423081" y="818866"/>
                </a:cubicBezTo>
                <a:lnTo>
                  <a:pt x="504967" y="791570"/>
                </a:lnTo>
                <a:cubicBezTo>
                  <a:pt x="518615" y="777922"/>
                  <a:pt x="530204" y="761845"/>
                  <a:pt x="545910" y="750627"/>
                </a:cubicBezTo>
                <a:cubicBezTo>
                  <a:pt x="641578" y="682294"/>
                  <a:pt x="561255" y="754235"/>
                  <a:pt x="641445" y="709684"/>
                </a:cubicBezTo>
                <a:cubicBezTo>
                  <a:pt x="670122" y="693752"/>
                  <a:pt x="700134" y="678290"/>
                  <a:pt x="723331" y="655093"/>
                </a:cubicBezTo>
                <a:cubicBezTo>
                  <a:pt x="750627" y="627797"/>
                  <a:pt x="783806" y="605325"/>
                  <a:pt x="805218" y="573206"/>
                </a:cubicBezTo>
                <a:cubicBezTo>
                  <a:pt x="814316" y="559558"/>
                  <a:pt x="822012" y="544864"/>
                  <a:pt x="832513" y="532263"/>
                </a:cubicBezTo>
                <a:cubicBezTo>
                  <a:pt x="865350" y="492859"/>
                  <a:pt x="874144" y="490862"/>
                  <a:pt x="914400" y="464024"/>
                </a:cubicBezTo>
                <a:cubicBezTo>
                  <a:pt x="923499" y="450376"/>
                  <a:pt x="930799" y="435340"/>
                  <a:pt x="941696" y="423081"/>
                </a:cubicBezTo>
                <a:cubicBezTo>
                  <a:pt x="967342" y="394230"/>
                  <a:pt x="1002169" y="373312"/>
                  <a:pt x="1023582" y="341194"/>
                </a:cubicBezTo>
                <a:cubicBezTo>
                  <a:pt x="1091361" y="239528"/>
                  <a:pt x="1004242" y="364405"/>
                  <a:pt x="1091821" y="259308"/>
                </a:cubicBezTo>
                <a:cubicBezTo>
                  <a:pt x="1102322" y="246707"/>
                  <a:pt x="1108219" y="230624"/>
                  <a:pt x="1119116" y="218364"/>
                </a:cubicBezTo>
                <a:cubicBezTo>
                  <a:pt x="1144762" y="189513"/>
                  <a:pt x="1164382" y="148685"/>
                  <a:pt x="1201003" y="136478"/>
                </a:cubicBezTo>
                <a:cubicBezTo>
                  <a:pt x="1242038" y="122799"/>
                  <a:pt x="1247614" y="124930"/>
                  <a:pt x="1282890" y="95534"/>
                </a:cubicBezTo>
                <a:cubicBezTo>
                  <a:pt x="1297717" y="83178"/>
                  <a:pt x="1307774" y="65297"/>
                  <a:pt x="1323833" y="54591"/>
                </a:cubicBezTo>
                <a:cubicBezTo>
                  <a:pt x="1335803" y="46611"/>
                  <a:pt x="1351909" y="47377"/>
                  <a:pt x="1364776" y="40943"/>
                </a:cubicBezTo>
                <a:cubicBezTo>
                  <a:pt x="1459025" y="-6181"/>
                  <a:pt x="1346696" y="28404"/>
                  <a:pt x="1460310" y="0"/>
                </a:cubicBezTo>
                <a:cubicBezTo>
                  <a:pt x="1505803" y="4549"/>
                  <a:pt x="1552239" y="3368"/>
                  <a:pt x="1596788" y="13648"/>
                </a:cubicBezTo>
                <a:cubicBezTo>
                  <a:pt x="1612770" y="17336"/>
                  <a:pt x="1623060" y="33608"/>
                  <a:pt x="1637731" y="40943"/>
                </a:cubicBezTo>
                <a:cubicBezTo>
                  <a:pt x="1650598" y="47377"/>
                  <a:pt x="1665027" y="50042"/>
                  <a:pt x="1678675" y="54591"/>
                </a:cubicBezTo>
                <a:cubicBezTo>
                  <a:pt x="1696872" y="81887"/>
                  <a:pt x="1710069" y="113281"/>
                  <a:pt x="1733266" y="136478"/>
                </a:cubicBezTo>
                <a:cubicBezTo>
                  <a:pt x="1746914" y="150126"/>
                  <a:pt x="1762360" y="162186"/>
                  <a:pt x="1774209" y="177421"/>
                </a:cubicBezTo>
                <a:cubicBezTo>
                  <a:pt x="1794349" y="203316"/>
                  <a:pt x="1810603" y="232012"/>
                  <a:pt x="1828800" y="259308"/>
                </a:cubicBezTo>
                <a:lnTo>
                  <a:pt x="1856096" y="300251"/>
                </a:lnTo>
                <a:cubicBezTo>
                  <a:pt x="1860645" y="313899"/>
                  <a:pt x="1861763" y="329224"/>
                  <a:pt x="1869743" y="341194"/>
                </a:cubicBezTo>
                <a:cubicBezTo>
                  <a:pt x="1982660" y="510569"/>
                  <a:pt x="1848672" y="266788"/>
                  <a:pt x="1937982" y="423081"/>
                </a:cubicBezTo>
                <a:cubicBezTo>
                  <a:pt x="2011445" y="551643"/>
                  <a:pt x="1915283" y="409489"/>
                  <a:pt x="2006221" y="518615"/>
                </a:cubicBezTo>
                <a:cubicBezTo>
                  <a:pt x="2047724" y="568419"/>
                  <a:pt x="2017797" y="556430"/>
                  <a:pt x="2074460" y="600502"/>
                </a:cubicBezTo>
                <a:cubicBezTo>
                  <a:pt x="2100355" y="620642"/>
                  <a:pt x="2129051" y="636896"/>
                  <a:pt x="2156346" y="655093"/>
                </a:cubicBezTo>
                <a:lnTo>
                  <a:pt x="2238233" y="709684"/>
                </a:lnTo>
                <a:lnTo>
                  <a:pt x="2320119" y="764275"/>
                </a:lnTo>
                <a:cubicBezTo>
                  <a:pt x="2333767" y="773374"/>
                  <a:pt x="2345502" y="786383"/>
                  <a:pt x="2361063" y="791570"/>
                </a:cubicBezTo>
                <a:lnTo>
                  <a:pt x="2442949" y="818866"/>
                </a:lnTo>
                <a:cubicBezTo>
                  <a:pt x="2571453" y="947366"/>
                  <a:pt x="2365386" y="753511"/>
                  <a:pt x="2565779" y="887105"/>
                </a:cubicBezTo>
                <a:cubicBezTo>
                  <a:pt x="2597217" y="908064"/>
                  <a:pt x="2609996" y="921770"/>
                  <a:pt x="2647666" y="928048"/>
                </a:cubicBezTo>
                <a:cubicBezTo>
                  <a:pt x="2661128" y="930292"/>
                  <a:pt x="2674961" y="928048"/>
                  <a:pt x="2688609" y="928048"/>
                </a:cubicBezTo>
              </a:path>
            </a:pathLst>
          </a:cu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フリーフォーム 5"/>
          <p:cNvSpPr/>
          <p:nvPr/>
        </p:nvSpPr>
        <p:spPr>
          <a:xfrm>
            <a:off x="2472199" y="4556616"/>
            <a:ext cx="1595745" cy="1368151"/>
          </a:xfrm>
          <a:custGeom>
            <a:avLst/>
            <a:gdLst>
              <a:gd name="connsiteX0" fmla="*/ 0 w 2688609"/>
              <a:gd name="connsiteY0" fmla="*/ 928048 h 929045"/>
              <a:gd name="connsiteX1" fmla="*/ 150125 w 2688609"/>
              <a:gd name="connsiteY1" fmla="*/ 914400 h 929045"/>
              <a:gd name="connsiteX2" fmla="*/ 204716 w 2688609"/>
              <a:gd name="connsiteY2" fmla="*/ 900752 h 929045"/>
              <a:gd name="connsiteX3" fmla="*/ 300251 w 2688609"/>
              <a:gd name="connsiteY3" fmla="*/ 887105 h 929045"/>
              <a:gd name="connsiteX4" fmla="*/ 341194 w 2688609"/>
              <a:gd name="connsiteY4" fmla="*/ 873457 h 929045"/>
              <a:gd name="connsiteX5" fmla="*/ 423081 w 2688609"/>
              <a:gd name="connsiteY5" fmla="*/ 818866 h 929045"/>
              <a:gd name="connsiteX6" fmla="*/ 504967 w 2688609"/>
              <a:gd name="connsiteY6" fmla="*/ 791570 h 929045"/>
              <a:gd name="connsiteX7" fmla="*/ 545910 w 2688609"/>
              <a:gd name="connsiteY7" fmla="*/ 750627 h 929045"/>
              <a:gd name="connsiteX8" fmla="*/ 641445 w 2688609"/>
              <a:gd name="connsiteY8" fmla="*/ 709684 h 929045"/>
              <a:gd name="connsiteX9" fmla="*/ 723331 w 2688609"/>
              <a:gd name="connsiteY9" fmla="*/ 655093 h 929045"/>
              <a:gd name="connsiteX10" fmla="*/ 805218 w 2688609"/>
              <a:gd name="connsiteY10" fmla="*/ 573206 h 929045"/>
              <a:gd name="connsiteX11" fmla="*/ 832513 w 2688609"/>
              <a:gd name="connsiteY11" fmla="*/ 532263 h 929045"/>
              <a:gd name="connsiteX12" fmla="*/ 914400 w 2688609"/>
              <a:gd name="connsiteY12" fmla="*/ 464024 h 929045"/>
              <a:gd name="connsiteX13" fmla="*/ 941696 w 2688609"/>
              <a:gd name="connsiteY13" fmla="*/ 423081 h 929045"/>
              <a:gd name="connsiteX14" fmla="*/ 1023582 w 2688609"/>
              <a:gd name="connsiteY14" fmla="*/ 341194 h 929045"/>
              <a:gd name="connsiteX15" fmla="*/ 1091821 w 2688609"/>
              <a:gd name="connsiteY15" fmla="*/ 259308 h 929045"/>
              <a:gd name="connsiteX16" fmla="*/ 1119116 w 2688609"/>
              <a:gd name="connsiteY16" fmla="*/ 218364 h 929045"/>
              <a:gd name="connsiteX17" fmla="*/ 1201003 w 2688609"/>
              <a:gd name="connsiteY17" fmla="*/ 136478 h 929045"/>
              <a:gd name="connsiteX18" fmla="*/ 1282890 w 2688609"/>
              <a:gd name="connsiteY18" fmla="*/ 95534 h 929045"/>
              <a:gd name="connsiteX19" fmla="*/ 1323833 w 2688609"/>
              <a:gd name="connsiteY19" fmla="*/ 54591 h 929045"/>
              <a:gd name="connsiteX20" fmla="*/ 1364776 w 2688609"/>
              <a:gd name="connsiteY20" fmla="*/ 40943 h 929045"/>
              <a:gd name="connsiteX21" fmla="*/ 1460310 w 2688609"/>
              <a:gd name="connsiteY21" fmla="*/ 0 h 929045"/>
              <a:gd name="connsiteX22" fmla="*/ 1596788 w 2688609"/>
              <a:gd name="connsiteY22" fmla="*/ 13648 h 929045"/>
              <a:gd name="connsiteX23" fmla="*/ 1637731 w 2688609"/>
              <a:gd name="connsiteY23" fmla="*/ 40943 h 929045"/>
              <a:gd name="connsiteX24" fmla="*/ 1678675 w 2688609"/>
              <a:gd name="connsiteY24" fmla="*/ 54591 h 929045"/>
              <a:gd name="connsiteX25" fmla="*/ 1733266 w 2688609"/>
              <a:gd name="connsiteY25" fmla="*/ 136478 h 929045"/>
              <a:gd name="connsiteX26" fmla="*/ 1774209 w 2688609"/>
              <a:gd name="connsiteY26" fmla="*/ 177421 h 929045"/>
              <a:gd name="connsiteX27" fmla="*/ 1828800 w 2688609"/>
              <a:gd name="connsiteY27" fmla="*/ 259308 h 929045"/>
              <a:gd name="connsiteX28" fmla="*/ 1856096 w 2688609"/>
              <a:gd name="connsiteY28" fmla="*/ 300251 h 929045"/>
              <a:gd name="connsiteX29" fmla="*/ 1869743 w 2688609"/>
              <a:gd name="connsiteY29" fmla="*/ 341194 h 929045"/>
              <a:gd name="connsiteX30" fmla="*/ 1937982 w 2688609"/>
              <a:gd name="connsiteY30" fmla="*/ 423081 h 929045"/>
              <a:gd name="connsiteX31" fmla="*/ 2006221 w 2688609"/>
              <a:gd name="connsiteY31" fmla="*/ 518615 h 929045"/>
              <a:gd name="connsiteX32" fmla="*/ 2074460 w 2688609"/>
              <a:gd name="connsiteY32" fmla="*/ 600502 h 929045"/>
              <a:gd name="connsiteX33" fmla="*/ 2156346 w 2688609"/>
              <a:gd name="connsiteY33" fmla="*/ 655093 h 929045"/>
              <a:gd name="connsiteX34" fmla="*/ 2238233 w 2688609"/>
              <a:gd name="connsiteY34" fmla="*/ 709684 h 929045"/>
              <a:gd name="connsiteX35" fmla="*/ 2320119 w 2688609"/>
              <a:gd name="connsiteY35" fmla="*/ 764275 h 929045"/>
              <a:gd name="connsiteX36" fmla="*/ 2361063 w 2688609"/>
              <a:gd name="connsiteY36" fmla="*/ 791570 h 929045"/>
              <a:gd name="connsiteX37" fmla="*/ 2442949 w 2688609"/>
              <a:gd name="connsiteY37" fmla="*/ 818866 h 929045"/>
              <a:gd name="connsiteX38" fmla="*/ 2565779 w 2688609"/>
              <a:gd name="connsiteY38" fmla="*/ 887105 h 929045"/>
              <a:gd name="connsiteX39" fmla="*/ 2647666 w 2688609"/>
              <a:gd name="connsiteY39" fmla="*/ 928048 h 929045"/>
              <a:gd name="connsiteX40" fmla="*/ 2688609 w 2688609"/>
              <a:gd name="connsiteY40" fmla="*/ 928048 h 9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88609" h="929045">
                <a:moveTo>
                  <a:pt x="0" y="928048"/>
                </a:moveTo>
                <a:cubicBezTo>
                  <a:pt x="50042" y="923499"/>
                  <a:pt x="100318" y="921041"/>
                  <a:pt x="150125" y="914400"/>
                </a:cubicBezTo>
                <a:cubicBezTo>
                  <a:pt x="168718" y="911921"/>
                  <a:pt x="186261" y="904107"/>
                  <a:pt x="204716" y="900752"/>
                </a:cubicBezTo>
                <a:cubicBezTo>
                  <a:pt x="236365" y="894998"/>
                  <a:pt x="268406" y="891654"/>
                  <a:pt x="300251" y="887105"/>
                </a:cubicBezTo>
                <a:cubicBezTo>
                  <a:pt x="313899" y="882556"/>
                  <a:pt x="328618" y="880443"/>
                  <a:pt x="341194" y="873457"/>
                </a:cubicBezTo>
                <a:cubicBezTo>
                  <a:pt x="369871" y="857525"/>
                  <a:pt x="391959" y="829240"/>
                  <a:pt x="423081" y="818866"/>
                </a:cubicBezTo>
                <a:lnTo>
                  <a:pt x="504967" y="791570"/>
                </a:lnTo>
                <a:cubicBezTo>
                  <a:pt x="518615" y="777922"/>
                  <a:pt x="530204" y="761845"/>
                  <a:pt x="545910" y="750627"/>
                </a:cubicBezTo>
                <a:cubicBezTo>
                  <a:pt x="641578" y="682294"/>
                  <a:pt x="561255" y="754235"/>
                  <a:pt x="641445" y="709684"/>
                </a:cubicBezTo>
                <a:cubicBezTo>
                  <a:pt x="670122" y="693752"/>
                  <a:pt x="700134" y="678290"/>
                  <a:pt x="723331" y="655093"/>
                </a:cubicBezTo>
                <a:cubicBezTo>
                  <a:pt x="750627" y="627797"/>
                  <a:pt x="783806" y="605325"/>
                  <a:pt x="805218" y="573206"/>
                </a:cubicBezTo>
                <a:cubicBezTo>
                  <a:pt x="814316" y="559558"/>
                  <a:pt x="822012" y="544864"/>
                  <a:pt x="832513" y="532263"/>
                </a:cubicBezTo>
                <a:cubicBezTo>
                  <a:pt x="865350" y="492859"/>
                  <a:pt x="874144" y="490862"/>
                  <a:pt x="914400" y="464024"/>
                </a:cubicBezTo>
                <a:cubicBezTo>
                  <a:pt x="923499" y="450376"/>
                  <a:pt x="930799" y="435340"/>
                  <a:pt x="941696" y="423081"/>
                </a:cubicBezTo>
                <a:cubicBezTo>
                  <a:pt x="967342" y="394230"/>
                  <a:pt x="1002169" y="373312"/>
                  <a:pt x="1023582" y="341194"/>
                </a:cubicBezTo>
                <a:cubicBezTo>
                  <a:pt x="1091361" y="239528"/>
                  <a:pt x="1004242" y="364405"/>
                  <a:pt x="1091821" y="259308"/>
                </a:cubicBezTo>
                <a:cubicBezTo>
                  <a:pt x="1102322" y="246707"/>
                  <a:pt x="1108219" y="230624"/>
                  <a:pt x="1119116" y="218364"/>
                </a:cubicBezTo>
                <a:cubicBezTo>
                  <a:pt x="1144762" y="189513"/>
                  <a:pt x="1164382" y="148685"/>
                  <a:pt x="1201003" y="136478"/>
                </a:cubicBezTo>
                <a:cubicBezTo>
                  <a:pt x="1242038" y="122799"/>
                  <a:pt x="1247614" y="124930"/>
                  <a:pt x="1282890" y="95534"/>
                </a:cubicBezTo>
                <a:cubicBezTo>
                  <a:pt x="1297717" y="83178"/>
                  <a:pt x="1307774" y="65297"/>
                  <a:pt x="1323833" y="54591"/>
                </a:cubicBezTo>
                <a:cubicBezTo>
                  <a:pt x="1335803" y="46611"/>
                  <a:pt x="1351909" y="47377"/>
                  <a:pt x="1364776" y="40943"/>
                </a:cubicBezTo>
                <a:cubicBezTo>
                  <a:pt x="1459025" y="-6181"/>
                  <a:pt x="1346696" y="28404"/>
                  <a:pt x="1460310" y="0"/>
                </a:cubicBezTo>
                <a:cubicBezTo>
                  <a:pt x="1505803" y="4549"/>
                  <a:pt x="1552239" y="3368"/>
                  <a:pt x="1596788" y="13648"/>
                </a:cubicBezTo>
                <a:cubicBezTo>
                  <a:pt x="1612770" y="17336"/>
                  <a:pt x="1623060" y="33608"/>
                  <a:pt x="1637731" y="40943"/>
                </a:cubicBezTo>
                <a:cubicBezTo>
                  <a:pt x="1650598" y="47377"/>
                  <a:pt x="1665027" y="50042"/>
                  <a:pt x="1678675" y="54591"/>
                </a:cubicBezTo>
                <a:cubicBezTo>
                  <a:pt x="1696872" y="81887"/>
                  <a:pt x="1710069" y="113281"/>
                  <a:pt x="1733266" y="136478"/>
                </a:cubicBezTo>
                <a:cubicBezTo>
                  <a:pt x="1746914" y="150126"/>
                  <a:pt x="1762360" y="162186"/>
                  <a:pt x="1774209" y="177421"/>
                </a:cubicBezTo>
                <a:cubicBezTo>
                  <a:pt x="1794349" y="203316"/>
                  <a:pt x="1810603" y="232012"/>
                  <a:pt x="1828800" y="259308"/>
                </a:cubicBezTo>
                <a:lnTo>
                  <a:pt x="1856096" y="300251"/>
                </a:lnTo>
                <a:cubicBezTo>
                  <a:pt x="1860645" y="313899"/>
                  <a:pt x="1861763" y="329224"/>
                  <a:pt x="1869743" y="341194"/>
                </a:cubicBezTo>
                <a:cubicBezTo>
                  <a:pt x="1982660" y="510569"/>
                  <a:pt x="1848672" y="266788"/>
                  <a:pt x="1937982" y="423081"/>
                </a:cubicBezTo>
                <a:cubicBezTo>
                  <a:pt x="2011445" y="551643"/>
                  <a:pt x="1915283" y="409489"/>
                  <a:pt x="2006221" y="518615"/>
                </a:cubicBezTo>
                <a:cubicBezTo>
                  <a:pt x="2047724" y="568419"/>
                  <a:pt x="2017797" y="556430"/>
                  <a:pt x="2074460" y="600502"/>
                </a:cubicBezTo>
                <a:cubicBezTo>
                  <a:pt x="2100355" y="620642"/>
                  <a:pt x="2129051" y="636896"/>
                  <a:pt x="2156346" y="655093"/>
                </a:cubicBezTo>
                <a:lnTo>
                  <a:pt x="2238233" y="709684"/>
                </a:lnTo>
                <a:lnTo>
                  <a:pt x="2320119" y="764275"/>
                </a:lnTo>
                <a:cubicBezTo>
                  <a:pt x="2333767" y="773374"/>
                  <a:pt x="2345502" y="786383"/>
                  <a:pt x="2361063" y="791570"/>
                </a:cubicBezTo>
                <a:lnTo>
                  <a:pt x="2442949" y="818866"/>
                </a:lnTo>
                <a:cubicBezTo>
                  <a:pt x="2571453" y="947366"/>
                  <a:pt x="2365386" y="753511"/>
                  <a:pt x="2565779" y="887105"/>
                </a:cubicBezTo>
                <a:cubicBezTo>
                  <a:pt x="2597217" y="908064"/>
                  <a:pt x="2609996" y="921770"/>
                  <a:pt x="2647666" y="928048"/>
                </a:cubicBezTo>
                <a:cubicBezTo>
                  <a:pt x="2661128" y="930292"/>
                  <a:pt x="2674961" y="928048"/>
                  <a:pt x="2688609" y="928048"/>
                </a:cubicBezTo>
              </a:path>
            </a:pathLst>
          </a:cu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フリーフォーム 6"/>
          <p:cNvSpPr/>
          <p:nvPr/>
        </p:nvSpPr>
        <p:spPr>
          <a:xfrm>
            <a:off x="2624598" y="5556344"/>
            <a:ext cx="5403785" cy="368423"/>
          </a:xfrm>
          <a:custGeom>
            <a:avLst/>
            <a:gdLst>
              <a:gd name="connsiteX0" fmla="*/ 0 w 2688609"/>
              <a:gd name="connsiteY0" fmla="*/ 928048 h 929045"/>
              <a:gd name="connsiteX1" fmla="*/ 150125 w 2688609"/>
              <a:gd name="connsiteY1" fmla="*/ 914400 h 929045"/>
              <a:gd name="connsiteX2" fmla="*/ 204716 w 2688609"/>
              <a:gd name="connsiteY2" fmla="*/ 900752 h 929045"/>
              <a:gd name="connsiteX3" fmla="*/ 300251 w 2688609"/>
              <a:gd name="connsiteY3" fmla="*/ 887105 h 929045"/>
              <a:gd name="connsiteX4" fmla="*/ 341194 w 2688609"/>
              <a:gd name="connsiteY4" fmla="*/ 873457 h 929045"/>
              <a:gd name="connsiteX5" fmla="*/ 423081 w 2688609"/>
              <a:gd name="connsiteY5" fmla="*/ 818866 h 929045"/>
              <a:gd name="connsiteX6" fmla="*/ 504967 w 2688609"/>
              <a:gd name="connsiteY6" fmla="*/ 791570 h 929045"/>
              <a:gd name="connsiteX7" fmla="*/ 545910 w 2688609"/>
              <a:gd name="connsiteY7" fmla="*/ 750627 h 929045"/>
              <a:gd name="connsiteX8" fmla="*/ 641445 w 2688609"/>
              <a:gd name="connsiteY8" fmla="*/ 709684 h 929045"/>
              <a:gd name="connsiteX9" fmla="*/ 723331 w 2688609"/>
              <a:gd name="connsiteY9" fmla="*/ 655093 h 929045"/>
              <a:gd name="connsiteX10" fmla="*/ 805218 w 2688609"/>
              <a:gd name="connsiteY10" fmla="*/ 573206 h 929045"/>
              <a:gd name="connsiteX11" fmla="*/ 832513 w 2688609"/>
              <a:gd name="connsiteY11" fmla="*/ 532263 h 929045"/>
              <a:gd name="connsiteX12" fmla="*/ 914400 w 2688609"/>
              <a:gd name="connsiteY12" fmla="*/ 464024 h 929045"/>
              <a:gd name="connsiteX13" fmla="*/ 941696 w 2688609"/>
              <a:gd name="connsiteY13" fmla="*/ 423081 h 929045"/>
              <a:gd name="connsiteX14" fmla="*/ 1023582 w 2688609"/>
              <a:gd name="connsiteY14" fmla="*/ 341194 h 929045"/>
              <a:gd name="connsiteX15" fmla="*/ 1091821 w 2688609"/>
              <a:gd name="connsiteY15" fmla="*/ 259308 h 929045"/>
              <a:gd name="connsiteX16" fmla="*/ 1119116 w 2688609"/>
              <a:gd name="connsiteY16" fmla="*/ 218364 h 929045"/>
              <a:gd name="connsiteX17" fmla="*/ 1201003 w 2688609"/>
              <a:gd name="connsiteY17" fmla="*/ 136478 h 929045"/>
              <a:gd name="connsiteX18" fmla="*/ 1282890 w 2688609"/>
              <a:gd name="connsiteY18" fmla="*/ 95534 h 929045"/>
              <a:gd name="connsiteX19" fmla="*/ 1323833 w 2688609"/>
              <a:gd name="connsiteY19" fmla="*/ 54591 h 929045"/>
              <a:gd name="connsiteX20" fmla="*/ 1364776 w 2688609"/>
              <a:gd name="connsiteY20" fmla="*/ 40943 h 929045"/>
              <a:gd name="connsiteX21" fmla="*/ 1460310 w 2688609"/>
              <a:gd name="connsiteY21" fmla="*/ 0 h 929045"/>
              <a:gd name="connsiteX22" fmla="*/ 1596788 w 2688609"/>
              <a:gd name="connsiteY22" fmla="*/ 13648 h 929045"/>
              <a:gd name="connsiteX23" fmla="*/ 1637731 w 2688609"/>
              <a:gd name="connsiteY23" fmla="*/ 40943 h 929045"/>
              <a:gd name="connsiteX24" fmla="*/ 1678675 w 2688609"/>
              <a:gd name="connsiteY24" fmla="*/ 54591 h 929045"/>
              <a:gd name="connsiteX25" fmla="*/ 1733266 w 2688609"/>
              <a:gd name="connsiteY25" fmla="*/ 136478 h 929045"/>
              <a:gd name="connsiteX26" fmla="*/ 1774209 w 2688609"/>
              <a:gd name="connsiteY26" fmla="*/ 177421 h 929045"/>
              <a:gd name="connsiteX27" fmla="*/ 1828800 w 2688609"/>
              <a:gd name="connsiteY27" fmla="*/ 259308 h 929045"/>
              <a:gd name="connsiteX28" fmla="*/ 1856096 w 2688609"/>
              <a:gd name="connsiteY28" fmla="*/ 300251 h 929045"/>
              <a:gd name="connsiteX29" fmla="*/ 1869743 w 2688609"/>
              <a:gd name="connsiteY29" fmla="*/ 341194 h 929045"/>
              <a:gd name="connsiteX30" fmla="*/ 1937982 w 2688609"/>
              <a:gd name="connsiteY30" fmla="*/ 423081 h 929045"/>
              <a:gd name="connsiteX31" fmla="*/ 2006221 w 2688609"/>
              <a:gd name="connsiteY31" fmla="*/ 518615 h 929045"/>
              <a:gd name="connsiteX32" fmla="*/ 2074460 w 2688609"/>
              <a:gd name="connsiteY32" fmla="*/ 600502 h 929045"/>
              <a:gd name="connsiteX33" fmla="*/ 2156346 w 2688609"/>
              <a:gd name="connsiteY33" fmla="*/ 655093 h 929045"/>
              <a:gd name="connsiteX34" fmla="*/ 2238233 w 2688609"/>
              <a:gd name="connsiteY34" fmla="*/ 709684 h 929045"/>
              <a:gd name="connsiteX35" fmla="*/ 2320119 w 2688609"/>
              <a:gd name="connsiteY35" fmla="*/ 764275 h 929045"/>
              <a:gd name="connsiteX36" fmla="*/ 2361063 w 2688609"/>
              <a:gd name="connsiteY36" fmla="*/ 791570 h 929045"/>
              <a:gd name="connsiteX37" fmla="*/ 2442949 w 2688609"/>
              <a:gd name="connsiteY37" fmla="*/ 818866 h 929045"/>
              <a:gd name="connsiteX38" fmla="*/ 2565779 w 2688609"/>
              <a:gd name="connsiteY38" fmla="*/ 887105 h 929045"/>
              <a:gd name="connsiteX39" fmla="*/ 2647666 w 2688609"/>
              <a:gd name="connsiteY39" fmla="*/ 928048 h 929045"/>
              <a:gd name="connsiteX40" fmla="*/ 2688609 w 2688609"/>
              <a:gd name="connsiteY40" fmla="*/ 928048 h 9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88609" h="929045">
                <a:moveTo>
                  <a:pt x="0" y="928048"/>
                </a:moveTo>
                <a:cubicBezTo>
                  <a:pt x="50042" y="923499"/>
                  <a:pt x="100318" y="921041"/>
                  <a:pt x="150125" y="914400"/>
                </a:cubicBezTo>
                <a:cubicBezTo>
                  <a:pt x="168718" y="911921"/>
                  <a:pt x="186261" y="904107"/>
                  <a:pt x="204716" y="900752"/>
                </a:cubicBezTo>
                <a:cubicBezTo>
                  <a:pt x="236365" y="894998"/>
                  <a:pt x="268406" y="891654"/>
                  <a:pt x="300251" y="887105"/>
                </a:cubicBezTo>
                <a:cubicBezTo>
                  <a:pt x="313899" y="882556"/>
                  <a:pt x="328618" y="880443"/>
                  <a:pt x="341194" y="873457"/>
                </a:cubicBezTo>
                <a:cubicBezTo>
                  <a:pt x="369871" y="857525"/>
                  <a:pt x="391959" y="829240"/>
                  <a:pt x="423081" y="818866"/>
                </a:cubicBezTo>
                <a:lnTo>
                  <a:pt x="504967" y="791570"/>
                </a:lnTo>
                <a:cubicBezTo>
                  <a:pt x="518615" y="777922"/>
                  <a:pt x="530204" y="761845"/>
                  <a:pt x="545910" y="750627"/>
                </a:cubicBezTo>
                <a:cubicBezTo>
                  <a:pt x="641578" y="682294"/>
                  <a:pt x="561255" y="754235"/>
                  <a:pt x="641445" y="709684"/>
                </a:cubicBezTo>
                <a:cubicBezTo>
                  <a:pt x="670122" y="693752"/>
                  <a:pt x="700134" y="678290"/>
                  <a:pt x="723331" y="655093"/>
                </a:cubicBezTo>
                <a:cubicBezTo>
                  <a:pt x="750627" y="627797"/>
                  <a:pt x="783806" y="605325"/>
                  <a:pt x="805218" y="573206"/>
                </a:cubicBezTo>
                <a:cubicBezTo>
                  <a:pt x="814316" y="559558"/>
                  <a:pt x="822012" y="544864"/>
                  <a:pt x="832513" y="532263"/>
                </a:cubicBezTo>
                <a:cubicBezTo>
                  <a:pt x="865350" y="492859"/>
                  <a:pt x="874144" y="490862"/>
                  <a:pt x="914400" y="464024"/>
                </a:cubicBezTo>
                <a:cubicBezTo>
                  <a:pt x="923499" y="450376"/>
                  <a:pt x="930799" y="435340"/>
                  <a:pt x="941696" y="423081"/>
                </a:cubicBezTo>
                <a:cubicBezTo>
                  <a:pt x="967342" y="394230"/>
                  <a:pt x="1002169" y="373312"/>
                  <a:pt x="1023582" y="341194"/>
                </a:cubicBezTo>
                <a:cubicBezTo>
                  <a:pt x="1091361" y="239528"/>
                  <a:pt x="1004242" y="364405"/>
                  <a:pt x="1091821" y="259308"/>
                </a:cubicBezTo>
                <a:cubicBezTo>
                  <a:pt x="1102322" y="246707"/>
                  <a:pt x="1108219" y="230624"/>
                  <a:pt x="1119116" y="218364"/>
                </a:cubicBezTo>
                <a:cubicBezTo>
                  <a:pt x="1144762" y="189513"/>
                  <a:pt x="1164382" y="148685"/>
                  <a:pt x="1201003" y="136478"/>
                </a:cubicBezTo>
                <a:cubicBezTo>
                  <a:pt x="1242038" y="122799"/>
                  <a:pt x="1247614" y="124930"/>
                  <a:pt x="1282890" y="95534"/>
                </a:cubicBezTo>
                <a:cubicBezTo>
                  <a:pt x="1297717" y="83178"/>
                  <a:pt x="1307774" y="65297"/>
                  <a:pt x="1323833" y="54591"/>
                </a:cubicBezTo>
                <a:cubicBezTo>
                  <a:pt x="1335803" y="46611"/>
                  <a:pt x="1351909" y="47377"/>
                  <a:pt x="1364776" y="40943"/>
                </a:cubicBezTo>
                <a:cubicBezTo>
                  <a:pt x="1459025" y="-6181"/>
                  <a:pt x="1346696" y="28404"/>
                  <a:pt x="1460310" y="0"/>
                </a:cubicBezTo>
                <a:cubicBezTo>
                  <a:pt x="1505803" y="4549"/>
                  <a:pt x="1552239" y="3368"/>
                  <a:pt x="1596788" y="13648"/>
                </a:cubicBezTo>
                <a:cubicBezTo>
                  <a:pt x="1612770" y="17336"/>
                  <a:pt x="1623060" y="33608"/>
                  <a:pt x="1637731" y="40943"/>
                </a:cubicBezTo>
                <a:cubicBezTo>
                  <a:pt x="1650598" y="47377"/>
                  <a:pt x="1665027" y="50042"/>
                  <a:pt x="1678675" y="54591"/>
                </a:cubicBezTo>
                <a:cubicBezTo>
                  <a:pt x="1696872" y="81887"/>
                  <a:pt x="1710069" y="113281"/>
                  <a:pt x="1733266" y="136478"/>
                </a:cubicBezTo>
                <a:cubicBezTo>
                  <a:pt x="1746914" y="150126"/>
                  <a:pt x="1762360" y="162186"/>
                  <a:pt x="1774209" y="177421"/>
                </a:cubicBezTo>
                <a:cubicBezTo>
                  <a:pt x="1794349" y="203316"/>
                  <a:pt x="1810603" y="232012"/>
                  <a:pt x="1828800" y="259308"/>
                </a:cubicBezTo>
                <a:lnTo>
                  <a:pt x="1856096" y="300251"/>
                </a:lnTo>
                <a:cubicBezTo>
                  <a:pt x="1860645" y="313899"/>
                  <a:pt x="1861763" y="329224"/>
                  <a:pt x="1869743" y="341194"/>
                </a:cubicBezTo>
                <a:cubicBezTo>
                  <a:pt x="1982660" y="510569"/>
                  <a:pt x="1848672" y="266788"/>
                  <a:pt x="1937982" y="423081"/>
                </a:cubicBezTo>
                <a:cubicBezTo>
                  <a:pt x="2011445" y="551643"/>
                  <a:pt x="1915283" y="409489"/>
                  <a:pt x="2006221" y="518615"/>
                </a:cubicBezTo>
                <a:cubicBezTo>
                  <a:pt x="2047724" y="568419"/>
                  <a:pt x="2017797" y="556430"/>
                  <a:pt x="2074460" y="600502"/>
                </a:cubicBezTo>
                <a:cubicBezTo>
                  <a:pt x="2100355" y="620642"/>
                  <a:pt x="2129051" y="636896"/>
                  <a:pt x="2156346" y="655093"/>
                </a:cubicBezTo>
                <a:lnTo>
                  <a:pt x="2238233" y="709684"/>
                </a:lnTo>
                <a:lnTo>
                  <a:pt x="2320119" y="764275"/>
                </a:lnTo>
                <a:cubicBezTo>
                  <a:pt x="2333767" y="773374"/>
                  <a:pt x="2345502" y="786383"/>
                  <a:pt x="2361063" y="791570"/>
                </a:cubicBezTo>
                <a:lnTo>
                  <a:pt x="2442949" y="818866"/>
                </a:lnTo>
                <a:cubicBezTo>
                  <a:pt x="2571453" y="947366"/>
                  <a:pt x="2365386" y="753511"/>
                  <a:pt x="2565779" y="887105"/>
                </a:cubicBezTo>
                <a:cubicBezTo>
                  <a:pt x="2597217" y="908064"/>
                  <a:pt x="2609996" y="921770"/>
                  <a:pt x="2647666" y="928048"/>
                </a:cubicBezTo>
                <a:cubicBezTo>
                  <a:pt x="2661128" y="930292"/>
                  <a:pt x="2674961" y="928048"/>
                  <a:pt x="2688609" y="928048"/>
                </a:cubicBezTo>
              </a:path>
            </a:pathLst>
          </a:custGeom>
          <a:solidFill>
            <a:schemeClr val="bg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 結合子 7"/>
          <p:cNvSpPr/>
          <p:nvPr/>
        </p:nvSpPr>
        <p:spPr>
          <a:xfrm>
            <a:off x="1691680" y="5924768"/>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 結合子 8"/>
          <p:cNvSpPr/>
          <p:nvPr/>
        </p:nvSpPr>
        <p:spPr>
          <a:xfrm>
            <a:off x="3134573" y="5924768"/>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結合子 9"/>
          <p:cNvSpPr/>
          <p:nvPr/>
        </p:nvSpPr>
        <p:spPr>
          <a:xfrm>
            <a:off x="2411760" y="5924768"/>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 結合子 10"/>
          <p:cNvSpPr/>
          <p:nvPr/>
        </p:nvSpPr>
        <p:spPr>
          <a:xfrm>
            <a:off x="2123728" y="5924768"/>
            <a:ext cx="144016" cy="127184"/>
          </a:xfrm>
          <a:prstGeom prst="flowChartConnector">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 結合子 11"/>
          <p:cNvSpPr/>
          <p:nvPr/>
        </p:nvSpPr>
        <p:spPr>
          <a:xfrm>
            <a:off x="2771800" y="5924768"/>
            <a:ext cx="144016" cy="127184"/>
          </a:xfrm>
          <a:prstGeom prst="flowChartConnector">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 結合子 12"/>
          <p:cNvSpPr/>
          <p:nvPr/>
        </p:nvSpPr>
        <p:spPr>
          <a:xfrm>
            <a:off x="3491880" y="5941600"/>
            <a:ext cx="144016" cy="127184"/>
          </a:xfrm>
          <a:prstGeom prst="flowChartConnector">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 結合子 13"/>
          <p:cNvSpPr/>
          <p:nvPr/>
        </p:nvSpPr>
        <p:spPr>
          <a:xfrm>
            <a:off x="4499992" y="5924768"/>
            <a:ext cx="144016" cy="127184"/>
          </a:xfrm>
          <a:prstGeom prst="flowChartConnector">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 結合子 14"/>
          <p:cNvSpPr/>
          <p:nvPr/>
        </p:nvSpPr>
        <p:spPr>
          <a:xfrm>
            <a:off x="5868144" y="5924768"/>
            <a:ext cx="144016" cy="127184"/>
          </a:xfrm>
          <a:prstGeom prst="flowChartConnector">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結合子 15"/>
          <p:cNvSpPr/>
          <p:nvPr/>
        </p:nvSpPr>
        <p:spPr>
          <a:xfrm>
            <a:off x="5220072" y="5924768"/>
            <a:ext cx="144016" cy="127184"/>
          </a:xfrm>
          <a:prstGeom prst="flowChartConnector">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63688" y="4717471"/>
            <a:ext cx="505267" cy="523220"/>
          </a:xfrm>
          <a:prstGeom prst="rect">
            <a:avLst/>
          </a:prstGeom>
          <a:noFill/>
        </p:spPr>
        <p:txBody>
          <a:bodyPr wrap="none" rtlCol="0">
            <a:spAutoFit/>
          </a:bodyPr>
          <a:lstStyle/>
          <a:p>
            <a:r>
              <a:rPr kumimoji="1" lang="en-US" altLang="ja-JP" sz="2800" dirty="0"/>
              <a:t>P1</a:t>
            </a:r>
            <a:endParaRPr kumimoji="1" lang="ja-JP" altLang="en-US" sz="2800" dirty="0"/>
          </a:p>
        </p:txBody>
      </p:sp>
      <p:sp>
        <p:nvSpPr>
          <p:cNvPr id="18" name="テキスト ボックス 17"/>
          <p:cNvSpPr txBox="1"/>
          <p:nvPr/>
        </p:nvSpPr>
        <p:spPr>
          <a:xfrm>
            <a:off x="3635896" y="4608261"/>
            <a:ext cx="567784" cy="523220"/>
          </a:xfrm>
          <a:prstGeom prst="rect">
            <a:avLst/>
          </a:prstGeom>
          <a:noFill/>
        </p:spPr>
        <p:txBody>
          <a:bodyPr wrap="none" rtlCol="0">
            <a:spAutoFit/>
          </a:bodyPr>
          <a:lstStyle/>
          <a:p>
            <a:r>
              <a:rPr kumimoji="1" lang="en-US" altLang="ja-JP" sz="2800" dirty="0"/>
              <a:t>P2</a:t>
            </a:r>
            <a:endParaRPr kumimoji="1" lang="ja-JP" altLang="en-US" sz="2800" dirty="0"/>
          </a:p>
        </p:txBody>
      </p:sp>
      <p:sp>
        <p:nvSpPr>
          <p:cNvPr id="19" name="テキスト ボックス 18"/>
          <p:cNvSpPr txBox="1"/>
          <p:nvPr/>
        </p:nvSpPr>
        <p:spPr>
          <a:xfrm>
            <a:off x="6055547" y="4979081"/>
            <a:ext cx="556563" cy="523220"/>
          </a:xfrm>
          <a:prstGeom prst="rect">
            <a:avLst/>
          </a:prstGeom>
          <a:noFill/>
        </p:spPr>
        <p:txBody>
          <a:bodyPr wrap="none" rtlCol="0">
            <a:spAutoFit/>
          </a:bodyPr>
          <a:lstStyle/>
          <a:p>
            <a:r>
              <a:rPr kumimoji="1" lang="en-US" altLang="ja-JP" sz="2800" dirty="0"/>
              <a:t>P3</a:t>
            </a:r>
            <a:endParaRPr kumimoji="1" lang="ja-JP" altLang="en-US" sz="2800" dirty="0"/>
          </a:p>
        </p:txBody>
      </p:sp>
      <p:cxnSp>
        <p:nvCxnSpPr>
          <p:cNvPr id="20" name="直線矢印コネクタ 19"/>
          <p:cNvCxnSpPr/>
          <p:nvPr/>
        </p:nvCxnSpPr>
        <p:spPr>
          <a:xfrm flipH="1">
            <a:off x="2195736" y="3764528"/>
            <a:ext cx="1440160" cy="952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endCxn id="18" idx="0"/>
          </p:cNvCxnSpPr>
          <p:nvPr/>
        </p:nvCxnSpPr>
        <p:spPr>
          <a:xfrm>
            <a:off x="3635896" y="3764528"/>
            <a:ext cx="283892" cy="8437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635896" y="3764528"/>
            <a:ext cx="2232248" cy="1214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268955" y="3764528"/>
            <a:ext cx="500458" cy="523220"/>
          </a:xfrm>
          <a:prstGeom prst="rect">
            <a:avLst/>
          </a:prstGeom>
          <a:noFill/>
        </p:spPr>
        <p:txBody>
          <a:bodyPr wrap="none" rtlCol="0">
            <a:spAutoFit/>
          </a:bodyPr>
          <a:lstStyle/>
          <a:p>
            <a:r>
              <a:rPr lang="en-US" altLang="ja-JP" sz="2800" dirty="0"/>
              <a:t>α1</a:t>
            </a:r>
            <a:endParaRPr kumimoji="1" lang="ja-JP" altLang="en-US" sz="2800" dirty="0"/>
          </a:p>
        </p:txBody>
      </p:sp>
      <p:sp>
        <p:nvSpPr>
          <p:cNvPr id="24" name="テキスト ボックス 23"/>
          <p:cNvSpPr txBox="1"/>
          <p:nvPr/>
        </p:nvSpPr>
        <p:spPr>
          <a:xfrm>
            <a:off x="3808917" y="4025640"/>
            <a:ext cx="562975" cy="523220"/>
          </a:xfrm>
          <a:prstGeom prst="rect">
            <a:avLst/>
          </a:prstGeom>
          <a:noFill/>
        </p:spPr>
        <p:txBody>
          <a:bodyPr wrap="none" rtlCol="0">
            <a:spAutoFit/>
          </a:bodyPr>
          <a:lstStyle/>
          <a:p>
            <a:r>
              <a:rPr lang="en-US" altLang="ja-JP" sz="2800" dirty="0"/>
              <a:t>α2</a:t>
            </a:r>
            <a:endParaRPr kumimoji="1" lang="ja-JP" altLang="en-US" sz="2800" dirty="0"/>
          </a:p>
        </p:txBody>
      </p:sp>
      <p:sp>
        <p:nvSpPr>
          <p:cNvPr id="25" name="テキスト ボックス 24"/>
          <p:cNvSpPr txBox="1"/>
          <p:nvPr/>
        </p:nvSpPr>
        <p:spPr>
          <a:xfrm>
            <a:off x="4571089" y="3924784"/>
            <a:ext cx="551754" cy="523220"/>
          </a:xfrm>
          <a:prstGeom prst="rect">
            <a:avLst/>
          </a:prstGeom>
          <a:noFill/>
        </p:spPr>
        <p:txBody>
          <a:bodyPr wrap="none" rtlCol="0">
            <a:spAutoFit/>
          </a:bodyPr>
          <a:lstStyle/>
          <a:p>
            <a:r>
              <a:rPr lang="en-US" altLang="ja-JP" sz="2800" dirty="0"/>
              <a:t>α3</a:t>
            </a:r>
            <a:endParaRPr kumimoji="1" lang="ja-JP" altLang="en-US" sz="2800" dirty="0"/>
          </a:p>
        </p:txBody>
      </p:sp>
      <p:sp>
        <p:nvSpPr>
          <p:cNvPr id="26" name="テキスト ボックス 25"/>
          <p:cNvSpPr txBox="1"/>
          <p:nvPr/>
        </p:nvSpPr>
        <p:spPr>
          <a:xfrm>
            <a:off x="251520" y="5132680"/>
            <a:ext cx="1415772" cy="461665"/>
          </a:xfrm>
          <a:prstGeom prst="rect">
            <a:avLst/>
          </a:prstGeom>
          <a:noFill/>
        </p:spPr>
        <p:txBody>
          <a:bodyPr wrap="none" rtlCol="0">
            <a:spAutoFit/>
          </a:bodyPr>
          <a:lstStyle/>
          <a:p>
            <a:r>
              <a:rPr lang="ja-JP" altLang="en-US" sz="2400" dirty="0"/>
              <a:t>要素分布</a:t>
            </a:r>
            <a:endParaRPr kumimoji="1" lang="ja-JP" altLang="en-US" sz="2400" dirty="0"/>
          </a:p>
        </p:txBody>
      </p:sp>
      <p:sp>
        <p:nvSpPr>
          <p:cNvPr id="27" name="テキスト ボックス 26"/>
          <p:cNvSpPr txBox="1"/>
          <p:nvPr/>
        </p:nvSpPr>
        <p:spPr>
          <a:xfrm>
            <a:off x="251520" y="3836536"/>
            <a:ext cx="1705916" cy="830997"/>
          </a:xfrm>
          <a:prstGeom prst="rect">
            <a:avLst/>
          </a:prstGeom>
          <a:noFill/>
        </p:spPr>
        <p:txBody>
          <a:bodyPr wrap="none" rtlCol="0">
            <a:spAutoFit/>
          </a:bodyPr>
          <a:lstStyle/>
          <a:p>
            <a:r>
              <a:rPr lang="ja-JP" altLang="en-US" sz="2400" dirty="0"/>
              <a:t>要素分布の</a:t>
            </a:r>
            <a:endParaRPr lang="en-US" altLang="ja-JP" sz="2400" dirty="0"/>
          </a:p>
          <a:p>
            <a:r>
              <a:rPr kumimoji="1" lang="ja-JP" altLang="en-US" sz="2400" dirty="0"/>
              <a:t>選択確率</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811" y="3429000"/>
            <a:ext cx="2879948" cy="85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9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96" y="1700808"/>
            <a:ext cx="317851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704088"/>
            <a:ext cx="8229600" cy="924712"/>
          </a:xfrm>
        </p:spPr>
        <p:txBody>
          <a:bodyPr>
            <a:normAutofit/>
          </a:bodyPr>
          <a:lstStyle/>
          <a:p>
            <a:r>
              <a:rPr kumimoji="1" lang="ja-JP" altLang="en-US" dirty="0"/>
              <a:t>ベイズ定理を用いた解釈</a:t>
            </a:r>
          </a:p>
        </p:txBody>
      </p:sp>
      <p:sp>
        <p:nvSpPr>
          <p:cNvPr id="3" name="コンテンツ プレースホルダー 2"/>
          <p:cNvSpPr>
            <a:spLocks noGrp="1"/>
          </p:cNvSpPr>
          <p:nvPr>
            <p:ph idx="1"/>
          </p:nvPr>
        </p:nvSpPr>
        <p:spPr>
          <a:xfrm>
            <a:off x="457200" y="2592274"/>
            <a:ext cx="8229600" cy="2304256"/>
          </a:xfrm>
        </p:spPr>
        <p:txBody>
          <a:bodyPr>
            <a:normAutofit lnSpcReduction="10000"/>
          </a:bodyPr>
          <a:lstStyle/>
          <a:p>
            <a:r>
              <a:rPr lang="ja-JP" altLang="en-US" dirty="0"/>
              <a:t>この時に</a:t>
            </a:r>
            <a:r>
              <a:rPr lang="en-US" altLang="ja-JP" dirty="0"/>
              <a:t>α</a:t>
            </a:r>
            <a:r>
              <a:rPr lang="en-US" altLang="ja-JP" i="1" baseline="-25000" dirty="0"/>
              <a:t>j</a:t>
            </a:r>
            <a:r>
              <a:rPr lang="en-US" altLang="ja-JP" i="1" dirty="0"/>
              <a:t> </a:t>
            </a:r>
            <a:r>
              <a:rPr lang="en-US" altLang="ja-JP" dirty="0"/>
              <a:t>= </a:t>
            </a:r>
            <a:r>
              <a:rPr lang="en-US" altLang="ja-JP" i="1" dirty="0"/>
              <a:t>P</a:t>
            </a:r>
            <a:r>
              <a:rPr lang="en-US" altLang="ja-JP" dirty="0"/>
              <a:t>( </a:t>
            </a:r>
            <a:r>
              <a:rPr lang="en-US" altLang="ja-JP" i="1" dirty="0"/>
              <a:t>j</a:t>
            </a:r>
            <a:r>
              <a:rPr lang="en-US" altLang="ja-JP" dirty="0"/>
              <a:t>) </a:t>
            </a:r>
            <a:r>
              <a:rPr lang="ja-JP" altLang="en-US" dirty="0"/>
              <a:t>であり，条件付き確率の視点から書き換えれば，上式は</a:t>
            </a:r>
            <a:endParaRPr lang="en-US" altLang="ja-JP" dirty="0"/>
          </a:p>
          <a:p>
            <a:endParaRPr kumimoji="1" lang="en-US" altLang="ja-JP" dirty="0"/>
          </a:p>
          <a:p>
            <a:endParaRPr lang="en-US" altLang="ja-JP" dirty="0"/>
          </a:p>
          <a:p>
            <a:r>
              <a:rPr lang="ja-JP" altLang="en-US" dirty="0"/>
              <a:t>とできる．</a:t>
            </a:r>
            <a:endParaRPr lang="en-US" altLang="ja-JP" dirty="0"/>
          </a:p>
          <a:p>
            <a:endParaRPr lang="en-US" altLang="ja-JP" dirty="0"/>
          </a:p>
        </p:txBody>
      </p:sp>
      <p:sp>
        <p:nvSpPr>
          <p:cNvPr id="5" name="正方形/長方形 4"/>
          <p:cNvSpPr/>
          <p:nvPr/>
        </p:nvSpPr>
        <p:spPr>
          <a:xfrm>
            <a:off x="605396" y="5733256"/>
            <a:ext cx="7783028" cy="1008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観測データ</a:t>
            </a:r>
            <a:r>
              <a:rPr kumimoji="1" lang="en-US" altLang="ja-JP" sz="2800" dirty="0" err="1"/>
              <a:t>o</a:t>
            </a:r>
            <a:r>
              <a:rPr kumimoji="1" lang="en-US" altLang="ja-JP" sz="2800" baseline="-25000" dirty="0" err="1"/>
              <a:t>j</a:t>
            </a:r>
            <a:r>
              <a:rPr kumimoji="1" lang="ja-JP" altLang="en-US" sz="2800" dirty="0"/>
              <a:t>に対して </a:t>
            </a:r>
            <a:r>
              <a:rPr kumimoji="1" lang="en-US" altLang="ja-JP" sz="2800" dirty="0"/>
              <a:t>P(</a:t>
            </a:r>
            <a:r>
              <a:rPr kumimoji="1" lang="en-US" altLang="ja-JP" sz="2800" dirty="0" err="1"/>
              <a:t>k|o</a:t>
            </a:r>
            <a:r>
              <a:rPr kumimoji="1" lang="en-US" altLang="ja-JP" sz="2800" baseline="-25000" dirty="0" err="1"/>
              <a:t>j</a:t>
            </a:r>
            <a:r>
              <a:rPr kumimoji="1" lang="en-US" altLang="ja-JP" sz="2800" dirty="0"/>
              <a:t>)</a:t>
            </a:r>
            <a:r>
              <a:rPr kumimoji="1" lang="ja-JP" altLang="en-US" sz="2800" dirty="0"/>
              <a:t>を求めるのが</a:t>
            </a:r>
            <a:endParaRPr kumimoji="1" lang="en-US" altLang="ja-JP" sz="2800" dirty="0"/>
          </a:p>
          <a:p>
            <a:pPr algn="ctr"/>
            <a:r>
              <a:rPr kumimoji="1" lang="ja-JP" altLang="en-US" sz="2800" dirty="0"/>
              <a:t>クラスタリングとなる．</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51" y="3356992"/>
            <a:ext cx="571442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331" y="4283896"/>
            <a:ext cx="5098225" cy="1259383"/>
          </a:xfrm>
          <a:prstGeom prst="rect">
            <a:avLst/>
          </a:prstGeom>
          <a:ln/>
        </p:spPr>
        <p:style>
          <a:lnRef idx="1">
            <a:schemeClr val="accent2"/>
          </a:lnRef>
          <a:fillRef idx="2">
            <a:schemeClr val="accent2"/>
          </a:fillRef>
          <a:effectRef idx="1">
            <a:schemeClr val="accent2"/>
          </a:effectRef>
          <a:fontRef idx="minor">
            <a:schemeClr val="dk1"/>
          </a:fontRef>
        </p:style>
      </p:pic>
      <p:sp>
        <p:nvSpPr>
          <p:cNvPr id="4" name="上矢印 3"/>
          <p:cNvSpPr/>
          <p:nvPr/>
        </p:nvSpPr>
        <p:spPr>
          <a:xfrm>
            <a:off x="4644008" y="5229200"/>
            <a:ext cx="648072"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251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混合ガウス分布</a:t>
            </a:r>
          </a:p>
        </p:txBody>
      </p:sp>
      <p:sp>
        <p:nvSpPr>
          <p:cNvPr id="3" name="コンテンツ プレースホルダー 2"/>
          <p:cNvSpPr>
            <a:spLocks noGrp="1"/>
          </p:cNvSpPr>
          <p:nvPr>
            <p:ph idx="1"/>
          </p:nvPr>
        </p:nvSpPr>
        <p:spPr>
          <a:xfrm>
            <a:off x="457200" y="4077072"/>
            <a:ext cx="8229600" cy="2780928"/>
          </a:xfrm>
        </p:spPr>
        <p:txBody>
          <a:bodyPr>
            <a:normAutofit fontScale="92500" lnSpcReduction="10000"/>
          </a:bodyPr>
          <a:lstStyle/>
          <a:p>
            <a:r>
              <a:rPr lang="ja-JP" altLang="en-US" dirty="0"/>
              <a:t>混合ガウス分布</a:t>
            </a:r>
            <a:endParaRPr lang="en-US" altLang="ja-JP" dirty="0"/>
          </a:p>
          <a:p>
            <a:pPr lvl="1"/>
            <a:r>
              <a:rPr lang="ja-JP" altLang="en-US" dirty="0"/>
              <a:t>混合分布モデルで要素分布がガウス分布であるもの．</a:t>
            </a:r>
            <a:endParaRPr lang="en-US" altLang="ja-JP" dirty="0"/>
          </a:p>
          <a:p>
            <a:pPr lvl="1"/>
            <a:r>
              <a:rPr kumimoji="1" lang="ja-JP" altLang="en-US" dirty="0"/>
              <a:t>各要素分布が</a:t>
            </a:r>
            <a:r>
              <a:rPr kumimoji="1" lang="ja-JP" altLang="en-US" b="1" dirty="0"/>
              <a:t>平均パラメータ</a:t>
            </a:r>
            <a:r>
              <a:rPr kumimoji="1" lang="ja-JP" altLang="en-US" dirty="0"/>
              <a:t>と</a:t>
            </a:r>
            <a:r>
              <a:rPr kumimoji="1" lang="ja-JP" altLang="en-US" b="1" dirty="0"/>
              <a:t>分散パラメータ</a:t>
            </a:r>
            <a:r>
              <a:rPr kumimoji="1" lang="ja-JP" altLang="en-US" dirty="0"/>
              <a:t>を持つ．</a:t>
            </a:r>
            <a:endParaRPr kumimoji="1" lang="en-US" altLang="ja-JP" dirty="0"/>
          </a:p>
          <a:p>
            <a:pPr lvl="1"/>
            <a:r>
              <a:rPr lang="ja-JP" altLang="en-US" dirty="0"/>
              <a:t>パラメータ更新が</a:t>
            </a:r>
            <a:r>
              <a:rPr lang="en-US" altLang="ja-JP" dirty="0"/>
              <a:t>k-means</a:t>
            </a:r>
            <a:r>
              <a:rPr lang="ja-JP" altLang="en-US" dirty="0"/>
              <a:t>法の重心の更新に相当する．</a:t>
            </a:r>
            <a:endParaRPr lang="en-US" altLang="ja-JP" dirty="0"/>
          </a:p>
          <a:p>
            <a:r>
              <a:rPr kumimoji="1" lang="en-US" altLang="ja-JP" dirty="0"/>
              <a:t>EM</a:t>
            </a:r>
            <a:r>
              <a:rPr kumimoji="1" lang="ja-JP" altLang="en-US" dirty="0"/>
              <a:t>アルゴリズム</a:t>
            </a:r>
            <a:endParaRPr kumimoji="1" lang="en-US" altLang="ja-JP" dirty="0"/>
          </a:p>
          <a:p>
            <a:pPr lvl="1"/>
            <a:r>
              <a:rPr lang="ja-JP" altLang="en-US" b="1" dirty="0"/>
              <a:t>最尤推定</a:t>
            </a:r>
            <a:r>
              <a:rPr lang="ja-JP" altLang="en-US" dirty="0"/>
              <a:t>にもとづいて混合ガウス分布を学習するためのアルゴリズム</a:t>
            </a:r>
            <a:endParaRPr lang="en-US" altLang="ja-JP"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6435229" cy="217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438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143000"/>
          </a:xfrm>
        </p:spPr>
        <p:txBody>
          <a:bodyPr/>
          <a:lstStyle/>
          <a:p>
            <a:r>
              <a:rPr kumimoji="1" lang="en-US" altLang="ja-JP" dirty="0"/>
              <a:t>EM</a:t>
            </a:r>
            <a:r>
              <a:rPr kumimoji="1" lang="ja-JP" altLang="en-US" dirty="0"/>
              <a:t>アルゴリズム</a:t>
            </a:r>
          </a:p>
        </p:txBody>
      </p:sp>
      <p:sp>
        <p:nvSpPr>
          <p:cNvPr id="3" name="コンテンツ プレースホルダー 2"/>
          <p:cNvSpPr>
            <a:spLocks noGrp="1"/>
          </p:cNvSpPr>
          <p:nvPr>
            <p:ph idx="1"/>
          </p:nvPr>
        </p:nvSpPr>
        <p:spPr>
          <a:xfrm>
            <a:off x="457200" y="1564048"/>
            <a:ext cx="8229600" cy="4389120"/>
          </a:xfrm>
        </p:spPr>
        <p:txBody>
          <a:bodyPr>
            <a:normAutofit lnSpcReduction="10000"/>
          </a:bodyPr>
          <a:lstStyle/>
          <a:p>
            <a:r>
              <a:rPr kumimoji="1" lang="ja-JP" altLang="en-US" dirty="0"/>
              <a:t>混合ガウス分布の学習は</a:t>
            </a:r>
            <a:r>
              <a:rPr kumimoji="1" lang="en-US" altLang="ja-JP" dirty="0"/>
              <a:t>EM</a:t>
            </a:r>
            <a:r>
              <a:rPr kumimoji="1" lang="ja-JP" altLang="en-US" dirty="0"/>
              <a:t>アルゴリズムを用いることが多い．</a:t>
            </a:r>
            <a:r>
              <a:rPr kumimoji="1" lang="en-US" altLang="ja-JP" dirty="0"/>
              <a:t>EM</a:t>
            </a:r>
            <a:r>
              <a:rPr kumimoji="1" lang="ja-JP" altLang="en-US" dirty="0"/>
              <a:t>アルゴリズムは平均については以下のようなアルゴリズムになる．</a:t>
            </a:r>
            <a:endParaRPr kumimoji="1" lang="en-US" altLang="ja-JP" dirty="0"/>
          </a:p>
          <a:p>
            <a:r>
              <a:rPr kumimoji="1" lang="en-US" altLang="ja-JP" dirty="0"/>
              <a:t>E</a:t>
            </a:r>
            <a:r>
              <a:rPr kumimoji="1" lang="ja-JP" altLang="en-US" dirty="0"/>
              <a:t>ステップ</a:t>
            </a:r>
            <a:endParaRPr kumimoji="1" lang="en-US" altLang="ja-JP" dirty="0"/>
          </a:p>
          <a:p>
            <a:pPr lvl="1"/>
            <a:r>
              <a:rPr lang="ja-JP" altLang="en-US" dirty="0"/>
              <a:t>ガウス分布の平均値パラメータを固定した上で，全ての観測</a:t>
            </a:r>
            <a:r>
              <a:rPr lang="en-US" altLang="ja-JP" dirty="0" err="1"/>
              <a:t>o</a:t>
            </a:r>
            <a:r>
              <a:rPr lang="en-US" altLang="ja-JP" baseline="-25000" dirty="0" err="1"/>
              <a:t>t</a:t>
            </a:r>
            <a:r>
              <a:rPr lang="ja-JP" altLang="en-US" dirty="0"/>
              <a:t>に対して，</a:t>
            </a:r>
            <a:r>
              <a:rPr lang="en-US" altLang="ja-JP" dirty="0"/>
              <a:t>P(</a:t>
            </a:r>
            <a:r>
              <a:rPr lang="en-US" altLang="ja-JP" dirty="0" err="1"/>
              <a:t>k|o</a:t>
            </a:r>
            <a:r>
              <a:rPr lang="en-US" altLang="ja-JP" baseline="-25000" dirty="0" err="1"/>
              <a:t>t</a:t>
            </a:r>
            <a:r>
              <a:rPr lang="en-US" altLang="ja-JP" dirty="0"/>
              <a:t>)</a:t>
            </a:r>
            <a:r>
              <a:rPr lang="ja-JP" altLang="en-US" dirty="0"/>
              <a:t>を計算する．</a:t>
            </a:r>
            <a:endParaRPr lang="en-US" altLang="ja-JP" dirty="0"/>
          </a:p>
          <a:p>
            <a:pPr lvl="1"/>
            <a:r>
              <a:rPr lang="en-US" altLang="ja-JP" dirty="0" err="1"/>
              <a:t>w</a:t>
            </a:r>
            <a:r>
              <a:rPr lang="en-US" altLang="ja-JP" baseline="-25000" dirty="0" err="1"/>
              <a:t>jt</a:t>
            </a:r>
            <a:r>
              <a:rPr lang="en-US" altLang="ja-JP" dirty="0"/>
              <a:t> = P(</a:t>
            </a:r>
            <a:r>
              <a:rPr lang="en-US" altLang="ja-JP" dirty="0" err="1"/>
              <a:t>k|o</a:t>
            </a:r>
            <a:r>
              <a:rPr lang="en-US" altLang="ja-JP" baseline="-25000" dirty="0" err="1"/>
              <a:t>t</a:t>
            </a:r>
            <a:r>
              <a:rPr lang="en-US" altLang="ja-JP" dirty="0"/>
              <a:t>)</a:t>
            </a:r>
            <a:r>
              <a:rPr lang="ja-JP" altLang="en-US" dirty="0"/>
              <a:t>はデータ</a:t>
            </a:r>
            <a:r>
              <a:rPr lang="en-US" altLang="ja-JP" dirty="0" err="1"/>
              <a:t>o</a:t>
            </a:r>
            <a:r>
              <a:rPr lang="en-US" altLang="ja-JP" baseline="-25000" dirty="0" err="1"/>
              <a:t>t</a:t>
            </a:r>
            <a:r>
              <a:rPr lang="ja-JP" altLang="en-US" dirty="0"/>
              <a:t>のクラスタ</a:t>
            </a:r>
            <a:r>
              <a:rPr lang="en-US" altLang="ja-JP" dirty="0"/>
              <a:t>k</a:t>
            </a:r>
            <a:r>
              <a:rPr lang="ja-JP" altLang="en-US" dirty="0" err="1"/>
              <a:t>への</a:t>
            </a:r>
            <a:r>
              <a:rPr lang="ja-JP" altLang="en-US" dirty="0"/>
              <a:t>帰属度を与えていると考えられる．</a:t>
            </a:r>
            <a:endParaRPr lang="en-US" altLang="ja-JP" dirty="0"/>
          </a:p>
          <a:p>
            <a:r>
              <a:rPr kumimoji="1" lang="en-US" altLang="ja-JP" dirty="0"/>
              <a:t>M</a:t>
            </a:r>
            <a:r>
              <a:rPr kumimoji="1" lang="ja-JP" altLang="en-US" dirty="0"/>
              <a:t>ステップ</a:t>
            </a:r>
            <a:endParaRPr kumimoji="1" lang="en-US" altLang="ja-JP" dirty="0"/>
          </a:p>
          <a:p>
            <a:pPr lvl="1"/>
            <a:r>
              <a:rPr kumimoji="1" lang="en-US" altLang="ja-JP" dirty="0"/>
              <a:t>j</a:t>
            </a:r>
            <a:r>
              <a:rPr kumimoji="1" lang="ja-JP" altLang="en-US" dirty="0"/>
              <a:t>番目のガウス分布について全てのデータ</a:t>
            </a:r>
            <a:r>
              <a:rPr kumimoji="1" lang="en-US" altLang="ja-JP" dirty="0" err="1"/>
              <a:t>o</a:t>
            </a:r>
            <a:r>
              <a:rPr kumimoji="1" lang="en-US" altLang="ja-JP" baseline="-25000" dirty="0" err="1"/>
              <a:t>t</a:t>
            </a:r>
            <a:r>
              <a:rPr kumimoji="1" lang="ja-JP" altLang="en-US" dirty="0"/>
              <a:t>を</a:t>
            </a:r>
            <a:r>
              <a:rPr kumimoji="1" lang="en-US" altLang="ja-JP" dirty="0" err="1"/>
              <a:t>w</a:t>
            </a:r>
            <a:r>
              <a:rPr kumimoji="1" lang="en-US" altLang="ja-JP" baseline="-25000" dirty="0" err="1"/>
              <a:t>jt</a:t>
            </a:r>
            <a:r>
              <a:rPr kumimoji="1" lang="ja-JP" altLang="en-US" dirty="0"/>
              <a:t>で重みづけて平均をとり，平均値パラメータ</a:t>
            </a:r>
            <a:r>
              <a:rPr lang="ja-JP" altLang="en-US" dirty="0"/>
              <a:t>を更新する．</a:t>
            </a:r>
            <a:endParaRPr lang="en-US" altLang="ja-JP" dirty="0"/>
          </a:p>
        </p:txBody>
      </p:sp>
      <p:sp>
        <p:nvSpPr>
          <p:cNvPr id="5" name="正方形/長方形 4"/>
          <p:cNvSpPr/>
          <p:nvPr/>
        </p:nvSpPr>
        <p:spPr>
          <a:xfrm>
            <a:off x="971600" y="6237312"/>
            <a:ext cx="698477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ja-JP" sz="2400" dirty="0"/>
              <a:t>K-means</a:t>
            </a:r>
            <a:r>
              <a:rPr lang="ja-JP" altLang="en-US" sz="2400" dirty="0"/>
              <a:t>法は</a:t>
            </a:r>
            <a:r>
              <a:rPr lang="en-US" altLang="ja-JP" sz="2400" dirty="0"/>
              <a:t>EM</a:t>
            </a:r>
            <a:r>
              <a:rPr lang="ja-JP" altLang="en-US" sz="2400" dirty="0"/>
              <a:t>アルゴリズムの近似になっている．</a:t>
            </a:r>
          </a:p>
        </p:txBody>
      </p:sp>
    </p:spTree>
    <p:extLst>
      <p:ext uri="{BB962C8B-B14F-4D97-AF65-F5344CB8AC3E}">
        <p14:creationId xmlns:p14="http://schemas.microsoft.com/office/powerpoint/2010/main" val="1486514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LDA(Latent </a:t>
            </a:r>
            <a:r>
              <a:rPr kumimoji="1" lang="en-US" altLang="ja-JP" dirty="0" err="1"/>
              <a:t>Dirichle</a:t>
            </a:r>
            <a:r>
              <a:rPr lang="en-US" altLang="ja-JP" dirty="0" err="1"/>
              <a:t>t</a:t>
            </a:r>
            <a:r>
              <a:rPr lang="en-US" altLang="ja-JP" dirty="0"/>
              <a:t> Allocation</a:t>
            </a:r>
            <a:r>
              <a:rPr kumimoji="1" lang="en-US" altLang="ja-JP" dirty="0"/>
              <a:t>)</a:t>
            </a:r>
            <a:br>
              <a:rPr kumimoji="1" lang="en-US" altLang="ja-JP" dirty="0"/>
            </a:br>
            <a:r>
              <a:rPr lang="ja-JP" altLang="en-US" dirty="0"/>
              <a:t>潜在ディリクレ配分法</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err="1"/>
              <a:t>Blei</a:t>
            </a:r>
            <a:r>
              <a:rPr kumimoji="1" lang="ja-JP" altLang="en-US" dirty="0" err="1"/>
              <a:t>らに</a:t>
            </a:r>
            <a:r>
              <a:rPr kumimoji="1" lang="ja-JP" altLang="en-US" dirty="0"/>
              <a:t>よって</a:t>
            </a:r>
            <a:r>
              <a:rPr kumimoji="1" lang="en-US" altLang="ja-JP" dirty="0"/>
              <a:t>2003</a:t>
            </a:r>
            <a:r>
              <a:rPr kumimoji="1" lang="ja-JP" altLang="en-US" dirty="0"/>
              <a:t>年に提案</a:t>
            </a:r>
            <a:r>
              <a:rPr kumimoji="1" lang="ja-JP" altLang="en-US"/>
              <a:t>されて</a:t>
            </a:r>
            <a:r>
              <a:rPr lang="ja-JP" altLang="en-US"/>
              <a:t>以降</a:t>
            </a:r>
            <a:r>
              <a:rPr lang="en-US" altLang="ja-JP"/>
              <a:t>, </a:t>
            </a:r>
            <a:r>
              <a:rPr lang="ja-JP" altLang="en-US"/>
              <a:t>文章</a:t>
            </a:r>
            <a:r>
              <a:rPr lang="ja-JP" altLang="en-US" dirty="0"/>
              <a:t>クラスタリングの標準的手法として用いられている．</a:t>
            </a:r>
            <a:endParaRPr lang="en-US" altLang="ja-JP" dirty="0"/>
          </a:p>
          <a:p>
            <a:r>
              <a:rPr kumimoji="1" lang="ja-JP" altLang="en-US" dirty="0"/>
              <a:t>多項分布の混合モデル．</a:t>
            </a:r>
            <a:endParaRPr kumimoji="1" lang="en-US" altLang="ja-JP" dirty="0"/>
          </a:p>
        </p:txBody>
      </p:sp>
      <p:sp>
        <p:nvSpPr>
          <p:cNvPr id="4" name="円/楕円 3"/>
          <p:cNvSpPr/>
          <p:nvPr/>
        </p:nvSpPr>
        <p:spPr>
          <a:xfrm>
            <a:off x="3059832" y="3356992"/>
            <a:ext cx="2232248"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文章</a:t>
            </a:r>
          </a:p>
        </p:txBody>
      </p:sp>
      <p:sp>
        <p:nvSpPr>
          <p:cNvPr id="5" name="円/楕円 4"/>
          <p:cNvSpPr/>
          <p:nvPr/>
        </p:nvSpPr>
        <p:spPr>
          <a:xfrm>
            <a:off x="1619672" y="4293096"/>
            <a:ext cx="1440160"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トピック</a:t>
            </a:r>
            <a:r>
              <a:rPr lang="en-US" altLang="ja-JP" dirty="0"/>
              <a:t>1</a:t>
            </a:r>
            <a:endParaRPr kumimoji="1" lang="ja-JP" altLang="en-US" dirty="0"/>
          </a:p>
        </p:txBody>
      </p:sp>
      <p:sp>
        <p:nvSpPr>
          <p:cNvPr id="6" name="円/楕円 5"/>
          <p:cNvSpPr/>
          <p:nvPr/>
        </p:nvSpPr>
        <p:spPr>
          <a:xfrm>
            <a:off x="3643133" y="4317301"/>
            <a:ext cx="1440160"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トピック</a:t>
            </a:r>
            <a:r>
              <a:rPr lang="en-US" altLang="ja-JP" dirty="0"/>
              <a:t>2</a:t>
            </a:r>
            <a:endParaRPr lang="ja-JP" altLang="en-US" dirty="0"/>
          </a:p>
        </p:txBody>
      </p:sp>
      <p:sp>
        <p:nvSpPr>
          <p:cNvPr id="7" name="円/楕円 6"/>
          <p:cNvSpPr/>
          <p:nvPr/>
        </p:nvSpPr>
        <p:spPr>
          <a:xfrm>
            <a:off x="5580112" y="4317301"/>
            <a:ext cx="1440160"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トピック</a:t>
            </a:r>
            <a:r>
              <a:rPr lang="en-US" altLang="ja-JP" dirty="0"/>
              <a:t>3</a:t>
            </a:r>
            <a:endParaRPr kumimoji="1" lang="ja-JP" altLang="en-US" dirty="0"/>
          </a:p>
        </p:txBody>
      </p:sp>
      <p:sp>
        <p:nvSpPr>
          <p:cNvPr id="10" name="テキスト ボックス 9"/>
          <p:cNvSpPr txBox="1"/>
          <p:nvPr/>
        </p:nvSpPr>
        <p:spPr>
          <a:xfrm>
            <a:off x="1043608" y="5229200"/>
            <a:ext cx="843501" cy="1477328"/>
          </a:xfrm>
          <a:prstGeom prst="rect">
            <a:avLst/>
          </a:prstGeom>
          <a:noFill/>
        </p:spPr>
        <p:txBody>
          <a:bodyPr wrap="none" rtlCol="0">
            <a:spAutoFit/>
          </a:bodyPr>
          <a:lstStyle/>
          <a:p>
            <a:pPr algn="r"/>
            <a:r>
              <a:rPr lang="ja-JP" altLang="en-US" dirty="0"/>
              <a:t>りんご</a:t>
            </a:r>
            <a:endParaRPr lang="en-US" altLang="ja-JP" dirty="0"/>
          </a:p>
          <a:p>
            <a:pPr algn="r"/>
            <a:r>
              <a:rPr kumimoji="1" lang="ja-JP" altLang="en-US" dirty="0"/>
              <a:t>みかん</a:t>
            </a:r>
            <a:endParaRPr kumimoji="1" lang="en-US" altLang="ja-JP" dirty="0"/>
          </a:p>
          <a:p>
            <a:pPr algn="r"/>
            <a:r>
              <a:rPr lang="ja-JP" altLang="en-US" dirty="0"/>
              <a:t>キウイ</a:t>
            </a:r>
            <a:endParaRPr lang="en-US" altLang="ja-JP" dirty="0"/>
          </a:p>
          <a:p>
            <a:pPr algn="r"/>
            <a:r>
              <a:rPr lang="ja-JP" altLang="en-US" dirty="0"/>
              <a:t>・</a:t>
            </a:r>
            <a:endParaRPr lang="en-US" altLang="ja-JP" dirty="0"/>
          </a:p>
          <a:p>
            <a:pPr algn="r"/>
            <a:r>
              <a:rPr kumimoji="1" lang="ja-JP" altLang="en-US" dirty="0"/>
              <a:t>・</a:t>
            </a:r>
          </a:p>
        </p:txBody>
      </p:sp>
      <p:sp>
        <p:nvSpPr>
          <p:cNvPr id="11" name="テキスト ボックス 10"/>
          <p:cNvSpPr txBox="1"/>
          <p:nvPr/>
        </p:nvSpPr>
        <p:spPr>
          <a:xfrm>
            <a:off x="3335998" y="5212979"/>
            <a:ext cx="614271" cy="1477328"/>
          </a:xfrm>
          <a:prstGeom prst="rect">
            <a:avLst/>
          </a:prstGeom>
          <a:noFill/>
        </p:spPr>
        <p:txBody>
          <a:bodyPr wrap="none" rtlCol="0">
            <a:spAutoFit/>
          </a:bodyPr>
          <a:lstStyle/>
          <a:p>
            <a:pPr algn="r"/>
            <a:r>
              <a:rPr lang="ja-JP" altLang="en-US" dirty="0"/>
              <a:t>私</a:t>
            </a:r>
            <a:endParaRPr lang="en-US" altLang="ja-JP" dirty="0"/>
          </a:p>
          <a:p>
            <a:pPr algn="r"/>
            <a:r>
              <a:rPr lang="ja-JP" altLang="en-US" dirty="0"/>
              <a:t>は</a:t>
            </a:r>
            <a:endParaRPr kumimoji="1" lang="en-US" altLang="ja-JP" dirty="0"/>
          </a:p>
          <a:p>
            <a:pPr algn="r"/>
            <a:r>
              <a:rPr lang="ja-JP" altLang="en-US" dirty="0" err="1"/>
              <a:t>には</a:t>
            </a:r>
            <a:endParaRPr lang="en-US" altLang="ja-JP" dirty="0"/>
          </a:p>
          <a:p>
            <a:pPr algn="r"/>
            <a:r>
              <a:rPr lang="ja-JP" altLang="en-US" dirty="0"/>
              <a:t>を</a:t>
            </a:r>
            <a:endParaRPr lang="en-US" altLang="ja-JP" dirty="0"/>
          </a:p>
          <a:p>
            <a:pPr algn="r"/>
            <a:r>
              <a:rPr kumimoji="1" lang="ja-JP" altLang="en-US" dirty="0"/>
              <a:t>・</a:t>
            </a:r>
          </a:p>
        </p:txBody>
      </p:sp>
      <p:sp>
        <p:nvSpPr>
          <p:cNvPr id="12" name="テキスト ボックス 11"/>
          <p:cNvSpPr txBox="1"/>
          <p:nvPr/>
        </p:nvSpPr>
        <p:spPr>
          <a:xfrm>
            <a:off x="4920487" y="5247813"/>
            <a:ext cx="978217" cy="1477328"/>
          </a:xfrm>
          <a:prstGeom prst="rect">
            <a:avLst/>
          </a:prstGeom>
          <a:noFill/>
        </p:spPr>
        <p:txBody>
          <a:bodyPr wrap="none" rtlCol="0">
            <a:spAutoFit/>
          </a:bodyPr>
          <a:lstStyle/>
          <a:p>
            <a:pPr algn="r"/>
            <a:r>
              <a:rPr lang="ja-JP" altLang="en-US" dirty="0"/>
              <a:t>走る</a:t>
            </a:r>
            <a:endParaRPr kumimoji="1" lang="en-US" altLang="ja-JP" dirty="0"/>
          </a:p>
          <a:p>
            <a:pPr algn="r"/>
            <a:r>
              <a:rPr lang="ja-JP" altLang="en-US" dirty="0"/>
              <a:t>サッカー</a:t>
            </a:r>
            <a:endParaRPr lang="en-US" altLang="ja-JP" dirty="0"/>
          </a:p>
          <a:p>
            <a:pPr algn="r"/>
            <a:r>
              <a:rPr lang="ja-JP" altLang="en-US" dirty="0"/>
              <a:t>投げる</a:t>
            </a:r>
            <a:endParaRPr lang="en-US" altLang="ja-JP" dirty="0"/>
          </a:p>
          <a:p>
            <a:pPr algn="r"/>
            <a:r>
              <a:rPr kumimoji="1" lang="ja-JP" altLang="en-US" dirty="0"/>
              <a:t>・</a:t>
            </a:r>
            <a:endParaRPr kumimoji="1" lang="en-US" altLang="ja-JP" dirty="0"/>
          </a:p>
          <a:p>
            <a:pPr algn="r"/>
            <a:r>
              <a:rPr lang="ja-JP" altLang="en-US" dirty="0"/>
              <a:t>・</a:t>
            </a:r>
            <a:endParaRPr kumimoji="1" lang="ja-JP" altLang="en-US" dirty="0"/>
          </a:p>
        </p:txBody>
      </p:sp>
      <p:sp>
        <p:nvSpPr>
          <p:cNvPr id="13" name="フローチャート : 複数書類 12"/>
          <p:cNvSpPr/>
          <p:nvPr/>
        </p:nvSpPr>
        <p:spPr>
          <a:xfrm>
            <a:off x="6300192" y="2852935"/>
            <a:ext cx="2448272" cy="146436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6300192" y="3092767"/>
            <a:ext cx="2160240" cy="1077218"/>
          </a:xfrm>
          <a:prstGeom prst="rect">
            <a:avLst/>
          </a:prstGeom>
          <a:noFill/>
        </p:spPr>
        <p:txBody>
          <a:bodyPr wrap="square" rtlCol="0">
            <a:spAutoFit/>
          </a:bodyPr>
          <a:lstStyle/>
          <a:p>
            <a:r>
              <a:rPr lang="ja-JP" altLang="en-US" sz="1600" dirty="0"/>
              <a:t>人それぞれでしょうけど、オシム監督の走るサッカーだと、私は思います。</a:t>
            </a:r>
            <a:endParaRPr kumimoji="1" lang="ja-JP" altLang="en-US" sz="1600" dirty="0"/>
          </a:p>
        </p:txBody>
      </p:sp>
      <p:sp>
        <p:nvSpPr>
          <p:cNvPr id="20" name="フリーフォーム 19"/>
          <p:cNvSpPr/>
          <p:nvPr/>
        </p:nvSpPr>
        <p:spPr>
          <a:xfrm>
            <a:off x="4449170" y="2986094"/>
            <a:ext cx="1760561" cy="425846"/>
          </a:xfrm>
          <a:custGeom>
            <a:avLst/>
            <a:gdLst>
              <a:gd name="connsiteX0" fmla="*/ 1760561 w 1760561"/>
              <a:gd name="connsiteY0" fmla="*/ 425846 h 425846"/>
              <a:gd name="connsiteX1" fmla="*/ 832514 w 1760561"/>
              <a:gd name="connsiteY1" fmla="*/ 2766 h 425846"/>
              <a:gd name="connsiteX2" fmla="*/ 0 w 1760561"/>
              <a:gd name="connsiteY2" fmla="*/ 275721 h 425846"/>
            </a:gdLst>
            <a:ahLst/>
            <a:cxnLst>
              <a:cxn ang="0">
                <a:pos x="connsiteX0" y="connsiteY0"/>
              </a:cxn>
              <a:cxn ang="0">
                <a:pos x="connsiteX1" y="connsiteY1"/>
              </a:cxn>
              <a:cxn ang="0">
                <a:pos x="connsiteX2" y="connsiteY2"/>
              </a:cxn>
            </a:cxnLst>
            <a:rect l="l" t="t" r="r" b="b"/>
            <a:pathLst>
              <a:path w="1760561" h="425846">
                <a:moveTo>
                  <a:pt x="1760561" y="425846"/>
                </a:moveTo>
                <a:cubicBezTo>
                  <a:pt x="1443251" y="226816"/>
                  <a:pt x="1125941" y="27787"/>
                  <a:pt x="832514" y="2766"/>
                </a:cubicBezTo>
                <a:cubicBezTo>
                  <a:pt x="539087" y="-22255"/>
                  <a:pt x="269543" y="126733"/>
                  <a:pt x="0" y="275721"/>
                </a:cubicBezTo>
              </a:path>
            </a:pathLst>
          </a:custGeom>
          <a:noFill/>
          <a:ln w="114300">
            <a:solidFill>
              <a:schemeClr val="accent6"/>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処理 20"/>
          <p:cNvSpPr/>
          <p:nvPr/>
        </p:nvSpPr>
        <p:spPr>
          <a:xfrm>
            <a:off x="1887109" y="5332637"/>
            <a:ext cx="1028707" cy="1974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1887109" y="5212979"/>
            <a:ext cx="0" cy="1512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フローチャート: 処理 23"/>
          <p:cNvSpPr/>
          <p:nvPr/>
        </p:nvSpPr>
        <p:spPr>
          <a:xfrm>
            <a:off x="1902061" y="5586447"/>
            <a:ext cx="514353" cy="1974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処理 24"/>
          <p:cNvSpPr/>
          <p:nvPr/>
        </p:nvSpPr>
        <p:spPr>
          <a:xfrm>
            <a:off x="1887109" y="5852937"/>
            <a:ext cx="452643" cy="1974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処理 25"/>
          <p:cNvSpPr/>
          <p:nvPr/>
        </p:nvSpPr>
        <p:spPr>
          <a:xfrm>
            <a:off x="3950270" y="5348858"/>
            <a:ext cx="970218" cy="1974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3950269" y="5229200"/>
            <a:ext cx="0" cy="1512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フローチャート: 処理 27"/>
          <p:cNvSpPr/>
          <p:nvPr/>
        </p:nvSpPr>
        <p:spPr>
          <a:xfrm>
            <a:off x="3965221" y="5602668"/>
            <a:ext cx="678787" cy="1974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処理 28"/>
          <p:cNvSpPr/>
          <p:nvPr/>
        </p:nvSpPr>
        <p:spPr>
          <a:xfrm>
            <a:off x="3950269" y="5852938"/>
            <a:ext cx="225687" cy="2136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処理 29"/>
          <p:cNvSpPr/>
          <p:nvPr/>
        </p:nvSpPr>
        <p:spPr>
          <a:xfrm>
            <a:off x="5898705" y="5323331"/>
            <a:ext cx="693738" cy="1974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a:off x="5898704" y="5203673"/>
            <a:ext cx="0" cy="1512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フローチャート: 処理 31"/>
          <p:cNvSpPr/>
          <p:nvPr/>
        </p:nvSpPr>
        <p:spPr>
          <a:xfrm>
            <a:off x="5913656" y="5577141"/>
            <a:ext cx="678787" cy="1974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処理 32"/>
          <p:cNvSpPr/>
          <p:nvPr/>
        </p:nvSpPr>
        <p:spPr>
          <a:xfrm>
            <a:off x="5898704" y="5852937"/>
            <a:ext cx="354345" cy="18810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742123" y="3172326"/>
            <a:ext cx="1510926" cy="369332"/>
          </a:xfrm>
          <a:prstGeom prst="rect">
            <a:avLst/>
          </a:prstGeom>
          <a:noFill/>
        </p:spPr>
        <p:txBody>
          <a:bodyPr wrap="none" rtlCol="0">
            <a:spAutoFit/>
          </a:bodyPr>
          <a:lstStyle/>
          <a:p>
            <a:r>
              <a:rPr kumimoji="1" lang="en-US" altLang="ja-JP" dirty="0"/>
              <a:t>Bag-of-words</a:t>
            </a:r>
            <a:endParaRPr kumimoji="1" lang="ja-JP" altLang="en-US" dirty="0"/>
          </a:p>
        </p:txBody>
      </p:sp>
      <p:cxnSp>
        <p:nvCxnSpPr>
          <p:cNvPr id="36" name="直線コネクタ 35"/>
          <p:cNvCxnSpPr>
            <a:stCxn id="4" idx="4"/>
            <a:endCxn id="5" idx="0"/>
          </p:cNvCxnSpPr>
          <p:nvPr/>
        </p:nvCxnSpPr>
        <p:spPr>
          <a:xfrm flipH="1">
            <a:off x="2339752" y="3933056"/>
            <a:ext cx="1836204"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4" idx="4"/>
            <a:endCxn id="6" idx="0"/>
          </p:cNvCxnSpPr>
          <p:nvPr/>
        </p:nvCxnSpPr>
        <p:spPr>
          <a:xfrm>
            <a:off x="4175956" y="3933056"/>
            <a:ext cx="187257" cy="3842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4" idx="4"/>
          </p:cNvCxnSpPr>
          <p:nvPr/>
        </p:nvCxnSpPr>
        <p:spPr>
          <a:xfrm>
            <a:off x="4175956" y="3933056"/>
            <a:ext cx="2124236" cy="38424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00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演習</a:t>
            </a:r>
            <a:r>
              <a:rPr kumimoji="1" lang="en-US" altLang="ja-JP" dirty="0"/>
              <a:t>10-3 </a:t>
            </a:r>
            <a:r>
              <a:rPr kumimoji="1" lang="ja-JP" altLang="en-US" dirty="0"/>
              <a:t>確率的クラスタリング</a:t>
            </a:r>
            <a:r>
              <a:rPr kumimoji="1" lang="en-US" altLang="ja-JP" dirty="0"/>
              <a:t> </a:t>
            </a:r>
            <a:endParaRPr kumimoji="1" lang="ja-JP" altLang="en-US" dirty="0"/>
          </a:p>
        </p:txBody>
      </p:sp>
      <p:sp>
        <p:nvSpPr>
          <p:cNvPr id="3" name="コンテンツ プレースホルダー 2"/>
          <p:cNvSpPr>
            <a:spLocks noGrp="1"/>
          </p:cNvSpPr>
          <p:nvPr>
            <p:ph idx="1"/>
          </p:nvPr>
        </p:nvSpPr>
        <p:spPr>
          <a:xfrm>
            <a:off x="457200" y="3212976"/>
            <a:ext cx="8229600" cy="3111624"/>
          </a:xfrm>
        </p:spPr>
        <p:txBody>
          <a:bodyPr>
            <a:normAutofit lnSpcReduction="10000"/>
          </a:bodyPr>
          <a:lstStyle/>
          <a:p>
            <a:r>
              <a:rPr kumimoji="1" lang="ja-JP" altLang="en-US" dirty="0"/>
              <a:t>上の混合モデルが与えられているとする</a:t>
            </a:r>
            <a:endParaRPr kumimoji="1" lang="en-US" altLang="ja-JP" dirty="0"/>
          </a:p>
          <a:p>
            <a:r>
              <a:rPr lang="ja-JP" altLang="en-US" dirty="0"/>
              <a:t>観測　</a:t>
            </a:r>
            <a:r>
              <a:rPr lang="en-US" altLang="ja-JP" i="1" dirty="0" err="1"/>
              <a:t>o</a:t>
            </a:r>
            <a:r>
              <a:rPr lang="en-US" altLang="ja-JP" i="1" baseline="-25000" dirty="0" err="1"/>
              <a:t>j</a:t>
            </a:r>
            <a:r>
              <a:rPr lang="en-US" altLang="ja-JP" dirty="0"/>
              <a:t>  </a:t>
            </a:r>
            <a:r>
              <a:rPr lang="ja-JP" altLang="en-US" dirty="0"/>
              <a:t>が与えられたとき、この観測がクラスター</a:t>
            </a:r>
            <a:r>
              <a:rPr lang="en-US" altLang="ja-JP" i="1" dirty="0"/>
              <a:t>k</a:t>
            </a:r>
            <a:r>
              <a:rPr lang="en-US" altLang="ja-JP" dirty="0"/>
              <a:t> </a:t>
            </a:r>
            <a:r>
              <a:rPr lang="ja-JP" altLang="en-US" dirty="0"/>
              <a:t>に属する確率</a:t>
            </a:r>
            <a:r>
              <a:rPr lang="en-US" altLang="ja-JP" i="1" dirty="0"/>
              <a:t>p</a:t>
            </a:r>
            <a:r>
              <a:rPr lang="en-US" altLang="ja-JP" dirty="0"/>
              <a:t>(</a:t>
            </a:r>
            <a:r>
              <a:rPr lang="en-US" altLang="ja-JP" i="1" dirty="0"/>
              <a:t>k</a:t>
            </a:r>
            <a:r>
              <a:rPr lang="en-US" altLang="ja-JP" dirty="0"/>
              <a:t>|</a:t>
            </a:r>
            <a:r>
              <a:rPr lang="en-US" altLang="ja-JP" i="1" dirty="0"/>
              <a:t> </a:t>
            </a:r>
            <a:r>
              <a:rPr lang="en-US" altLang="ja-JP" i="1" dirty="0" err="1"/>
              <a:t>o</a:t>
            </a:r>
            <a:r>
              <a:rPr lang="en-US" altLang="ja-JP" i="1" baseline="-25000" dirty="0" err="1"/>
              <a:t>j</a:t>
            </a:r>
            <a:r>
              <a:rPr lang="en-US" altLang="ja-JP" dirty="0"/>
              <a:t> )</a:t>
            </a:r>
            <a:r>
              <a:rPr lang="ja-JP" altLang="en-US" dirty="0"/>
              <a:t>を上に用いた記号を使って示せ．</a:t>
            </a:r>
            <a:endParaRPr lang="en-US" altLang="ja-JP" dirty="0"/>
          </a:p>
          <a:p>
            <a:endParaRPr kumimoji="1" lang="en-US" altLang="ja-JP" dirty="0"/>
          </a:p>
          <a:p>
            <a:pPr marL="0" indent="0">
              <a:buNone/>
            </a:pPr>
            <a:r>
              <a:rPr lang="ja-JP" altLang="en-US" dirty="0">
                <a:solidFill>
                  <a:srgbClr val="FF0000"/>
                </a:solidFill>
              </a:rPr>
              <a:t>ヒント</a:t>
            </a:r>
            <a:r>
              <a:rPr lang="en-US" altLang="ja-JP" dirty="0"/>
              <a:t>: (10.5)</a:t>
            </a:r>
            <a:r>
              <a:rPr lang="ja-JP" altLang="en-US" dirty="0"/>
              <a:t>式</a:t>
            </a:r>
            <a:endParaRPr lang="en-US" altLang="ja-JP" dirty="0"/>
          </a:p>
          <a:p>
            <a:pPr marL="0" indent="0">
              <a:buNone/>
            </a:pPr>
            <a:r>
              <a:rPr kumimoji="1" lang="ja-JP" altLang="en-US" dirty="0"/>
              <a:t>　と上の式の関係</a:t>
            </a:r>
            <a:endParaRPr kumimoji="1" lang="en-US" altLang="ja-JP" dirty="0"/>
          </a:p>
          <a:p>
            <a:pPr marL="0" indent="0">
              <a:buNone/>
            </a:pPr>
            <a:r>
              <a:rPr lang="ja-JP" altLang="en-US" dirty="0"/>
              <a:t>　を読み解く　</a:t>
            </a:r>
            <a:endParaRPr kumimoji="1" lang="ja-JP"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3672408" cy="101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869160"/>
            <a:ext cx="52498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961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演習</a:t>
            </a:r>
            <a:r>
              <a:rPr lang="en-US" altLang="ja-JP"/>
              <a:t>10</a:t>
            </a:r>
            <a:r>
              <a:rPr lang="ja-JP" altLang="en-US"/>
              <a:t>－</a:t>
            </a:r>
            <a:r>
              <a:rPr lang="en-US" altLang="ja-JP"/>
              <a:t>3</a:t>
            </a:r>
            <a:r>
              <a:rPr lang="ja-JP" altLang="en-US"/>
              <a:t>追加</a:t>
            </a:r>
            <a:endParaRPr kumimoji="1" lang="ja-JP" altLang="en-US"/>
          </a:p>
        </p:txBody>
      </p:sp>
      <p:sp>
        <p:nvSpPr>
          <p:cNvPr id="3" name="コンテンツ プレースホルダー 2"/>
          <p:cNvSpPr>
            <a:spLocks noGrp="1"/>
          </p:cNvSpPr>
          <p:nvPr>
            <p:ph idx="1"/>
          </p:nvPr>
        </p:nvSpPr>
        <p:spPr/>
        <p:txBody>
          <a:bodyPr/>
          <a:lstStyle/>
          <a:p>
            <a:r>
              <a:rPr kumimoji="1" lang="ja-JP" altLang="en-US"/>
              <a:t>三つのクラスタ</a:t>
            </a:r>
            <a:r>
              <a:rPr kumimoji="1" lang="en-US" altLang="ja-JP"/>
              <a:t>C1, C2, C3</a:t>
            </a:r>
            <a:r>
              <a:rPr kumimoji="1" lang="ja-JP" altLang="en-US"/>
              <a:t>があるとする。</a:t>
            </a:r>
            <a:endParaRPr kumimoji="1" lang="en-US" altLang="ja-JP"/>
          </a:p>
          <a:p>
            <a:r>
              <a:rPr lang="ja-JP" altLang="en-US"/>
              <a:t>観測値 </a:t>
            </a:r>
            <a:r>
              <a:rPr lang="en-US" altLang="ja-JP"/>
              <a:t>o </a:t>
            </a:r>
            <a:r>
              <a:rPr lang="ja-JP" altLang="en-US"/>
              <a:t>が得られる確率は</a:t>
            </a:r>
            <a:endParaRPr kumimoji="1" lang="en-US" altLang="ja-JP"/>
          </a:p>
          <a:p>
            <a:pPr marL="0" indent="0">
              <a:buNone/>
            </a:pPr>
            <a:r>
              <a:rPr lang="en-US" altLang="ja-JP"/>
              <a:t>	p(o|C1)=0.3,  p(o|C2)=0.7, p(o|C3)=0.4</a:t>
            </a:r>
          </a:p>
          <a:p>
            <a:pPr marL="0" indent="0">
              <a:buNone/>
            </a:pPr>
            <a:r>
              <a:rPr kumimoji="1" lang="ja-JP" altLang="en-US"/>
              <a:t>また要素分布の選択確率は</a:t>
            </a:r>
            <a:endParaRPr kumimoji="1" lang="en-US" altLang="ja-JP"/>
          </a:p>
          <a:p>
            <a:pPr marL="0" indent="0">
              <a:buNone/>
            </a:pPr>
            <a:r>
              <a:rPr lang="en-US" altLang="ja-JP"/>
              <a:t>	p(C1)=0.5,  p(C2)=0.2  p(C3)=0.3</a:t>
            </a:r>
          </a:p>
          <a:p>
            <a:pPr marL="0" indent="0">
              <a:buNone/>
            </a:pPr>
            <a:r>
              <a:rPr kumimoji="1" lang="ja-JP" altLang="en-US"/>
              <a:t>とする</a:t>
            </a:r>
            <a:r>
              <a:rPr lang="ja-JP" altLang="en-US"/>
              <a:t>。</a:t>
            </a:r>
            <a:endParaRPr lang="en-US" altLang="ja-JP"/>
          </a:p>
          <a:p>
            <a:pPr marL="0" indent="0">
              <a:buNone/>
            </a:pPr>
            <a:r>
              <a:rPr kumimoji="1" lang="ja-JP" altLang="en-US"/>
              <a:t>観測</a:t>
            </a:r>
            <a:r>
              <a:rPr lang="en-US" altLang="ja-JP" i="1"/>
              <a:t>o</a:t>
            </a:r>
            <a:r>
              <a:rPr lang="en-US" altLang="ja-JP"/>
              <a:t> </a:t>
            </a:r>
            <a:r>
              <a:rPr lang="ja-JP" altLang="en-US"/>
              <a:t>が与えられたとき、この観測がクラスター</a:t>
            </a:r>
            <a:r>
              <a:rPr lang="en-US" altLang="ja-JP"/>
              <a:t>k(</a:t>
            </a:r>
            <a:r>
              <a:rPr lang="ja-JP" altLang="en-US"/>
              <a:t>ｋ は</a:t>
            </a:r>
            <a:r>
              <a:rPr lang="en-US" altLang="ja-JP"/>
              <a:t>C1, C2, C3 </a:t>
            </a:r>
            <a:r>
              <a:rPr lang="ja-JP" altLang="en-US"/>
              <a:t>）に属する確率</a:t>
            </a:r>
            <a:r>
              <a:rPr lang="en-US" altLang="ja-JP" i="1"/>
              <a:t>p</a:t>
            </a:r>
            <a:r>
              <a:rPr lang="en-US" altLang="ja-JP"/>
              <a:t>(</a:t>
            </a:r>
            <a:r>
              <a:rPr lang="en-US" altLang="ja-JP" i="1"/>
              <a:t>k</a:t>
            </a:r>
            <a:r>
              <a:rPr lang="en-US" altLang="ja-JP"/>
              <a:t>|</a:t>
            </a:r>
            <a:r>
              <a:rPr lang="en-US" altLang="ja-JP" i="1"/>
              <a:t> o</a:t>
            </a:r>
            <a:r>
              <a:rPr lang="en-US" altLang="ja-JP"/>
              <a:t>)</a:t>
            </a:r>
            <a:r>
              <a:rPr lang="ja-JP" altLang="en-US"/>
              <a:t>はいくらか？</a:t>
            </a:r>
            <a:endParaRPr kumimoji="1" lang="en-US" altLang="ja-JP"/>
          </a:p>
          <a:p>
            <a:pPr marL="0" indent="0">
              <a:buNone/>
            </a:pPr>
            <a:endParaRPr kumimoji="1" lang="ja-JP" altLang="en-US"/>
          </a:p>
        </p:txBody>
      </p:sp>
    </p:spTree>
    <p:extLst>
      <p:ext uri="{BB962C8B-B14F-4D97-AF65-F5344CB8AC3E}">
        <p14:creationId xmlns:p14="http://schemas.microsoft.com/office/powerpoint/2010/main" val="3534239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10</a:t>
            </a:r>
            <a:r>
              <a:rPr kumimoji="1" lang="en-US" altLang="ja-JP" dirty="0"/>
              <a:t>.1 </a:t>
            </a:r>
            <a:r>
              <a:rPr kumimoji="1" lang="ja-JP" altLang="en-US" dirty="0"/>
              <a:t>クラスタリング</a:t>
            </a:r>
            <a:endParaRPr kumimoji="1" lang="en-US" altLang="ja-JP" dirty="0"/>
          </a:p>
          <a:p>
            <a:r>
              <a:rPr lang="en-US" altLang="ja-JP" dirty="0"/>
              <a:t>10</a:t>
            </a:r>
            <a:r>
              <a:rPr kumimoji="1" lang="en-US" altLang="ja-JP" dirty="0"/>
              <a:t>.2 </a:t>
            </a:r>
            <a:r>
              <a:rPr lang="en-US" altLang="ja-JP" dirty="0"/>
              <a:t>K-means</a:t>
            </a:r>
            <a:r>
              <a:rPr lang="ja-JP" altLang="en-US" dirty="0"/>
              <a:t>法</a:t>
            </a:r>
            <a:endParaRPr kumimoji="1" lang="en-US" altLang="ja-JP" dirty="0"/>
          </a:p>
          <a:p>
            <a:r>
              <a:rPr lang="en-US" altLang="ja-JP" dirty="0"/>
              <a:t>10.3 </a:t>
            </a:r>
            <a:r>
              <a:rPr lang="ja-JP" altLang="en-US" dirty="0"/>
              <a:t>混合ガウス分布</a:t>
            </a:r>
            <a:endParaRPr lang="en-US" altLang="ja-JP" dirty="0"/>
          </a:p>
          <a:p>
            <a:r>
              <a:rPr lang="en-US" altLang="ja-JP" dirty="0"/>
              <a:t>10.4 </a:t>
            </a:r>
            <a:r>
              <a:rPr lang="ja-JP" altLang="en-US" dirty="0"/>
              <a:t>階層的クラスタリング</a:t>
            </a:r>
            <a:endParaRPr lang="en-US" altLang="ja-JP" dirty="0"/>
          </a:p>
          <a:p>
            <a:r>
              <a:rPr lang="en-US" altLang="ja-JP" dirty="0"/>
              <a:t>10.5 </a:t>
            </a:r>
            <a:r>
              <a:rPr lang="ja-JP" altLang="en-US" dirty="0"/>
              <a:t>低次元化</a:t>
            </a:r>
            <a:endParaRPr lang="en-US" altLang="ja-JP" dirty="0"/>
          </a:p>
        </p:txBody>
      </p:sp>
      <p:sp>
        <p:nvSpPr>
          <p:cNvPr id="4" name="正方形/長方形 3"/>
          <p:cNvSpPr/>
          <p:nvPr/>
        </p:nvSpPr>
        <p:spPr>
          <a:xfrm>
            <a:off x="251520" y="3284984"/>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067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t>10.4 </a:t>
            </a:r>
            <a:r>
              <a:rPr lang="ja-JP" altLang="en-US" dirty="0"/>
              <a:t>階層的クラスタリングと非階層的クラスタリング</a:t>
            </a:r>
            <a:endParaRPr kumimoji="1" lang="ja-JP" altLang="en-US" dirty="0"/>
          </a:p>
        </p:txBody>
      </p:sp>
      <p:sp>
        <p:nvSpPr>
          <p:cNvPr id="4" name="テキスト プレースホルダー 3"/>
          <p:cNvSpPr>
            <a:spLocks noGrp="1"/>
          </p:cNvSpPr>
          <p:nvPr>
            <p:ph type="body" idx="1"/>
          </p:nvPr>
        </p:nvSpPr>
        <p:spPr>
          <a:xfrm>
            <a:off x="457200" y="3964488"/>
            <a:ext cx="4040188" cy="659352"/>
          </a:xfrm>
        </p:spPr>
        <p:txBody>
          <a:bodyPr/>
          <a:lstStyle/>
          <a:p>
            <a:r>
              <a:rPr lang="ja-JP" altLang="en-US" dirty="0"/>
              <a:t>非階層的クラスタリング</a:t>
            </a:r>
          </a:p>
        </p:txBody>
      </p:sp>
      <p:sp>
        <p:nvSpPr>
          <p:cNvPr id="6" name="テキスト プレースホルダー 5"/>
          <p:cNvSpPr>
            <a:spLocks noGrp="1"/>
          </p:cNvSpPr>
          <p:nvPr>
            <p:ph type="body" sz="half" idx="3"/>
          </p:nvPr>
        </p:nvSpPr>
        <p:spPr>
          <a:xfrm>
            <a:off x="4645025" y="3968997"/>
            <a:ext cx="4041775" cy="654843"/>
          </a:xfrm>
        </p:spPr>
        <p:txBody>
          <a:bodyPr/>
          <a:lstStyle/>
          <a:p>
            <a:r>
              <a:rPr lang="ja-JP" altLang="en-US" dirty="0"/>
              <a:t>階層的クラスタリング</a:t>
            </a:r>
          </a:p>
        </p:txBody>
      </p:sp>
      <p:sp>
        <p:nvSpPr>
          <p:cNvPr id="5" name="コンテンツ プレースホルダー 4"/>
          <p:cNvSpPr>
            <a:spLocks noGrp="1"/>
          </p:cNvSpPr>
          <p:nvPr>
            <p:ph sz="quarter" idx="2"/>
          </p:nvPr>
        </p:nvSpPr>
        <p:spPr>
          <a:xfrm>
            <a:off x="457200" y="4623840"/>
            <a:ext cx="4040188" cy="3845720"/>
          </a:xfrm>
        </p:spPr>
        <p:txBody>
          <a:bodyPr>
            <a:normAutofit/>
          </a:bodyPr>
          <a:lstStyle/>
          <a:p>
            <a:pPr lvl="1"/>
            <a:r>
              <a:rPr lang="en-US" altLang="ja-JP" dirty="0"/>
              <a:t>k-means </a:t>
            </a:r>
            <a:r>
              <a:rPr lang="ja-JP" altLang="en-US" dirty="0"/>
              <a:t>法</a:t>
            </a:r>
          </a:p>
          <a:p>
            <a:pPr lvl="1"/>
            <a:r>
              <a:rPr lang="ja-JP" altLang="en-US" dirty="0"/>
              <a:t>混合ガウス分布</a:t>
            </a:r>
          </a:p>
          <a:p>
            <a:pPr lvl="1"/>
            <a:r>
              <a:rPr lang="ja-JP" altLang="en-US" dirty="0"/>
              <a:t>隠れマルコフモデル</a:t>
            </a:r>
          </a:p>
          <a:p>
            <a:pPr lvl="1"/>
            <a:r>
              <a:rPr lang="en-US" altLang="ja-JP" dirty="0"/>
              <a:t>LDA (Latent </a:t>
            </a:r>
            <a:r>
              <a:rPr lang="en-US" altLang="ja-JP" dirty="0" err="1"/>
              <a:t>Dirichlet</a:t>
            </a:r>
            <a:r>
              <a:rPr lang="en-US" altLang="ja-JP" dirty="0"/>
              <a:t> Allocation)</a:t>
            </a:r>
          </a:p>
          <a:p>
            <a:pPr lvl="1"/>
            <a:r>
              <a:rPr lang="ja-JP" altLang="en-US" dirty="0"/>
              <a:t>その他</a:t>
            </a:r>
          </a:p>
        </p:txBody>
      </p:sp>
      <p:sp>
        <p:nvSpPr>
          <p:cNvPr id="7" name="コンテンツ プレースホルダー 6"/>
          <p:cNvSpPr>
            <a:spLocks noGrp="1"/>
          </p:cNvSpPr>
          <p:nvPr>
            <p:ph sz="quarter" idx="4"/>
          </p:nvPr>
        </p:nvSpPr>
        <p:spPr>
          <a:xfrm>
            <a:off x="4645025" y="4623840"/>
            <a:ext cx="4041775" cy="3845720"/>
          </a:xfrm>
        </p:spPr>
        <p:txBody>
          <a:bodyPr/>
          <a:lstStyle/>
          <a:p>
            <a:pPr lvl="1"/>
            <a:r>
              <a:rPr lang="ja-JP" altLang="en-US" dirty="0"/>
              <a:t>最短距離法</a:t>
            </a:r>
            <a:endParaRPr lang="en-US" altLang="ja-JP" dirty="0"/>
          </a:p>
          <a:p>
            <a:pPr lvl="1"/>
            <a:r>
              <a:rPr lang="ja-JP" altLang="en-US" dirty="0"/>
              <a:t>群平均法</a:t>
            </a:r>
            <a:endParaRPr lang="en-US" altLang="ja-JP" dirty="0"/>
          </a:p>
          <a:p>
            <a:pPr lvl="1"/>
            <a:r>
              <a:rPr lang="ja-JP" altLang="en-US" dirty="0"/>
              <a:t>ウォード法</a:t>
            </a:r>
            <a:endParaRPr lang="en-US" altLang="ja-JP" dirty="0"/>
          </a:p>
          <a:p>
            <a:pPr lvl="1"/>
            <a:r>
              <a:rPr lang="ja-JP" altLang="en-US" dirty="0"/>
              <a:t>その他</a:t>
            </a:r>
          </a:p>
          <a:p>
            <a:endParaRPr kumimoji="1" lang="ja-JP" altLang="en-US" dirty="0"/>
          </a:p>
        </p:txBody>
      </p:sp>
      <p:sp>
        <p:nvSpPr>
          <p:cNvPr id="8" name="テキスト ボックス 7"/>
          <p:cNvSpPr txBox="1"/>
          <p:nvPr/>
        </p:nvSpPr>
        <p:spPr>
          <a:xfrm>
            <a:off x="467544" y="1988840"/>
            <a:ext cx="8424936" cy="2062103"/>
          </a:xfrm>
          <a:prstGeom prst="rect">
            <a:avLst/>
          </a:prstGeom>
          <a:noFill/>
        </p:spPr>
        <p:txBody>
          <a:bodyPr wrap="square" rtlCol="0">
            <a:spAutoFit/>
          </a:bodyPr>
          <a:lstStyle/>
          <a:p>
            <a:pPr marL="285750" indent="-285750">
              <a:buBlip>
                <a:blip r:embed="rId2"/>
              </a:buBlip>
            </a:pPr>
            <a:r>
              <a:rPr lang="ja-JP" altLang="en-US" sz="2400" dirty="0"/>
              <a:t>非階層的クラスタリング</a:t>
            </a:r>
            <a:endParaRPr lang="en-US" altLang="ja-JP" sz="2400" dirty="0"/>
          </a:p>
          <a:p>
            <a:pPr marL="742950" lvl="1" indent="-285750">
              <a:buBlip>
                <a:blip r:embed="rId2"/>
              </a:buBlip>
            </a:pPr>
            <a:r>
              <a:rPr lang="ja-JP" altLang="en-US" sz="2000" dirty="0"/>
              <a:t>データ群を複数のクラスタに分類するクラスタリング</a:t>
            </a:r>
            <a:endParaRPr lang="en-US" altLang="ja-JP" sz="2000" dirty="0"/>
          </a:p>
          <a:p>
            <a:pPr marL="285750" indent="-285750">
              <a:buBlip>
                <a:blip r:embed="rId2"/>
              </a:buBlip>
            </a:pPr>
            <a:r>
              <a:rPr lang="ja-JP" altLang="en-US" sz="2400" dirty="0"/>
              <a:t>階層的クラスタリング</a:t>
            </a:r>
            <a:endParaRPr lang="en-US" altLang="ja-JP" sz="2400" dirty="0"/>
          </a:p>
          <a:p>
            <a:pPr marL="742950" lvl="1" indent="-285750">
              <a:buBlip>
                <a:blip r:embed="rId2"/>
              </a:buBlip>
            </a:pPr>
            <a:r>
              <a:rPr lang="ja-JP" altLang="en-US" sz="2000" dirty="0"/>
              <a:t>クラスタ間の距離や類似度に基づいて，２つのクラスを逐次的に併合するなどの手法によってデータの階層構造を得る手法を</a:t>
            </a:r>
            <a:r>
              <a:rPr lang="ja-JP" altLang="en-US" sz="2000" dirty="0">
                <a:solidFill>
                  <a:srgbClr val="C00000"/>
                </a:solidFill>
              </a:rPr>
              <a:t>階層的クラスタリング</a:t>
            </a:r>
            <a:r>
              <a:rPr lang="ja-JP" altLang="en-US" sz="2000" dirty="0"/>
              <a:t>と呼ぶ．結果はデンドログラムという木構造で表現される．</a:t>
            </a:r>
            <a:endParaRPr kumimoji="1" lang="ja-JP" altLang="en-US" sz="2000" dirty="0"/>
          </a:p>
        </p:txBody>
      </p:sp>
    </p:spTree>
    <p:extLst>
      <p:ext uri="{BB962C8B-B14F-4D97-AF65-F5344CB8AC3E}">
        <p14:creationId xmlns:p14="http://schemas.microsoft.com/office/powerpoint/2010/main" val="249548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仮定</a:t>
            </a:r>
            <a:r>
              <a:rPr lang="en-US" altLang="ja-JP" dirty="0"/>
              <a:t>	</a:t>
            </a:r>
            <a:r>
              <a:rPr lang="ja-JP" altLang="en-US" dirty="0"/>
              <a:t>学習と認識</a:t>
            </a:r>
            <a:r>
              <a:rPr lang="ja-JP" altLang="en-US" sz="4800" dirty="0"/>
              <a:t>（</a:t>
            </a:r>
            <a:r>
              <a:rPr lang="en-US" altLang="ja-JP" sz="4800" dirty="0"/>
              <a:t>1</a:t>
            </a:r>
            <a:r>
              <a:rPr lang="ja-JP" altLang="en-US" sz="4800" dirty="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ホイールダック２号は適切な画像特徴量を有限次元ベクトルとして取得できるものとする．</a:t>
            </a:r>
            <a:endParaRPr kumimoji="1" lang="ja-JP"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631" y="3666592"/>
            <a:ext cx="2286433" cy="2594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s://encrypted-tbn0.gstatic.com/images?q=tbn:ANd9GcRJkKR6ZVgPhuuPC3wdnFeVtGBHK7zxtril9CuC_HTHzDPNHZ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246" y="3284984"/>
            <a:ext cx="1105719" cy="1380774"/>
          </a:xfrm>
          <a:prstGeom prst="rect">
            <a:avLst/>
          </a:prstGeom>
          <a:noFill/>
          <a:extLst>
            <a:ext uri="{909E8E84-426E-40DD-AFC4-6F175D3DCCD1}">
              <a14:hiddenFill xmlns:a14="http://schemas.microsoft.com/office/drawing/2010/main">
                <a:solidFill>
                  <a:srgbClr val="FFFFFF"/>
                </a:solidFill>
              </a14:hiddenFill>
            </a:ext>
          </a:extLst>
        </p:spPr>
      </p:pic>
      <p:sp>
        <p:nvSpPr>
          <p:cNvPr id="6" name="大かっこ 5"/>
          <p:cNvSpPr/>
          <p:nvPr/>
        </p:nvSpPr>
        <p:spPr>
          <a:xfrm>
            <a:off x="5396662" y="3284984"/>
            <a:ext cx="327466" cy="1310056"/>
          </a:xfrm>
          <a:prstGeom prst="bracketPair">
            <a:avLst/>
          </a:prstGeom>
          <a:effectLst/>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cxnSp>
        <p:nvCxnSpPr>
          <p:cNvPr id="7" name="直線コネクタ 6"/>
          <p:cNvCxnSpPr/>
          <p:nvPr/>
        </p:nvCxnSpPr>
        <p:spPr>
          <a:xfrm>
            <a:off x="5560395" y="3284984"/>
            <a:ext cx="0" cy="1310056"/>
          </a:xfrm>
          <a:prstGeom prst="line">
            <a:avLst/>
          </a:prstGeom>
          <a:ln w="76200">
            <a:prstDash val="sysDot"/>
          </a:ln>
          <a:effectLst/>
        </p:spPr>
        <p:style>
          <a:lnRef idx="2">
            <a:schemeClr val="dk1"/>
          </a:lnRef>
          <a:fillRef idx="0">
            <a:schemeClr val="dk1"/>
          </a:fillRef>
          <a:effectRef idx="1">
            <a:schemeClr val="dk1"/>
          </a:effectRef>
          <a:fontRef idx="minor">
            <a:schemeClr val="tx1"/>
          </a:fontRef>
        </p:style>
      </p:cxnSp>
      <p:sp>
        <p:nvSpPr>
          <p:cNvPr id="8" name="右矢印 7"/>
          <p:cNvSpPr/>
          <p:nvPr/>
        </p:nvSpPr>
        <p:spPr>
          <a:xfrm>
            <a:off x="3383609" y="3730944"/>
            <a:ext cx="1080120" cy="634160"/>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15616" y="5085184"/>
            <a:ext cx="2236510" cy="584775"/>
          </a:xfrm>
          <a:prstGeom prst="rect">
            <a:avLst/>
          </a:prstGeom>
          <a:noFill/>
        </p:spPr>
        <p:txBody>
          <a:bodyPr wrap="none" rtlCol="0">
            <a:spAutoFit/>
          </a:bodyPr>
          <a:lstStyle/>
          <a:p>
            <a:r>
              <a:rPr lang="ja-JP" altLang="en-US" sz="3200" dirty="0"/>
              <a:t>情報取得！</a:t>
            </a:r>
            <a:endParaRPr kumimoji="1" lang="ja-JP" altLang="en-US" sz="3200" dirty="0"/>
          </a:p>
        </p:txBody>
      </p:sp>
      <p:sp>
        <p:nvSpPr>
          <p:cNvPr id="10" name="テキスト ボックス 9"/>
          <p:cNvSpPr txBox="1"/>
          <p:nvPr/>
        </p:nvSpPr>
        <p:spPr>
          <a:xfrm>
            <a:off x="5182256" y="5093597"/>
            <a:ext cx="3414717" cy="584775"/>
          </a:xfrm>
          <a:prstGeom prst="rect">
            <a:avLst/>
          </a:prstGeom>
          <a:noFill/>
        </p:spPr>
        <p:txBody>
          <a:bodyPr wrap="none" rtlCol="0">
            <a:spAutoFit/>
          </a:bodyPr>
          <a:lstStyle/>
          <a:p>
            <a:r>
              <a:rPr kumimoji="1" lang="ja-JP" altLang="en-US" sz="3200" dirty="0"/>
              <a:t>エンコーディング！</a:t>
            </a:r>
          </a:p>
        </p:txBody>
      </p:sp>
    </p:spTree>
    <p:extLst>
      <p:ext uri="{BB962C8B-B14F-4D97-AF65-F5344CB8AC3E}">
        <p14:creationId xmlns:p14="http://schemas.microsoft.com/office/powerpoint/2010/main" val="303137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548680"/>
            <a:ext cx="8229600" cy="1143000"/>
          </a:xfrm>
        </p:spPr>
        <p:txBody>
          <a:bodyPr>
            <a:normAutofit fontScale="90000"/>
          </a:bodyPr>
          <a:lstStyle/>
          <a:p>
            <a:pPr algn="r"/>
            <a:r>
              <a:rPr kumimoji="1" lang="ja-JP" altLang="en-US" dirty="0"/>
              <a:t>デンドログラム</a:t>
            </a:r>
            <a:br>
              <a:rPr kumimoji="1" lang="en-US" altLang="ja-JP" dirty="0"/>
            </a:br>
            <a:r>
              <a:rPr lang="ja-JP" altLang="en-US" dirty="0"/>
              <a:t>（階層的クラスタリング）</a:t>
            </a:r>
            <a:endParaRPr kumimoji="1" lang="ja-JP" altLang="en-US" dirty="0"/>
          </a:p>
        </p:txBody>
      </p:sp>
      <p:pic>
        <p:nvPicPr>
          <p:cNvPr id="30" name="Picture 4" descr="https://encrypted-tbn0.gstatic.com/images?q=tbn:ANd9GcRJkKR6ZVgPhuuPC3wdnFeVtGBHK7zxtril9CuC_HTHzDPNHZ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20" y="1052736"/>
            <a:ext cx="1105719" cy="13807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encrypted-tbn1.gstatic.com/images?q=tbn:ANd9GcQZOES7ZwLbC8BefcE8tHTby_K7eAAnazr-1ptbL-7VRc8mGEjq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20" y="2362792"/>
            <a:ext cx="1105719" cy="10006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pds.exblog.jp/pds/1/200812/04/41/d0151241_191824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172" y="3374442"/>
            <a:ext cx="1170467" cy="8778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image.rakuten.co.jp/matsuaki/cabinet/img35328907.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078" y="4252292"/>
            <a:ext cx="1512168" cy="10736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www.kochi-marugoto.com/kensanpin/mikan/img/mikan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920" y="5476428"/>
            <a:ext cx="1031945" cy="976908"/>
          </a:xfrm>
          <a:prstGeom prst="rect">
            <a:avLst/>
          </a:prstGeom>
          <a:noFill/>
          <a:extLst>
            <a:ext uri="{909E8E84-426E-40DD-AFC4-6F175D3DCCD1}">
              <a14:hiddenFill xmlns:a14="http://schemas.microsoft.com/office/drawing/2010/main">
                <a:solidFill>
                  <a:srgbClr val="FFFFFF"/>
                </a:solidFill>
              </a14:hiddenFill>
            </a:ext>
          </a:extLst>
        </p:spPr>
      </p:pic>
      <p:sp>
        <p:nvSpPr>
          <p:cNvPr id="36" name="大かっこ 35"/>
          <p:cNvSpPr/>
          <p:nvPr/>
        </p:nvSpPr>
        <p:spPr>
          <a:xfrm>
            <a:off x="1652246" y="1052736"/>
            <a:ext cx="327466" cy="1310056"/>
          </a:xfrm>
          <a:prstGeom prst="bracketPair">
            <a:avLst/>
          </a:prstGeom>
          <a:effectLst/>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cxnSp>
        <p:nvCxnSpPr>
          <p:cNvPr id="37" name="直線コネクタ 36"/>
          <p:cNvCxnSpPr/>
          <p:nvPr/>
        </p:nvCxnSpPr>
        <p:spPr>
          <a:xfrm>
            <a:off x="1815979" y="1052736"/>
            <a:ext cx="0" cy="1310056"/>
          </a:xfrm>
          <a:prstGeom prst="line">
            <a:avLst/>
          </a:prstGeom>
          <a:ln w="76200">
            <a:prstDash val="sysDot"/>
          </a:ln>
          <a:effectLst/>
        </p:spPr>
        <p:style>
          <a:lnRef idx="2">
            <a:schemeClr val="dk1"/>
          </a:lnRef>
          <a:fillRef idx="0">
            <a:schemeClr val="dk1"/>
          </a:fillRef>
          <a:effectRef idx="1">
            <a:schemeClr val="dk1"/>
          </a:effectRef>
          <a:fontRef idx="minor">
            <a:schemeClr val="tx1"/>
          </a:fontRef>
        </p:style>
      </p:cxnSp>
      <p:sp>
        <p:nvSpPr>
          <p:cNvPr id="38" name="大かっこ 37"/>
          <p:cNvSpPr/>
          <p:nvPr/>
        </p:nvSpPr>
        <p:spPr>
          <a:xfrm>
            <a:off x="2156302" y="2204864"/>
            <a:ext cx="327466" cy="1310056"/>
          </a:xfrm>
          <a:prstGeom prst="bracketPair">
            <a:avLst/>
          </a:prstGeom>
          <a:effectLst/>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cxnSp>
        <p:nvCxnSpPr>
          <p:cNvPr id="39" name="直線コネクタ 38"/>
          <p:cNvCxnSpPr/>
          <p:nvPr/>
        </p:nvCxnSpPr>
        <p:spPr>
          <a:xfrm>
            <a:off x="2320035" y="2204864"/>
            <a:ext cx="0" cy="1310056"/>
          </a:xfrm>
          <a:prstGeom prst="line">
            <a:avLst/>
          </a:prstGeom>
          <a:ln w="76200">
            <a:prstDash val="sysDot"/>
          </a:ln>
          <a:effectLst/>
        </p:spPr>
        <p:style>
          <a:lnRef idx="2">
            <a:schemeClr val="dk1"/>
          </a:lnRef>
          <a:fillRef idx="0">
            <a:schemeClr val="dk1"/>
          </a:fillRef>
          <a:effectRef idx="1">
            <a:schemeClr val="dk1"/>
          </a:effectRef>
          <a:fontRef idx="minor">
            <a:schemeClr val="tx1"/>
          </a:fontRef>
        </p:style>
      </p:cxnSp>
      <p:sp>
        <p:nvSpPr>
          <p:cNvPr id="40" name="大かっこ 39"/>
          <p:cNvSpPr/>
          <p:nvPr/>
        </p:nvSpPr>
        <p:spPr>
          <a:xfrm>
            <a:off x="1652246" y="3158339"/>
            <a:ext cx="327466" cy="1310056"/>
          </a:xfrm>
          <a:prstGeom prst="bracketPair">
            <a:avLst/>
          </a:prstGeom>
          <a:effectLst/>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cxnSp>
        <p:nvCxnSpPr>
          <p:cNvPr id="41" name="直線コネクタ 40"/>
          <p:cNvCxnSpPr/>
          <p:nvPr/>
        </p:nvCxnSpPr>
        <p:spPr>
          <a:xfrm>
            <a:off x="1815979" y="3158339"/>
            <a:ext cx="0" cy="1310056"/>
          </a:xfrm>
          <a:prstGeom prst="line">
            <a:avLst/>
          </a:prstGeom>
          <a:ln w="76200">
            <a:prstDash val="sysDot"/>
          </a:ln>
          <a:effectLst/>
        </p:spPr>
        <p:style>
          <a:lnRef idx="2">
            <a:schemeClr val="dk1"/>
          </a:lnRef>
          <a:fillRef idx="0">
            <a:schemeClr val="dk1"/>
          </a:fillRef>
          <a:effectRef idx="1">
            <a:schemeClr val="dk1"/>
          </a:effectRef>
          <a:fontRef idx="minor">
            <a:schemeClr val="tx1"/>
          </a:fontRef>
        </p:style>
      </p:cxnSp>
      <p:sp>
        <p:nvSpPr>
          <p:cNvPr id="42" name="大かっこ 41"/>
          <p:cNvSpPr/>
          <p:nvPr/>
        </p:nvSpPr>
        <p:spPr>
          <a:xfrm>
            <a:off x="2157233" y="4015875"/>
            <a:ext cx="327466" cy="1310056"/>
          </a:xfrm>
          <a:prstGeom prst="bracketPair">
            <a:avLst/>
          </a:prstGeom>
          <a:effectLst/>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cxnSp>
        <p:nvCxnSpPr>
          <p:cNvPr id="43" name="直線コネクタ 42"/>
          <p:cNvCxnSpPr/>
          <p:nvPr/>
        </p:nvCxnSpPr>
        <p:spPr>
          <a:xfrm>
            <a:off x="2320966" y="4015875"/>
            <a:ext cx="0" cy="1310056"/>
          </a:xfrm>
          <a:prstGeom prst="line">
            <a:avLst/>
          </a:prstGeom>
          <a:ln w="76200">
            <a:prstDash val="sysDot"/>
          </a:ln>
          <a:effectLst/>
        </p:spPr>
        <p:style>
          <a:lnRef idx="2">
            <a:schemeClr val="dk1"/>
          </a:lnRef>
          <a:fillRef idx="0">
            <a:schemeClr val="dk1"/>
          </a:fillRef>
          <a:effectRef idx="1">
            <a:schemeClr val="dk1"/>
          </a:effectRef>
          <a:fontRef idx="minor">
            <a:schemeClr val="tx1"/>
          </a:fontRef>
        </p:style>
      </p:cxnSp>
      <p:sp>
        <p:nvSpPr>
          <p:cNvPr id="44" name="大かっこ 43"/>
          <p:cNvSpPr/>
          <p:nvPr/>
        </p:nvSpPr>
        <p:spPr>
          <a:xfrm>
            <a:off x="1675879" y="5143280"/>
            <a:ext cx="327466" cy="1310056"/>
          </a:xfrm>
          <a:prstGeom prst="bracketPair">
            <a:avLst/>
          </a:prstGeom>
          <a:effectLst/>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cxnSp>
        <p:nvCxnSpPr>
          <p:cNvPr id="45" name="直線コネクタ 44"/>
          <p:cNvCxnSpPr/>
          <p:nvPr/>
        </p:nvCxnSpPr>
        <p:spPr>
          <a:xfrm>
            <a:off x="1839612" y="5143280"/>
            <a:ext cx="0" cy="1310056"/>
          </a:xfrm>
          <a:prstGeom prst="line">
            <a:avLst/>
          </a:prstGeom>
          <a:ln w="76200">
            <a:prstDash val="sysDot"/>
          </a:ln>
          <a:effectLst/>
        </p:spPr>
        <p:style>
          <a:lnRef idx="2">
            <a:schemeClr val="dk1"/>
          </a:lnRef>
          <a:fillRef idx="0">
            <a:schemeClr val="dk1"/>
          </a:fillRef>
          <a:effectRef idx="1">
            <a:schemeClr val="dk1"/>
          </a:effectRef>
          <a:fontRef idx="minor">
            <a:schemeClr val="tx1"/>
          </a:fontRef>
        </p:style>
      </p:cxnSp>
      <p:sp>
        <p:nvSpPr>
          <p:cNvPr id="46" name="右矢印 45"/>
          <p:cNvSpPr/>
          <p:nvPr/>
        </p:nvSpPr>
        <p:spPr>
          <a:xfrm>
            <a:off x="1257865" y="1707764"/>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47" name="右矢印 46"/>
          <p:cNvSpPr/>
          <p:nvPr/>
        </p:nvSpPr>
        <p:spPr>
          <a:xfrm>
            <a:off x="1259632" y="2715876"/>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48" name="右矢印 47"/>
          <p:cNvSpPr/>
          <p:nvPr/>
        </p:nvSpPr>
        <p:spPr>
          <a:xfrm>
            <a:off x="1259632" y="3645024"/>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49" name="右矢印 48"/>
          <p:cNvSpPr/>
          <p:nvPr/>
        </p:nvSpPr>
        <p:spPr>
          <a:xfrm>
            <a:off x="1551235" y="4653136"/>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50" name="右矢印 49"/>
          <p:cNvSpPr/>
          <p:nvPr/>
        </p:nvSpPr>
        <p:spPr>
          <a:xfrm>
            <a:off x="1335211" y="5668204"/>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cxnSp>
        <p:nvCxnSpPr>
          <p:cNvPr id="57" name="カギ線コネクタ 56"/>
          <p:cNvCxnSpPr>
            <a:stCxn id="36" idx="3"/>
            <a:endCxn id="38" idx="3"/>
          </p:cNvCxnSpPr>
          <p:nvPr/>
        </p:nvCxnSpPr>
        <p:spPr>
          <a:xfrm>
            <a:off x="1979712" y="1707764"/>
            <a:ext cx="504056" cy="1152128"/>
          </a:xfrm>
          <a:prstGeom prst="bentConnector3">
            <a:avLst>
              <a:gd name="adj1" fmla="val 299684"/>
            </a:avLst>
          </a:prstGeom>
        </p:spPr>
        <p:style>
          <a:lnRef idx="1">
            <a:schemeClr val="accent1"/>
          </a:lnRef>
          <a:fillRef idx="0">
            <a:schemeClr val="accent1"/>
          </a:fillRef>
          <a:effectRef idx="0">
            <a:schemeClr val="accent1"/>
          </a:effectRef>
          <a:fontRef idx="minor">
            <a:schemeClr val="tx1"/>
          </a:fontRef>
        </p:style>
      </p:cxnSp>
      <p:cxnSp>
        <p:nvCxnSpPr>
          <p:cNvPr id="59" name="カギ線コネクタ 58"/>
          <p:cNvCxnSpPr>
            <a:stCxn id="42" idx="3"/>
            <a:endCxn id="44" idx="3"/>
          </p:cNvCxnSpPr>
          <p:nvPr/>
        </p:nvCxnSpPr>
        <p:spPr>
          <a:xfrm flipH="1">
            <a:off x="2003345" y="4670903"/>
            <a:ext cx="481354" cy="1127405"/>
          </a:xfrm>
          <a:prstGeom prst="bentConnector3">
            <a:avLst>
              <a:gd name="adj1" fmla="val -206267"/>
            </a:avLst>
          </a:prstGeom>
        </p:spPr>
        <p:style>
          <a:lnRef idx="1">
            <a:schemeClr val="accent1"/>
          </a:lnRef>
          <a:fillRef idx="0">
            <a:schemeClr val="accent1"/>
          </a:fillRef>
          <a:effectRef idx="0">
            <a:schemeClr val="accent1"/>
          </a:effectRef>
          <a:fontRef idx="minor">
            <a:schemeClr val="tx1"/>
          </a:fontRef>
        </p:style>
      </p:cxnSp>
      <p:cxnSp>
        <p:nvCxnSpPr>
          <p:cNvPr id="63" name="カギ線コネクタ 62"/>
          <p:cNvCxnSpPr>
            <a:endCxn id="40" idx="3"/>
          </p:cNvCxnSpPr>
          <p:nvPr/>
        </p:nvCxnSpPr>
        <p:spPr>
          <a:xfrm rot="10800000" flipV="1">
            <a:off x="1979712" y="2362791"/>
            <a:ext cx="1512168" cy="1450575"/>
          </a:xfrm>
          <a:prstGeom prst="bentConnector3">
            <a:avLst>
              <a:gd name="adj1" fmla="val -98015"/>
            </a:avLst>
          </a:prstGeom>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0694" y="3088079"/>
            <a:ext cx="2997200" cy="2195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テキスト ボックス 85"/>
          <p:cNvSpPr txBox="1"/>
          <p:nvPr/>
        </p:nvSpPr>
        <p:spPr>
          <a:xfrm>
            <a:off x="4067944" y="5804703"/>
            <a:ext cx="4323620" cy="92333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dirty="0"/>
              <a:t>実際の実現には様々な手法がある．</a:t>
            </a:r>
            <a:endParaRPr kumimoji="1" lang="en-US" altLang="ja-JP" dirty="0"/>
          </a:p>
          <a:p>
            <a:r>
              <a:rPr lang="ja-JP" altLang="en-US" dirty="0"/>
              <a:t>こちらのほうが「優れている」わけではない．</a:t>
            </a:r>
            <a:endParaRPr lang="en-US" altLang="ja-JP" dirty="0"/>
          </a:p>
          <a:p>
            <a:r>
              <a:rPr kumimoji="1" lang="ja-JP" altLang="en-US" dirty="0"/>
              <a:t>用途次第．</a:t>
            </a:r>
          </a:p>
        </p:txBody>
      </p:sp>
    </p:spTree>
    <p:extLst>
      <p:ext uri="{BB962C8B-B14F-4D97-AF65-F5344CB8AC3E}">
        <p14:creationId xmlns:p14="http://schemas.microsoft.com/office/powerpoint/2010/main" val="1609563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ウォード法</a:t>
            </a:r>
            <a:endParaRPr kumimoji="1" lang="ja-JP" altLang="en-US" dirty="0"/>
          </a:p>
        </p:txBody>
      </p:sp>
      <p:sp>
        <p:nvSpPr>
          <p:cNvPr id="3" name="コンテンツ プレースホルダー 2"/>
          <p:cNvSpPr>
            <a:spLocks noGrp="1"/>
          </p:cNvSpPr>
          <p:nvPr>
            <p:ph idx="1"/>
          </p:nvPr>
        </p:nvSpPr>
        <p:spPr>
          <a:xfrm>
            <a:off x="457200" y="1935480"/>
            <a:ext cx="5185593" cy="4389120"/>
          </a:xfrm>
        </p:spPr>
        <p:txBody>
          <a:bodyPr/>
          <a:lstStyle/>
          <a:p>
            <a:r>
              <a:rPr lang="ja-JP" altLang="en-US" dirty="0"/>
              <a:t>決定論的な階層的クラスター分析手法の中では安定した性質を持っていると言われる．</a:t>
            </a:r>
            <a:endParaRPr lang="en-US" altLang="ja-JP" dirty="0"/>
          </a:p>
          <a:p>
            <a:r>
              <a:rPr kumimoji="1" lang="ja-JP" altLang="en-US" dirty="0"/>
              <a:t>２つのクラスターを結合する際に「群内平方和の増加量」が最小になる二つのクラスターを一つにまとめる．</a:t>
            </a:r>
          </a:p>
        </p:txBody>
      </p:sp>
      <p:sp>
        <p:nvSpPr>
          <p:cNvPr id="4" name="テキスト プレースホルダー 5"/>
          <p:cNvSpPr txBox="1">
            <a:spLocks/>
          </p:cNvSpPr>
          <p:nvPr/>
        </p:nvSpPr>
        <p:spPr>
          <a:xfrm>
            <a:off x="5642793" y="296590"/>
            <a:ext cx="4041775" cy="468114"/>
          </a:xfrm>
          <a:prstGeom prst="rect">
            <a:avLst/>
          </a:prstGeom>
        </p:spPr>
        <p:style>
          <a:lnRef idx="2">
            <a:schemeClr val="accent1"/>
          </a:lnRef>
          <a:fillRef idx="1">
            <a:schemeClr val="lt1"/>
          </a:fillRef>
          <a:effectRef idx="0">
            <a:schemeClr val="accent1"/>
          </a:effectRef>
          <a:fontRef idx="minor">
            <a:schemeClr val="dk1"/>
          </a:fontRef>
        </p:style>
        <p:txBody>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r>
              <a:rPr lang="ja-JP" altLang="en-US" dirty="0"/>
              <a:t>階層的クラスタリング</a:t>
            </a:r>
          </a:p>
        </p:txBody>
      </p:sp>
      <p:sp>
        <p:nvSpPr>
          <p:cNvPr id="5" name="コンテンツ プレースホルダー 6"/>
          <p:cNvSpPr txBox="1">
            <a:spLocks/>
          </p:cNvSpPr>
          <p:nvPr/>
        </p:nvSpPr>
        <p:spPr>
          <a:xfrm>
            <a:off x="5642793" y="951432"/>
            <a:ext cx="4041775" cy="1922860"/>
          </a:xfrm>
          <a:prstGeom prst="rect">
            <a:avLst/>
          </a:prstGeom>
        </p:spPr>
        <p:style>
          <a:lnRef idx="2">
            <a:schemeClr val="accent1"/>
          </a:lnRef>
          <a:fillRef idx="1">
            <a:schemeClr val="lt1"/>
          </a:fillRef>
          <a:effectRef idx="0">
            <a:schemeClr val="accent1"/>
          </a:effectRef>
          <a:fontRef idx="minor">
            <a:schemeClr val="dk1"/>
          </a:fontRef>
        </p:style>
        <p:txBody>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lvl="1"/>
            <a:r>
              <a:rPr lang="ja-JP" altLang="en-US" dirty="0"/>
              <a:t>最短距離法</a:t>
            </a:r>
            <a:endParaRPr lang="en-US" altLang="ja-JP" dirty="0"/>
          </a:p>
          <a:p>
            <a:pPr lvl="1"/>
            <a:r>
              <a:rPr lang="ja-JP" altLang="en-US" dirty="0"/>
              <a:t>群平均法</a:t>
            </a:r>
            <a:endParaRPr lang="en-US" altLang="ja-JP" dirty="0"/>
          </a:p>
          <a:p>
            <a:pPr lvl="1"/>
            <a:r>
              <a:rPr lang="ja-JP" altLang="en-US" dirty="0"/>
              <a:t>ウォード法</a:t>
            </a:r>
            <a:endParaRPr lang="en-US" altLang="ja-JP" dirty="0"/>
          </a:p>
          <a:p>
            <a:pPr lvl="1"/>
            <a:r>
              <a:rPr lang="ja-JP" altLang="en-US" dirty="0"/>
              <a:t>その他</a:t>
            </a:r>
          </a:p>
          <a:p>
            <a:endParaRPr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1089" y="3595890"/>
            <a:ext cx="3379911" cy="290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131424" y="5047937"/>
            <a:ext cx="5463281" cy="563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群内平方和</a:t>
            </a:r>
            <a:r>
              <a:rPr lang="en-US" altLang="ja-JP" sz="2400" dirty="0"/>
              <a:t>=</a:t>
            </a:r>
            <a:r>
              <a:rPr lang="ja-JP" altLang="en-US" sz="2400" dirty="0"/>
              <a:t>重心からの距離の二乗の和</a:t>
            </a:r>
            <a:endParaRPr kumimoji="1" lang="ja-JP" altLang="en-US" sz="2400" dirty="0"/>
          </a:p>
        </p:txBody>
      </p:sp>
      <p:sp>
        <p:nvSpPr>
          <p:cNvPr id="7" name="テキスト ボックス 6"/>
          <p:cNvSpPr txBox="1"/>
          <p:nvPr/>
        </p:nvSpPr>
        <p:spPr>
          <a:xfrm>
            <a:off x="323528" y="5949280"/>
            <a:ext cx="2904962" cy="646331"/>
          </a:xfrm>
          <a:prstGeom prst="rect">
            <a:avLst/>
          </a:prstGeom>
          <a:noFill/>
        </p:spPr>
        <p:txBody>
          <a:bodyPr wrap="none" rtlCol="0">
            <a:spAutoFit/>
          </a:bodyPr>
          <a:lstStyle/>
          <a:p>
            <a:r>
              <a:rPr kumimoji="1" lang="en-US" altLang="ja-JP" dirty="0"/>
              <a:t>D(A,B)=E(A</a:t>
            </a:r>
            <a:r>
              <a:rPr kumimoji="1" lang="ja-JP" altLang="en-US" dirty="0"/>
              <a:t>∪</a:t>
            </a:r>
            <a:r>
              <a:rPr kumimoji="1" lang="en-US" altLang="ja-JP" dirty="0"/>
              <a:t>B)-E(A)-E(B)</a:t>
            </a:r>
          </a:p>
          <a:p>
            <a:r>
              <a:rPr lang="en-US" altLang="ja-JP" dirty="0"/>
              <a:t> E(X)</a:t>
            </a:r>
            <a:r>
              <a:rPr lang="ja-JP" altLang="en-US" dirty="0"/>
              <a:t>は集合</a:t>
            </a:r>
            <a:r>
              <a:rPr lang="en-US" altLang="ja-JP" dirty="0"/>
              <a:t>X</a:t>
            </a:r>
            <a:r>
              <a:rPr lang="ja-JP" altLang="en-US" dirty="0"/>
              <a:t>の群内平方和</a:t>
            </a:r>
            <a:endParaRPr kumimoji="1" lang="ja-JP" altLang="en-US" dirty="0"/>
          </a:p>
        </p:txBody>
      </p:sp>
    </p:spTree>
    <p:extLst>
      <p:ext uri="{BB962C8B-B14F-4D97-AF65-F5344CB8AC3E}">
        <p14:creationId xmlns:p14="http://schemas.microsoft.com/office/powerpoint/2010/main" val="116916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演習</a:t>
            </a:r>
            <a:r>
              <a:rPr lang="en-US" altLang="ja-JP" dirty="0"/>
              <a:t>10-4 </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a:t>デンドログラムの性質として最も不適切なものを選べ．</a:t>
            </a:r>
          </a:p>
          <a:p>
            <a:pPr marL="880110" lvl="1" indent="-514350">
              <a:buFont typeface="+mj-ea"/>
              <a:buAutoNum type="circleNumDbPlain"/>
            </a:pPr>
            <a:r>
              <a:rPr lang="ja-JP" altLang="en-US" sz="2800" dirty="0"/>
              <a:t>木構造のグラフの側面を持つ．</a:t>
            </a:r>
          </a:p>
          <a:p>
            <a:pPr marL="880110" lvl="1" indent="-514350">
              <a:buFont typeface="+mj-ea"/>
              <a:buAutoNum type="circleNumDbPlain"/>
            </a:pPr>
            <a:r>
              <a:rPr lang="ja-JP" altLang="en-US" sz="2800" dirty="0"/>
              <a:t>データを順次併合していくことにより階層的クラスタリングがなされていく様子を表現している．</a:t>
            </a:r>
          </a:p>
          <a:p>
            <a:pPr marL="880110" lvl="1" indent="-514350">
              <a:buFont typeface="+mj-ea"/>
              <a:buAutoNum type="circleNumDbPlain"/>
            </a:pPr>
            <a:r>
              <a:rPr lang="ja-JP" altLang="en-US" sz="2800" dirty="0"/>
              <a:t>ウォード法の結果を表すときに用いられる．</a:t>
            </a:r>
          </a:p>
          <a:p>
            <a:pPr marL="880110" lvl="1" indent="-514350">
              <a:buFont typeface="+mj-ea"/>
              <a:buAutoNum type="circleNumDbPlain"/>
            </a:pPr>
            <a:r>
              <a:rPr lang="ja-JP" altLang="en-US" sz="2800" dirty="0"/>
              <a:t>デンドログラムは非階層型クラスタリングの結果を表現するためのものである．</a:t>
            </a:r>
            <a:endParaRPr kumimoji="1" lang="ja-JP" altLang="en-US" sz="2800" dirty="0"/>
          </a:p>
        </p:txBody>
      </p:sp>
    </p:spTree>
    <p:extLst>
      <p:ext uri="{BB962C8B-B14F-4D97-AF65-F5344CB8AC3E}">
        <p14:creationId xmlns:p14="http://schemas.microsoft.com/office/powerpoint/2010/main" val="476802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10</a:t>
            </a:r>
            <a:r>
              <a:rPr kumimoji="1" lang="en-US" altLang="ja-JP" dirty="0"/>
              <a:t>.1 </a:t>
            </a:r>
            <a:r>
              <a:rPr kumimoji="1" lang="ja-JP" altLang="en-US" dirty="0"/>
              <a:t>クラスタリング</a:t>
            </a:r>
            <a:endParaRPr kumimoji="1" lang="en-US" altLang="ja-JP" dirty="0"/>
          </a:p>
          <a:p>
            <a:r>
              <a:rPr lang="en-US" altLang="ja-JP" dirty="0"/>
              <a:t>10</a:t>
            </a:r>
            <a:r>
              <a:rPr kumimoji="1" lang="en-US" altLang="ja-JP" dirty="0"/>
              <a:t>.2 </a:t>
            </a:r>
            <a:r>
              <a:rPr lang="en-US" altLang="ja-JP" dirty="0"/>
              <a:t>K-means</a:t>
            </a:r>
            <a:r>
              <a:rPr lang="ja-JP" altLang="en-US" dirty="0"/>
              <a:t>法</a:t>
            </a:r>
            <a:endParaRPr kumimoji="1" lang="en-US" altLang="ja-JP" dirty="0"/>
          </a:p>
          <a:p>
            <a:r>
              <a:rPr lang="en-US" altLang="ja-JP" dirty="0"/>
              <a:t>10.3 </a:t>
            </a:r>
            <a:r>
              <a:rPr lang="ja-JP" altLang="en-US" dirty="0"/>
              <a:t>混合ガウス分布</a:t>
            </a:r>
            <a:endParaRPr lang="en-US" altLang="ja-JP" dirty="0"/>
          </a:p>
          <a:p>
            <a:r>
              <a:rPr lang="en-US" altLang="ja-JP" dirty="0"/>
              <a:t>10.4 </a:t>
            </a:r>
            <a:r>
              <a:rPr lang="ja-JP" altLang="en-US" dirty="0"/>
              <a:t>階層的クラスタリング</a:t>
            </a:r>
            <a:endParaRPr lang="en-US" altLang="ja-JP" dirty="0"/>
          </a:p>
          <a:p>
            <a:r>
              <a:rPr lang="en-US" altLang="ja-JP" dirty="0"/>
              <a:t>10.5 </a:t>
            </a:r>
            <a:r>
              <a:rPr lang="ja-JP" altLang="en-US" dirty="0"/>
              <a:t>低次元化</a:t>
            </a:r>
            <a:endParaRPr lang="en-US" altLang="ja-JP" dirty="0"/>
          </a:p>
        </p:txBody>
      </p:sp>
      <p:sp>
        <p:nvSpPr>
          <p:cNvPr id="4" name="正方形/長方形 3"/>
          <p:cNvSpPr/>
          <p:nvPr/>
        </p:nvSpPr>
        <p:spPr>
          <a:xfrm>
            <a:off x="251520" y="3789040"/>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3A64C9C-6FBA-462D-AA5B-2BFD7D09DE19}"/>
              </a:ext>
            </a:extLst>
          </p:cNvPr>
          <p:cNvSpPr txBox="1"/>
          <p:nvPr/>
        </p:nvSpPr>
        <p:spPr>
          <a:xfrm>
            <a:off x="1259632" y="4453496"/>
            <a:ext cx="3528392" cy="523220"/>
          </a:xfrm>
          <a:prstGeom prst="rect">
            <a:avLst/>
          </a:prstGeom>
          <a:noFill/>
        </p:spPr>
        <p:txBody>
          <a:bodyPr wrap="square" rtlCol="0">
            <a:spAutoFit/>
          </a:bodyPr>
          <a:lstStyle/>
          <a:p>
            <a:r>
              <a:rPr kumimoji="1" lang="ja-JP" altLang="en-US" sz="2800" dirty="0"/>
              <a:t>「</a:t>
            </a:r>
            <a:r>
              <a:rPr kumimoji="1" lang="ja-JP" altLang="en-US" sz="2800" dirty="0">
                <a:solidFill>
                  <a:srgbClr val="FF0000"/>
                </a:solidFill>
              </a:rPr>
              <a:t>次元削減</a:t>
            </a:r>
            <a:r>
              <a:rPr kumimoji="1" lang="ja-JP" altLang="en-US" sz="2800" dirty="0"/>
              <a:t>」ともいう</a:t>
            </a:r>
          </a:p>
        </p:txBody>
      </p:sp>
    </p:spTree>
    <p:extLst>
      <p:ext uri="{BB962C8B-B14F-4D97-AF65-F5344CB8AC3E}">
        <p14:creationId xmlns:p14="http://schemas.microsoft.com/office/powerpoint/2010/main" val="236100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t>10.5.1 </a:t>
            </a:r>
            <a:r>
              <a:rPr lang="ja-JP" altLang="en-US" b="1" dirty="0"/>
              <a:t>クラスタリングと</a:t>
            </a:r>
            <a:r>
              <a:rPr lang="ja-JP" altLang="en-US" dirty="0"/>
              <a:t>低次元化</a:t>
            </a:r>
            <a:endParaRPr kumimoji="1" lang="ja-JP" altLang="en-US" dirty="0"/>
          </a:p>
        </p:txBody>
      </p:sp>
      <p:sp>
        <p:nvSpPr>
          <p:cNvPr id="3" name="コンテンツ プレースホルダー 2"/>
          <p:cNvSpPr>
            <a:spLocks noGrp="1"/>
          </p:cNvSpPr>
          <p:nvPr>
            <p:ph idx="1"/>
          </p:nvPr>
        </p:nvSpPr>
        <p:spPr>
          <a:xfrm>
            <a:off x="457200" y="1935480"/>
            <a:ext cx="8229600" cy="1421512"/>
          </a:xfrm>
        </p:spPr>
        <p:txBody>
          <a:bodyPr/>
          <a:lstStyle/>
          <a:p>
            <a:r>
              <a:rPr lang="ja-JP" altLang="en-US" dirty="0"/>
              <a:t>クラスタリングと並ぶ教師なし学習の手法</a:t>
            </a:r>
            <a:endParaRPr lang="en-US" altLang="ja-JP" dirty="0"/>
          </a:p>
          <a:p>
            <a:r>
              <a:rPr lang="ja-JP" altLang="en-US" dirty="0"/>
              <a:t>高次元のデータをより低次元のベクトルで表現するのが低次元化の手法である．</a:t>
            </a:r>
            <a:endParaRPr kumimoji="1" lang="ja-JP" altLang="en-US" dirty="0"/>
          </a:p>
        </p:txBody>
      </p:sp>
      <p:sp>
        <p:nvSpPr>
          <p:cNvPr id="4" name="正方形/長方形 3"/>
          <p:cNvSpPr/>
          <p:nvPr/>
        </p:nvSpPr>
        <p:spPr>
          <a:xfrm>
            <a:off x="467544" y="3861048"/>
            <a:ext cx="244827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t>特徴ベクトル抽出</a:t>
            </a:r>
          </a:p>
        </p:txBody>
      </p:sp>
      <p:sp>
        <p:nvSpPr>
          <p:cNvPr id="5" name="正方形/長方形 4"/>
          <p:cNvSpPr/>
          <p:nvPr/>
        </p:nvSpPr>
        <p:spPr>
          <a:xfrm>
            <a:off x="5004048" y="3437384"/>
            <a:ext cx="172819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a:t>可視化</a:t>
            </a:r>
          </a:p>
        </p:txBody>
      </p:sp>
      <p:sp>
        <p:nvSpPr>
          <p:cNvPr id="6" name="正方形/長方形 5"/>
          <p:cNvSpPr/>
          <p:nvPr/>
        </p:nvSpPr>
        <p:spPr>
          <a:xfrm>
            <a:off x="3563888" y="5085184"/>
            <a:ext cx="172819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t>データ</a:t>
            </a:r>
            <a:r>
              <a:rPr kumimoji="1" lang="ja-JP" altLang="en-US" sz="2400" dirty="0"/>
              <a:t>圧縮</a:t>
            </a:r>
          </a:p>
        </p:txBody>
      </p:sp>
      <p:pic>
        <p:nvPicPr>
          <p:cNvPr id="15362" name="Picture 2" descr="http://i.gzn.jp/img/2007/02/25/jefferson_high_school/mixiGrap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159" y="4097300"/>
            <a:ext cx="2040161" cy="1601526"/>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674716"/>
            <a:ext cx="177165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descr="C:\Users\user\Pictures\profil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488" y="5730875"/>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398838"/>
            <a:ext cx="76200"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957" y="5683909"/>
            <a:ext cx="1113765" cy="111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右矢印 6"/>
          <p:cNvSpPr/>
          <p:nvPr/>
        </p:nvSpPr>
        <p:spPr>
          <a:xfrm>
            <a:off x="4211960" y="6071716"/>
            <a:ext cx="321940" cy="309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012160" y="5842847"/>
            <a:ext cx="2858475" cy="369332"/>
          </a:xfrm>
          <a:prstGeom prst="rect">
            <a:avLst/>
          </a:prstGeom>
          <a:noFill/>
        </p:spPr>
        <p:txBody>
          <a:bodyPr wrap="none" rtlCol="0">
            <a:spAutoFit/>
          </a:bodyPr>
          <a:lstStyle/>
          <a:p>
            <a:r>
              <a:rPr lang="ja-JP" altLang="en-US" dirty="0"/>
              <a:t>ソーシャルネットワークグラフ</a:t>
            </a:r>
            <a:endParaRPr kumimoji="1" lang="ja-JP" altLang="en-US" dirty="0"/>
          </a:p>
        </p:txBody>
      </p:sp>
      <p:sp>
        <p:nvSpPr>
          <p:cNvPr id="9" name="テキスト ボックス 8"/>
          <p:cNvSpPr txBox="1"/>
          <p:nvPr/>
        </p:nvSpPr>
        <p:spPr>
          <a:xfrm>
            <a:off x="6314550" y="6256995"/>
            <a:ext cx="2253694" cy="369332"/>
          </a:xfrm>
          <a:prstGeom prst="rect">
            <a:avLst/>
          </a:prstGeom>
          <a:noFill/>
        </p:spPr>
        <p:txBody>
          <a:bodyPr wrap="none" rtlCol="0">
            <a:spAutoFit/>
          </a:bodyPr>
          <a:lstStyle/>
          <a:p>
            <a:r>
              <a:rPr kumimoji="1" lang="en-US" altLang="ja-JP" dirty="0">
                <a:hlinkClick r:id="rId7"/>
              </a:rPr>
              <a:t>twitter mention map</a:t>
            </a:r>
            <a:endParaRPr kumimoji="1" lang="ja-JP" altLang="en-US" dirty="0"/>
          </a:p>
        </p:txBody>
      </p:sp>
    </p:spTree>
    <p:extLst>
      <p:ext uri="{BB962C8B-B14F-4D97-AF65-F5344CB8AC3E}">
        <p14:creationId xmlns:p14="http://schemas.microsoft.com/office/powerpoint/2010/main" val="497559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5641"/>
            <a:ext cx="8229600" cy="1143000"/>
          </a:xfrm>
        </p:spPr>
        <p:txBody>
          <a:bodyPr/>
          <a:lstStyle/>
          <a:p>
            <a:r>
              <a:rPr kumimoji="1" lang="ja-JP" altLang="en-US" dirty="0"/>
              <a:t>主成分分析</a:t>
            </a:r>
          </a:p>
        </p:txBody>
      </p:sp>
      <p:sp>
        <p:nvSpPr>
          <p:cNvPr id="3" name="コンテンツ プレースホルダー 2"/>
          <p:cNvSpPr>
            <a:spLocks noGrp="1"/>
          </p:cNvSpPr>
          <p:nvPr>
            <p:ph idx="1"/>
          </p:nvPr>
        </p:nvSpPr>
        <p:spPr>
          <a:xfrm>
            <a:off x="473157" y="1435319"/>
            <a:ext cx="8229600" cy="4389120"/>
          </a:xfrm>
        </p:spPr>
        <p:txBody>
          <a:bodyPr/>
          <a:lstStyle/>
          <a:p>
            <a:r>
              <a:rPr lang="ja-JP" altLang="en-US" dirty="0"/>
              <a:t>主成分分析は具体的にはデータが</a:t>
            </a:r>
            <a:r>
              <a:rPr lang="ja-JP" altLang="en-US"/>
              <a:t>高次元空間上に分布して</a:t>
            </a:r>
            <a:r>
              <a:rPr lang="ja-JP" altLang="en-US" dirty="0"/>
              <a:t>いると仮定して，その分布の主軸方向（最も分散の大きい方向）を発見し，それを第１主成分とする．その後，その次に分散の大きい軸をとるというように，順次，軸をとっていくことで，低次元空間を得て</a:t>
            </a:r>
            <a:r>
              <a:rPr lang="ja-JP" altLang="en-US"/>
              <a:t>いく．データの</a:t>
            </a:r>
            <a:r>
              <a:rPr lang="ja-JP" altLang="en-US">
                <a:solidFill>
                  <a:srgbClr val="C00000"/>
                </a:solidFill>
              </a:rPr>
              <a:t>分散共分散行列を固有値分解</a:t>
            </a:r>
            <a:r>
              <a:rPr lang="ja-JP" altLang="en-US"/>
              <a:t>して求められる。</a:t>
            </a:r>
            <a:endParaRPr kumimoji="1" lang="ja-JP" altLang="en-US" dirty="0"/>
          </a:p>
        </p:txBody>
      </p:sp>
      <p:cxnSp>
        <p:nvCxnSpPr>
          <p:cNvPr id="5" name="直線矢印コネクタ 4"/>
          <p:cNvCxnSpPr/>
          <p:nvPr/>
        </p:nvCxnSpPr>
        <p:spPr>
          <a:xfrm flipV="1">
            <a:off x="899592" y="4293096"/>
            <a:ext cx="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539552" y="5949280"/>
            <a:ext cx="36724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691952" y="4653136"/>
            <a:ext cx="2223864" cy="1448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03884" y="4108430"/>
            <a:ext cx="1484702" cy="369332"/>
          </a:xfrm>
          <a:prstGeom prst="rect">
            <a:avLst/>
          </a:prstGeom>
          <a:noFill/>
        </p:spPr>
        <p:txBody>
          <a:bodyPr wrap="none" rtlCol="0">
            <a:spAutoFit/>
          </a:bodyPr>
          <a:lstStyle/>
          <a:p>
            <a:r>
              <a:rPr kumimoji="1" lang="ja-JP" altLang="en-US" dirty="0"/>
              <a:t>データの分布</a:t>
            </a:r>
          </a:p>
        </p:txBody>
      </p:sp>
      <p:cxnSp>
        <p:nvCxnSpPr>
          <p:cNvPr id="13" name="直線矢印コネクタ 12"/>
          <p:cNvCxnSpPr/>
          <p:nvPr/>
        </p:nvCxnSpPr>
        <p:spPr>
          <a:xfrm flipV="1">
            <a:off x="573206" y="5265204"/>
            <a:ext cx="3134698" cy="780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rot="1200670">
            <a:off x="969526" y="4697413"/>
            <a:ext cx="2782432" cy="899624"/>
          </a:xfrm>
          <a:prstGeom prst="ellipse">
            <a:avLst/>
          </a:prstGeom>
          <a:solidFill>
            <a:schemeClr val="accent2">
              <a:lumMod val="20000"/>
              <a:lumOff val="8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1259632" y="4293096"/>
            <a:ext cx="2736304" cy="2088232"/>
            <a:chOff x="1259632" y="4293096"/>
            <a:chExt cx="2736304" cy="2088232"/>
          </a:xfrm>
        </p:grpSpPr>
        <p:grpSp>
          <p:nvGrpSpPr>
            <p:cNvPr id="22" name="グループ化 21"/>
            <p:cNvGrpSpPr/>
            <p:nvPr/>
          </p:nvGrpSpPr>
          <p:grpSpPr>
            <a:xfrm>
              <a:off x="1259632" y="4293096"/>
              <a:ext cx="2736304" cy="2088232"/>
              <a:chOff x="1259632" y="4293096"/>
              <a:chExt cx="2736304" cy="2088232"/>
            </a:xfrm>
          </p:grpSpPr>
          <p:cxnSp>
            <p:nvCxnSpPr>
              <p:cNvPr id="17" name="直線矢印コネクタ 16"/>
              <p:cNvCxnSpPr/>
              <p:nvPr/>
            </p:nvCxnSpPr>
            <p:spPr>
              <a:xfrm>
                <a:off x="1259632" y="4293096"/>
                <a:ext cx="2736304" cy="2088232"/>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1661428" y="4653136"/>
                <a:ext cx="1622353" cy="1130175"/>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2985964" y="4870261"/>
              <a:ext cx="646331" cy="369332"/>
            </a:xfrm>
            <a:prstGeom prst="rect">
              <a:avLst/>
            </a:prstGeom>
            <a:noFill/>
          </p:spPr>
          <p:txBody>
            <a:bodyPr wrap="none" rtlCol="0">
              <a:spAutoFit/>
            </a:bodyPr>
            <a:lstStyle/>
            <a:p>
              <a:r>
                <a:rPr kumimoji="1" lang="ja-JP" altLang="en-US" dirty="0">
                  <a:solidFill>
                    <a:srgbClr val="FF0000"/>
                  </a:solidFill>
                </a:rPr>
                <a:t>主軸</a:t>
              </a:r>
            </a:p>
          </p:txBody>
        </p:sp>
      </p:grpSp>
      <p:sp>
        <p:nvSpPr>
          <p:cNvPr id="32" name="フローチャート : 結合子 31"/>
          <p:cNvSpPr/>
          <p:nvPr/>
        </p:nvSpPr>
        <p:spPr>
          <a:xfrm>
            <a:off x="2627784" y="5373216"/>
            <a:ext cx="144016" cy="127184"/>
          </a:xfrm>
          <a:prstGeom prst="flowChartConnector">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 結合子 32"/>
          <p:cNvSpPr/>
          <p:nvPr/>
        </p:nvSpPr>
        <p:spPr>
          <a:xfrm>
            <a:off x="2627784" y="5030008"/>
            <a:ext cx="144016" cy="127184"/>
          </a:xfrm>
          <a:prstGeom prst="flowChartConnector">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5220072" y="4342461"/>
            <a:ext cx="3024336" cy="2072830"/>
            <a:chOff x="5220072" y="4342461"/>
            <a:chExt cx="3024336" cy="2072830"/>
          </a:xfrm>
        </p:grpSpPr>
        <p:sp>
          <p:nvSpPr>
            <p:cNvPr id="28" name="円/楕円 27"/>
            <p:cNvSpPr/>
            <p:nvPr/>
          </p:nvSpPr>
          <p:spPr>
            <a:xfrm>
              <a:off x="5220072" y="5425251"/>
              <a:ext cx="1008112" cy="899624"/>
            </a:xfrm>
            <a:prstGeom prst="ellipse">
              <a:avLst/>
            </a:prstGeom>
            <a:solidFill>
              <a:schemeClr val="accent2">
                <a:lumMod val="20000"/>
                <a:lumOff val="80000"/>
              </a:schemeClr>
            </a:solidFill>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5580112" y="5949280"/>
              <a:ext cx="2664296" cy="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5732964" y="4342461"/>
              <a:ext cx="0" cy="199325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結合子 28"/>
            <p:cNvSpPr/>
            <p:nvPr/>
          </p:nvSpPr>
          <p:spPr>
            <a:xfrm>
              <a:off x="5652120" y="5589240"/>
              <a:ext cx="144016" cy="127184"/>
            </a:xfrm>
            <a:prstGeom prst="flowChartConnector">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 結合子 29"/>
            <p:cNvSpPr/>
            <p:nvPr/>
          </p:nvSpPr>
          <p:spPr>
            <a:xfrm>
              <a:off x="5796136" y="5877272"/>
              <a:ext cx="144016" cy="127184"/>
            </a:xfrm>
            <a:prstGeom prst="flowChartConnector">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444208" y="6045959"/>
              <a:ext cx="1338828" cy="369332"/>
            </a:xfrm>
            <a:prstGeom prst="rect">
              <a:avLst/>
            </a:prstGeom>
            <a:noFill/>
          </p:spPr>
          <p:txBody>
            <a:bodyPr wrap="none" rtlCol="0">
              <a:spAutoFit/>
            </a:bodyPr>
            <a:lstStyle/>
            <a:p>
              <a:r>
                <a:rPr kumimoji="1" lang="ja-JP" altLang="en-US" dirty="0"/>
                <a:t>第一主成分</a:t>
              </a:r>
            </a:p>
          </p:txBody>
        </p:sp>
        <p:sp>
          <p:nvSpPr>
            <p:cNvPr id="36" name="テキスト ボックス 35"/>
            <p:cNvSpPr txBox="1"/>
            <p:nvPr/>
          </p:nvSpPr>
          <p:spPr>
            <a:xfrm>
              <a:off x="5732964" y="4477762"/>
              <a:ext cx="1338828" cy="369332"/>
            </a:xfrm>
            <a:prstGeom prst="rect">
              <a:avLst/>
            </a:prstGeom>
            <a:noFill/>
          </p:spPr>
          <p:txBody>
            <a:bodyPr wrap="none" rtlCol="0">
              <a:spAutoFit/>
            </a:bodyPr>
            <a:lstStyle/>
            <a:p>
              <a:r>
                <a:rPr kumimoji="1" lang="ja-JP" altLang="en-US" dirty="0"/>
                <a:t>第二主成分</a:t>
              </a:r>
            </a:p>
          </p:txBody>
        </p:sp>
      </p:grpSp>
      <p:sp>
        <p:nvSpPr>
          <p:cNvPr id="38" name="右矢印 37"/>
          <p:cNvSpPr/>
          <p:nvPr/>
        </p:nvSpPr>
        <p:spPr>
          <a:xfrm>
            <a:off x="4211960" y="4926806"/>
            <a:ext cx="648072" cy="62557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681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主成分分析の例</a:t>
            </a:r>
          </a:p>
        </p:txBody>
      </p:sp>
      <p:sp>
        <p:nvSpPr>
          <p:cNvPr id="3" name="コンテンツ プレースホルダー 2"/>
          <p:cNvSpPr>
            <a:spLocks noGrp="1"/>
          </p:cNvSpPr>
          <p:nvPr>
            <p:ph idx="1"/>
          </p:nvPr>
        </p:nvSpPr>
        <p:spPr>
          <a:xfrm>
            <a:off x="457200" y="1935480"/>
            <a:ext cx="8229600" cy="1637536"/>
          </a:xfrm>
        </p:spPr>
        <p:txBody>
          <a:bodyPr>
            <a:normAutofit lnSpcReduction="10000"/>
          </a:bodyPr>
          <a:lstStyle/>
          <a:p>
            <a:r>
              <a:rPr lang="en-US" altLang="ja-JP" i="1" dirty="0"/>
              <a:t>N </a:t>
            </a:r>
            <a:r>
              <a:rPr lang="en-US" altLang="ja-JP" dirty="0"/>
              <a:t>= 1000 </a:t>
            </a:r>
            <a:r>
              <a:rPr lang="ja-JP" altLang="en-US" dirty="0"/>
              <a:t>人の学生が</a:t>
            </a:r>
            <a:r>
              <a:rPr lang="en-US" altLang="ja-JP" i="1" dirty="0"/>
              <a:t>D </a:t>
            </a:r>
            <a:r>
              <a:rPr lang="en-US" altLang="ja-JP" dirty="0"/>
              <a:t>= 30 </a:t>
            </a:r>
            <a:r>
              <a:rPr lang="ja-JP" altLang="en-US" dirty="0"/>
              <a:t>科目の授業の履修を終えて，それぞれに</a:t>
            </a:r>
            <a:r>
              <a:rPr lang="en-US" altLang="ja-JP" dirty="0"/>
              <a:t>100 </a:t>
            </a:r>
            <a:r>
              <a:rPr lang="ja-JP" altLang="en-US" dirty="0"/>
              <a:t>点満点の成績を得たとする．</a:t>
            </a:r>
            <a:endParaRPr lang="en-US" altLang="ja-JP" dirty="0"/>
          </a:p>
          <a:p>
            <a:r>
              <a:rPr lang="en-US" altLang="ja-JP" dirty="0"/>
              <a:t>30 </a:t>
            </a:r>
            <a:r>
              <a:rPr lang="ja-JP" altLang="en-US" dirty="0"/>
              <a:t>次元のデータを最も上手く表現できるような低次元の表現を得る．</a:t>
            </a:r>
            <a:endParaRPr kumimoji="1" lang="ja-JP" alt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996952"/>
            <a:ext cx="7632972" cy="37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四角形吹き出し 3"/>
          <p:cNvSpPr/>
          <p:nvPr/>
        </p:nvSpPr>
        <p:spPr>
          <a:xfrm>
            <a:off x="2915816" y="5733256"/>
            <a:ext cx="2520280" cy="981546"/>
          </a:xfrm>
          <a:prstGeom prst="wedgeRectCallout">
            <a:avLst>
              <a:gd name="adj1" fmla="val 9492"/>
              <a:gd name="adj2" fmla="val -8210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dirty="0"/>
              <a:t>分散共分散行列の</a:t>
            </a:r>
            <a:endParaRPr kumimoji="1" lang="en-US" altLang="ja-JP" sz="2000" dirty="0"/>
          </a:p>
          <a:p>
            <a:pPr algn="ctr"/>
            <a:r>
              <a:rPr lang="ja-JP" altLang="en-US" sz="2000" b="1" dirty="0">
                <a:effectLst>
                  <a:outerShdw blurRad="38100" dist="38100" dir="2700000" algn="tl">
                    <a:srgbClr val="000000">
                      <a:alpha val="43137"/>
                    </a:srgbClr>
                  </a:outerShdw>
                </a:effectLst>
              </a:rPr>
              <a:t>固有値分解</a:t>
            </a:r>
            <a:endParaRPr kumimoji="1" lang="ja-JP" alt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665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様々な低次元化手法</a:t>
            </a:r>
          </a:p>
        </p:txBody>
      </p:sp>
      <p:sp>
        <p:nvSpPr>
          <p:cNvPr id="3" name="コンテンツ プレースホルダー 2"/>
          <p:cNvSpPr>
            <a:spLocks noGrp="1"/>
          </p:cNvSpPr>
          <p:nvPr>
            <p:ph idx="1"/>
          </p:nvPr>
        </p:nvSpPr>
        <p:spPr/>
        <p:txBody>
          <a:bodyPr/>
          <a:lstStyle/>
          <a:p>
            <a:r>
              <a:rPr lang="ja-JP" altLang="en-US" dirty="0"/>
              <a:t>主成分分析</a:t>
            </a:r>
          </a:p>
          <a:p>
            <a:r>
              <a:rPr lang="zh-CN" altLang="en-US" dirty="0"/>
              <a:t>独立成分分析</a:t>
            </a:r>
          </a:p>
          <a:p>
            <a:r>
              <a:rPr lang="ja-JP" altLang="en-US" dirty="0"/>
              <a:t>カーネル主成分分析</a:t>
            </a:r>
          </a:p>
          <a:p>
            <a:r>
              <a:rPr lang="en-US" altLang="ja-JP" dirty="0"/>
              <a:t>MDS (</a:t>
            </a:r>
            <a:r>
              <a:rPr lang="ja-JP" altLang="en-US" dirty="0"/>
              <a:t>多次元尺度法</a:t>
            </a:r>
            <a:r>
              <a:rPr lang="en-US" altLang="ja-JP" dirty="0"/>
              <a:t>)</a:t>
            </a:r>
          </a:p>
          <a:p>
            <a:r>
              <a:rPr lang="ja-JP" altLang="en-US" dirty="0"/>
              <a:t>自己組織化マップ</a:t>
            </a:r>
            <a:r>
              <a:rPr lang="en-US" altLang="ja-JP" dirty="0"/>
              <a:t>(SOM)</a:t>
            </a:r>
          </a:p>
          <a:p>
            <a:r>
              <a:rPr lang="en-US" altLang="ja-JP" dirty="0"/>
              <a:t>GPLVM</a:t>
            </a:r>
          </a:p>
          <a:p>
            <a:r>
              <a:rPr lang="en-US" altLang="ja-JP" dirty="0"/>
              <a:t>Deep Belief Network</a:t>
            </a:r>
            <a:endParaRPr kumimoji="1" lang="ja-JP" altLang="en-US" dirty="0"/>
          </a:p>
        </p:txBody>
      </p:sp>
      <p:sp>
        <p:nvSpPr>
          <p:cNvPr id="5" name="正方形/長方形 4"/>
          <p:cNvSpPr/>
          <p:nvPr/>
        </p:nvSpPr>
        <p:spPr>
          <a:xfrm>
            <a:off x="5580112" y="5373216"/>
            <a:ext cx="3150096" cy="923330"/>
          </a:xfrm>
          <a:prstGeom prst="rect">
            <a:avLst/>
          </a:prstGeom>
        </p:spPr>
        <p:txBody>
          <a:bodyPr wrap="square">
            <a:spAutoFit/>
          </a:bodyPr>
          <a:lstStyle/>
          <a:p>
            <a:r>
              <a:rPr lang="ja-JP" altLang="en-US" dirty="0"/>
              <a:t>これなら分かる応用数学教室</a:t>
            </a:r>
            <a:r>
              <a:rPr lang="en-US" altLang="ja-JP" dirty="0"/>
              <a:t>―</a:t>
            </a:r>
            <a:r>
              <a:rPr lang="ja-JP" altLang="en-US" dirty="0"/>
              <a:t>最小二乗法からウェーブレットまで ，金谷 健一</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708920"/>
            <a:ext cx="1781175" cy="2495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724128" y="2060848"/>
            <a:ext cx="2444900" cy="646331"/>
          </a:xfrm>
          <a:prstGeom prst="rect">
            <a:avLst/>
          </a:prstGeom>
          <a:noFill/>
        </p:spPr>
        <p:txBody>
          <a:bodyPr wrap="none" rtlCol="0">
            <a:spAutoFit/>
          </a:bodyPr>
          <a:lstStyle/>
          <a:p>
            <a:r>
              <a:rPr kumimoji="1" lang="ja-JP" altLang="en-US" dirty="0"/>
              <a:t>主成分分析を学ぶなら</a:t>
            </a:r>
            <a:endParaRPr kumimoji="1" lang="en-US" altLang="ja-JP" dirty="0"/>
          </a:p>
          <a:p>
            <a:r>
              <a:rPr lang="ja-JP" altLang="en-US" dirty="0"/>
              <a:t>とりあえず，これなど・・・</a:t>
            </a:r>
            <a:endParaRPr kumimoji="1" lang="ja-JP" altLang="en-US" dirty="0"/>
          </a:p>
        </p:txBody>
      </p:sp>
      <p:sp>
        <p:nvSpPr>
          <p:cNvPr id="4" name="四角形吹き出し 3"/>
          <p:cNvSpPr/>
          <p:nvPr/>
        </p:nvSpPr>
        <p:spPr>
          <a:xfrm>
            <a:off x="755576" y="5589240"/>
            <a:ext cx="4464496" cy="1008112"/>
          </a:xfrm>
          <a:prstGeom prst="wedgeRectCallout">
            <a:avLst>
              <a:gd name="adj1" fmla="val -33136"/>
              <a:gd name="adj2" fmla="val -8641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a:t>Deep Learning </a:t>
            </a:r>
            <a:r>
              <a:rPr kumimoji="1" lang="ja-JP" altLang="en-US" dirty="0"/>
              <a:t>が</a:t>
            </a:r>
            <a:r>
              <a:rPr kumimoji="1" lang="en-US" altLang="ja-JP" dirty="0"/>
              <a:t>2011</a:t>
            </a:r>
            <a:r>
              <a:rPr kumimoji="1" lang="ja-JP" altLang="en-US" dirty="0"/>
              <a:t>年ごろから</a:t>
            </a:r>
            <a:endParaRPr kumimoji="1" lang="en-US" altLang="ja-JP" dirty="0"/>
          </a:p>
          <a:p>
            <a:pPr algn="ctr"/>
            <a:r>
              <a:rPr lang="ja-JP" altLang="en-US" dirty="0"/>
              <a:t>音声認識，画像認識で圧倒的最高性能を叩きだして，現在，</a:t>
            </a:r>
            <a:r>
              <a:rPr lang="en-US" altLang="ja-JP" dirty="0"/>
              <a:t>Deep Learning </a:t>
            </a:r>
            <a:r>
              <a:rPr lang="ja-JP" altLang="en-US" dirty="0"/>
              <a:t>ブーム</a:t>
            </a:r>
            <a:endParaRPr kumimoji="1" lang="ja-JP" altLang="en-US" dirty="0"/>
          </a:p>
        </p:txBody>
      </p:sp>
    </p:spTree>
    <p:extLst>
      <p:ext uri="{BB962C8B-B14F-4D97-AF65-F5344CB8AC3E}">
        <p14:creationId xmlns:p14="http://schemas.microsoft.com/office/powerpoint/2010/main" val="1327101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80928"/>
            <a:ext cx="672465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171400"/>
            <a:ext cx="8229600" cy="1143000"/>
          </a:xfrm>
          <a:solidFill>
            <a:schemeClr val="bg1">
              <a:alpha val="63000"/>
            </a:schemeClr>
          </a:solidFill>
        </p:spPr>
        <p:txBody>
          <a:bodyPr/>
          <a:lstStyle/>
          <a:p>
            <a:r>
              <a:rPr kumimoji="1" lang="en-US" altLang="ja-JP" dirty="0"/>
              <a:t>10.5.5 </a:t>
            </a:r>
            <a:r>
              <a:rPr kumimoji="1" lang="ja-JP" altLang="en-US" dirty="0"/>
              <a:t>深層学習</a:t>
            </a:r>
            <a:r>
              <a:rPr kumimoji="1" lang="en-US" altLang="ja-JP" dirty="0"/>
              <a:t>(deep learning)</a:t>
            </a:r>
            <a:endParaRPr kumimoji="1" lang="ja-JP" altLang="en-US" dirty="0"/>
          </a:p>
        </p:txBody>
      </p:sp>
      <p:sp>
        <p:nvSpPr>
          <p:cNvPr id="3" name="コンテンツ プレースホルダー 2"/>
          <p:cNvSpPr>
            <a:spLocks noGrp="1"/>
          </p:cNvSpPr>
          <p:nvPr>
            <p:ph idx="1"/>
          </p:nvPr>
        </p:nvSpPr>
        <p:spPr>
          <a:xfrm>
            <a:off x="457200" y="1059992"/>
            <a:ext cx="8229600" cy="4389120"/>
          </a:xfrm>
        </p:spPr>
        <p:txBody>
          <a:bodyPr/>
          <a:lstStyle/>
          <a:p>
            <a:r>
              <a:rPr lang="ja-JP" altLang="en-US" dirty="0"/>
              <a:t>深層学習</a:t>
            </a:r>
            <a:r>
              <a:rPr lang="en-US" altLang="ja-JP" dirty="0"/>
              <a:t>(deep learning) </a:t>
            </a:r>
            <a:r>
              <a:rPr lang="ja-JP" altLang="en-US" dirty="0"/>
              <a:t>は</a:t>
            </a:r>
            <a:r>
              <a:rPr lang="en-US" altLang="ja-JP" dirty="0"/>
              <a:t>2010 </a:t>
            </a:r>
            <a:r>
              <a:rPr lang="ja-JP" altLang="en-US" dirty="0"/>
              <a:t>年代に入ってから急速に注目されている低次元化手法であり，主にパターン認識のための特徴ベクトル抽出に用いられている．音声認識や画像認識で非常に高い性能を出すことに貢献している．</a:t>
            </a:r>
            <a:endParaRPr kumimoji="1" lang="ja-JP" altLang="en-US" dirty="0"/>
          </a:p>
        </p:txBody>
      </p:sp>
    </p:spTree>
    <p:extLst>
      <p:ext uri="{BB962C8B-B14F-4D97-AF65-F5344CB8AC3E}">
        <p14:creationId xmlns:p14="http://schemas.microsoft.com/office/powerpoint/2010/main" val="1195510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r"/>
            <a:r>
              <a:rPr kumimoji="1" lang="ja-JP" altLang="en-US" dirty="0"/>
              <a:t>宝箱という</a:t>
            </a:r>
            <a:br>
              <a:rPr kumimoji="1" lang="en-US" altLang="ja-JP" dirty="0"/>
            </a:br>
            <a:r>
              <a:rPr kumimoji="1" lang="ja-JP" altLang="en-US" dirty="0"/>
              <a:t>知識を得る</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047188"/>
            <a:ext cx="1567727" cy="1778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C:\Users\user\AppData\Local\Microsoft\Windows\Temporary Internet Files\Content.IE5\9QTVROUN\MC9004417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4" y="188640"/>
            <a:ext cx="1069992" cy="106999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user\AppData\Local\Microsoft\Windows\Temporary Internet Files\Content.IE5\UXMKK7JB\MC9003361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24" y="1348450"/>
            <a:ext cx="997984" cy="9367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user\AppData\Local\Microsoft\Windows\Temporary Internet Files\Content.IE5\05FG7GE0\MC9002372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85169"/>
            <a:ext cx="1213499" cy="1195052"/>
          </a:xfrm>
          <a:prstGeom prst="rect">
            <a:avLst/>
          </a:prstGeom>
          <a:noFill/>
          <a:extLst>
            <a:ext uri="{909E8E84-426E-40DD-AFC4-6F175D3DCCD1}">
              <a14:hiddenFill xmlns:a14="http://schemas.microsoft.com/office/drawing/2010/main">
                <a:solidFill>
                  <a:srgbClr val="FFFFFF"/>
                </a:solidFill>
              </a14:hiddenFill>
            </a:ext>
          </a:extLst>
        </p:spPr>
      </p:pic>
      <p:sp>
        <p:nvSpPr>
          <p:cNvPr id="5" name="Firewall"/>
          <p:cNvSpPr>
            <a:spLocks noEditPoints="1" noChangeArrowheads="1"/>
          </p:cNvSpPr>
          <p:nvPr/>
        </p:nvSpPr>
        <p:spPr bwMode="auto">
          <a:xfrm>
            <a:off x="118307" y="3576464"/>
            <a:ext cx="1213333" cy="720080"/>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pic>
        <p:nvPicPr>
          <p:cNvPr id="14342" name="Picture 6" descr="C:\Users\user\AppData\Local\Microsoft\Windows\Temporary Internet Files\Content.IE5\UXMKK7JB\MC90044128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03" y="4197796"/>
            <a:ext cx="1616503" cy="1616503"/>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C:\Users\user\AppData\Local\Microsoft\Windows\Temporary Internet Files\Content.IE5\YO0DJXPI\MC90039625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793" y="5814299"/>
            <a:ext cx="899770" cy="930859"/>
          </a:xfrm>
          <a:prstGeom prst="rect">
            <a:avLst/>
          </a:prstGeom>
          <a:noFill/>
          <a:extLst>
            <a:ext uri="{909E8E84-426E-40DD-AFC4-6F175D3DCCD1}">
              <a14:hiddenFill xmlns:a14="http://schemas.microsoft.com/office/drawing/2010/main">
                <a:solidFill>
                  <a:srgbClr val="FFFFFF"/>
                </a:solidFill>
              </a14:hiddenFill>
            </a:ext>
          </a:extLst>
        </p:spPr>
      </p:pic>
      <p:sp>
        <p:nvSpPr>
          <p:cNvPr id="13" name="右矢印 12"/>
          <p:cNvSpPr/>
          <p:nvPr/>
        </p:nvSpPr>
        <p:spPr>
          <a:xfrm>
            <a:off x="1196706" y="711645"/>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pic>
        <p:nvPicPr>
          <p:cNvPr id="1434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9672" y="401788"/>
            <a:ext cx="220733" cy="81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右矢印 14"/>
          <p:cNvSpPr/>
          <p:nvPr/>
        </p:nvSpPr>
        <p:spPr>
          <a:xfrm>
            <a:off x="1238739" y="1681434"/>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pic>
        <p:nvPicPr>
          <p:cNvPr id="1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61705" y="1371577"/>
            <a:ext cx="220733" cy="81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右矢印 16"/>
          <p:cNvSpPr/>
          <p:nvPr/>
        </p:nvSpPr>
        <p:spPr>
          <a:xfrm>
            <a:off x="1287241" y="2783857"/>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pic>
        <p:nvPicPr>
          <p:cNvPr id="1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0207" y="2474000"/>
            <a:ext cx="220733" cy="81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右矢印 18"/>
          <p:cNvSpPr/>
          <p:nvPr/>
        </p:nvSpPr>
        <p:spPr>
          <a:xfrm>
            <a:off x="1449252" y="3816048"/>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pic>
        <p:nvPicPr>
          <p:cNvPr id="2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2072" y="3506191"/>
            <a:ext cx="220733" cy="81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右矢印 20"/>
          <p:cNvSpPr/>
          <p:nvPr/>
        </p:nvSpPr>
        <p:spPr>
          <a:xfrm>
            <a:off x="1435501" y="4907209"/>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pic>
        <p:nvPicPr>
          <p:cNvPr id="2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2071" y="4597352"/>
            <a:ext cx="220733" cy="81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右矢印 22"/>
          <p:cNvSpPr/>
          <p:nvPr/>
        </p:nvSpPr>
        <p:spPr>
          <a:xfrm>
            <a:off x="1393374" y="6124156"/>
            <a:ext cx="212453" cy="209068"/>
          </a:xfrm>
          <a:prstGeom prst="rightArrow">
            <a:avLst/>
          </a:prstGeom>
          <a:effectLst/>
          <a:scene3d>
            <a:camera prst="orthographicFront">
              <a:rot lat="0" lon="0" rev="0"/>
            </a:camera>
            <a:lightRig rig="glow" dir="tl">
              <a:rot lat="0" lon="0" rev="900000"/>
            </a:lightRig>
          </a:scene3d>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pic>
        <p:nvPicPr>
          <p:cNvPr id="2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6194" y="5814299"/>
            <a:ext cx="220733" cy="81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矢印 5"/>
          <p:cNvSpPr/>
          <p:nvPr/>
        </p:nvSpPr>
        <p:spPr>
          <a:xfrm rot="1273712">
            <a:off x="2627784" y="1348450"/>
            <a:ext cx="1728192" cy="1435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20309329">
            <a:off x="2613934" y="4929422"/>
            <a:ext cx="1728192" cy="1435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4788024" y="1890502"/>
            <a:ext cx="0" cy="39237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4427984" y="5229201"/>
            <a:ext cx="4176464"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Firewall"/>
          <p:cNvSpPr>
            <a:spLocks noEditPoints="1" noChangeArrowheads="1"/>
          </p:cNvSpPr>
          <p:nvPr/>
        </p:nvSpPr>
        <p:spPr bwMode="auto">
          <a:xfrm>
            <a:off x="7526774" y="2982202"/>
            <a:ext cx="606666" cy="244798"/>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pic>
        <p:nvPicPr>
          <p:cNvPr id="33" name="Picture 6" descr="C:\Users\user\AppData\Local\Microsoft\Windows\Temporary Internet Files\Content.IE5\UXMKK7JB\MC90044128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5607" y="3128253"/>
            <a:ext cx="808251" cy="8082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user\AppData\Local\Microsoft\Windows\Temporary Internet Files\Content.IE5\9QTVROUN\MC900441717[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5112" y="2783857"/>
            <a:ext cx="534996" cy="53499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user\AppData\Local\Microsoft\Windows\Temporary Internet Files\Content.IE5\UXMKK7JB\MC9003361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138" y="2888392"/>
            <a:ext cx="648982" cy="60914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user\AppData\Local\Microsoft\Windows\Temporary Internet Files\Content.IE5\05FG7GE0\MC9002372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1537" y="3354303"/>
            <a:ext cx="802145" cy="78995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C:\Users\user\AppData\Local\Microsoft\Windows\Temporary Internet Files\Content.IE5\YO0DJXPI\MC90039625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5041" y="4494470"/>
            <a:ext cx="509207" cy="526801"/>
          </a:xfrm>
          <a:prstGeom prst="rect">
            <a:avLst/>
          </a:prstGeom>
          <a:noFill/>
          <a:extLst>
            <a:ext uri="{909E8E84-426E-40DD-AFC4-6F175D3DCCD1}">
              <a14:hiddenFill xmlns:a14="http://schemas.microsoft.com/office/drawing/2010/main">
                <a:solidFill>
                  <a:srgbClr val="FFFFFF"/>
                </a:solidFill>
              </a14:hiddenFill>
            </a:ext>
          </a:extLst>
        </p:spPr>
      </p:pic>
      <p:sp>
        <p:nvSpPr>
          <p:cNvPr id="38" name="円/楕円 37"/>
          <p:cNvSpPr/>
          <p:nvPr/>
        </p:nvSpPr>
        <p:spPr>
          <a:xfrm rot="19316504">
            <a:off x="4787287" y="2535255"/>
            <a:ext cx="1662502" cy="1677710"/>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 name="テキスト ボックス 38"/>
          <p:cNvSpPr txBox="1"/>
          <p:nvPr/>
        </p:nvSpPr>
        <p:spPr>
          <a:xfrm>
            <a:off x="5079366" y="2236677"/>
            <a:ext cx="1410964" cy="400110"/>
          </a:xfrm>
          <a:prstGeom prst="rect">
            <a:avLst/>
          </a:prstGeom>
          <a:noFill/>
        </p:spPr>
        <p:txBody>
          <a:bodyPr wrap="none" rtlCol="0">
            <a:spAutoFit/>
          </a:bodyPr>
          <a:lstStyle/>
          <a:p>
            <a:r>
              <a:rPr kumimoji="1" lang="ja-JP" altLang="en-US" sz="2000" dirty="0"/>
              <a:t>クラスター１</a:t>
            </a:r>
          </a:p>
        </p:txBody>
      </p:sp>
      <p:sp>
        <p:nvSpPr>
          <p:cNvPr id="40" name="円/楕円 39"/>
          <p:cNvSpPr/>
          <p:nvPr/>
        </p:nvSpPr>
        <p:spPr>
          <a:xfrm rot="19316504">
            <a:off x="6771611" y="2639635"/>
            <a:ext cx="1608991" cy="1330810"/>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7168208" y="2320672"/>
            <a:ext cx="1580256" cy="400110"/>
          </a:xfrm>
          <a:prstGeom prst="rect">
            <a:avLst/>
          </a:prstGeom>
          <a:noFill/>
        </p:spPr>
        <p:txBody>
          <a:bodyPr wrap="square" rtlCol="0">
            <a:spAutoFit/>
          </a:bodyPr>
          <a:lstStyle/>
          <a:p>
            <a:r>
              <a:rPr kumimoji="1" lang="ja-JP" altLang="en-US" sz="2000" dirty="0"/>
              <a:t>クラスター２</a:t>
            </a:r>
          </a:p>
        </p:txBody>
      </p:sp>
      <p:sp>
        <p:nvSpPr>
          <p:cNvPr id="42" name="テキスト ボックス 41"/>
          <p:cNvSpPr txBox="1"/>
          <p:nvPr/>
        </p:nvSpPr>
        <p:spPr>
          <a:xfrm>
            <a:off x="6014120" y="4142310"/>
            <a:ext cx="1580256" cy="400110"/>
          </a:xfrm>
          <a:prstGeom prst="rect">
            <a:avLst/>
          </a:prstGeom>
          <a:noFill/>
        </p:spPr>
        <p:txBody>
          <a:bodyPr wrap="square" rtlCol="0">
            <a:spAutoFit/>
          </a:bodyPr>
          <a:lstStyle/>
          <a:p>
            <a:r>
              <a:rPr kumimoji="1" lang="ja-JP" altLang="en-US" sz="2000" dirty="0"/>
              <a:t>クラスター</a:t>
            </a:r>
            <a:r>
              <a:rPr kumimoji="1" lang="en-US" altLang="ja-JP" sz="2000" dirty="0"/>
              <a:t>3</a:t>
            </a:r>
            <a:endParaRPr kumimoji="1" lang="ja-JP" altLang="en-US" sz="2000" dirty="0"/>
          </a:p>
        </p:txBody>
      </p:sp>
      <p:sp>
        <p:nvSpPr>
          <p:cNvPr id="43" name="円/楕円 42"/>
          <p:cNvSpPr/>
          <p:nvPr/>
        </p:nvSpPr>
        <p:spPr>
          <a:xfrm rot="19316504">
            <a:off x="6146139" y="4241657"/>
            <a:ext cx="1032435" cy="956543"/>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7" name="グループ化 26"/>
          <p:cNvGrpSpPr/>
          <p:nvPr/>
        </p:nvGrpSpPr>
        <p:grpSpPr>
          <a:xfrm>
            <a:off x="-201503" y="0"/>
            <a:ext cx="8661935" cy="6631688"/>
            <a:chOff x="-201503" y="0"/>
            <a:chExt cx="8661935" cy="6631688"/>
          </a:xfrm>
        </p:grpSpPr>
        <p:sp>
          <p:nvSpPr>
            <p:cNvPr id="14" name="円/楕円 13"/>
            <p:cNvSpPr/>
            <p:nvPr/>
          </p:nvSpPr>
          <p:spPr>
            <a:xfrm>
              <a:off x="-201503" y="0"/>
              <a:ext cx="1398209" cy="1371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吹き出し 24"/>
            <p:cNvSpPr/>
            <p:nvPr/>
          </p:nvSpPr>
          <p:spPr>
            <a:xfrm>
              <a:off x="4557214" y="5647125"/>
              <a:ext cx="3903218" cy="984563"/>
            </a:xfrm>
            <a:prstGeom prst="wedgeRectCallout">
              <a:avLst>
                <a:gd name="adj1" fmla="val -60344"/>
                <a:gd name="adj2" fmla="val -1592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あ，</a:t>
              </a:r>
              <a:r>
                <a:rPr lang="en-US" altLang="ja-JP" dirty="0"/>
                <a:t>”name{</a:t>
              </a:r>
              <a:r>
                <a:rPr lang="ja-JP" altLang="en-US" dirty="0"/>
                <a:t>クラスター１</a:t>
              </a:r>
              <a:r>
                <a:rPr lang="en-US" altLang="ja-JP" dirty="0"/>
                <a:t>}”</a:t>
              </a:r>
              <a:r>
                <a:rPr lang="ja-JP" altLang="en-US" dirty="0"/>
                <a:t>がある！</a:t>
              </a:r>
              <a:endParaRPr kumimoji="1" lang="ja-JP" altLang="en-US" dirty="0"/>
            </a:p>
          </p:txBody>
        </p:sp>
      </p:grpSp>
    </p:spTree>
    <p:extLst>
      <p:ext uri="{BB962C8B-B14F-4D97-AF65-F5344CB8AC3E}">
        <p14:creationId xmlns:p14="http://schemas.microsoft.com/office/powerpoint/2010/main" val="391282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10</a:t>
            </a:r>
            <a:r>
              <a:rPr kumimoji="1" lang="en-US" altLang="ja-JP" dirty="0"/>
              <a:t>.1 </a:t>
            </a:r>
            <a:r>
              <a:rPr kumimoji="1" lang="ja-JP" altLang="en-US" dirty="0"/>
              <a:t>クラスタリング</a:t>
            </a:r>
            <a:endParaRPr kumimoji="1" lang="en-US" altLang="ja-JP" dirty="0"/>
          </a:p>
          <a:p>
            <a:r>
              <a:rPr lang="en-US" altLang="ja-JP" dirty="0"/>
              <a:t>10</a:t>
            </a:r>
            <a:r>
              <a:rPr kumimoji="1" lang="en-US" altLang="ja-JP" dirty="0"/>
              <a:t>.2 </a:t>
            </a:r>
            <a:r>
              <a:rPr lang="en-US" altLang="ja-JP" dirty="0"/>
              <a:t>K-means</a:t>
            </a:r>
            <a:r>
              <a:rPr lang="ja-JP" altLang="en-US" dirty="0"/>
              <a:t>法</a:t>
            </a:r>
            <a:endParaRPr kumimoji="1" lang="en-US" altLang="ja-JP" dirty="0"/>
          </a:p>
          <a:p>
            <a:r>
              <a:rPr lang="en-US" altLang="ja-JP" dirty="0"/>
              <a:t>10.3 </a:t>
            </a:r>
            <a:r>
              <a:rPr lang="ja-JP" altLang="en-US" dirty="0"/>
              <a:t>混合ガウス分布</a:t>
            </a:r>
            <a:endParaRPr lang="en-US" altLang="ja-JP" dirty="0"/>
          </a:p>
          <a:p>
            <a:r>
              <a:rPr lang="en-US" altLang="ja-JP" dirty="0"/>
              <a:t>10.4 </a:t>
            </a:r>
            <a:r>
              <a:rPr lang="ja-JP" altLang="en-US" dirty="0"/>
              <a:t>階層的クラスタリング</a:t>
            </a:r>
            <a:endParaRPr lang="en-US" altLang="ja-JP" dirty="0"/>
          </a:p>
          <a:p>
            <a:r>
              <a:rPr lang="en-US" altLang="ja-JP" dirty="0"/>
              <a:t>10.5 </a:t>
            </a:r>
            <a:r>
              <a:rPr lang="ja-JP" altLang="en-US" dirty="0"/>
              <a:t>低次元化</a:t>
            </a:r>
            <a:endParaRPr lang="en-US" altLang="ja-JP" dirty="0"/>
          </a:p>
        </p:txBody>
      </p:sp>
      <p:sp>
        <p:nvSpPr>
          <p:cNvPr id="4" name="正方形/長方形 3"/>
          <p:cNvSpPr/>
          <p:nvPr/>
        </p:nvSpPr>
        <p:spPr>
          <a:xfrm>
            <a:off x="251520" y="1844824"/>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85788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lang="ja-JP" altLang="en-US" dirty="0"/>
              <a:t>クラスタリングの基礎について学んだ．</a:t>
            </a:r>
          </a:p>
          <a:p>
            <a:r>
              <a:rPr lang="en-US" altLang="ja-JP" dirty="0"/>
              <a:t>K-means </a:t>
            </a:r>
            <a:r>
              <a:rPr lang="ja-JP" altLang="en-US" dirty="0"/>
              <a:t>法のアルゴリズムを学び，簡単な数値例を通じてその動作を確認した．</a:t>
            </a:r>
          </a:p>
          <a:p>
            <a:r>
              <a:rPr lang="ja-JP" altLang="en-US" dirty="0"/>
              <a:t>混合ガウス分布における</a:t>
            </a:r>
            <a:r>
              <a:rPr lang="en-US" altLang="ja-JP" dirty="0"/>
              <a:t>EM</a:t>
            </a:r>
            <a:r>
              <a:rPr lang="ja-JP" altLang="en-US" dirty="0"/>
              <a:t>アルゴリズムの概略について学んだ．</a:t>
            </a:r>
          </a:p>
          <a:p>
            <a:r>
              <a:rPr lang="ja-JP" altLang="en-US" dirty="0"/>
              <a:t>階層的クラスタリングの概要について学んだ．</a:t>
            </a:r>
          </a:p>
          <a:p>
            <a:r>
              <a:rPr lang="ja-JP" altLang="en-US" dirty="0"/>
              <a:t>低次元化手法の概要について学び，その代表的な手法である主成分分析，独立成分分析，カーネル主成分分析，深層学習の概要を知った．</a:t>
            </a:r>
            <a:endParaRPr lang="en-US" altLang="ja-JP" dirty="0"/>
          </a:p>
        </p:txBody>
      </p:sp>
    </p:spTree>
    <p:extLst>
      <p:ext uri="{BB962C8B-B14F-4D97-AF65-F5344CB8AC3E}">
        <p14:creationId xmlns:p14="http://schemas.microsoft.com/office/powerpoint/2010/main" val="1025826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予習問題</a:t>
            </a:r>
            <a:r>
              <a:rPr kumimoji="1" lang="en-US" altLang="ja-JP"/>
              <a:t>	</a:t>
            </a:r>
            <a:endParaRPr kumimoji="1" lang="ja-JP" altLang="en-US"/>
          </a:p>
        </p:txBody>
      </p:sp>
      <p:sp>
        <p:nvSpPr>
          <p:cNvPr id="3" name="コンテンツ プレースホルダー 2"/>
          <p:cNvSpPr>
            <a:spLocks noGrp="1"/>
          </p:cNvSpPr>
          <p:nvPr>
            <p:ph idx="1"/>
          </p:nvPr>
        </p:nvSpPr>
        <p:spPr/>
        <p:txBody>
          <a:bodyPr/>
          <a:lstStyle/>
          <a:p>
            <a:r>
              <a:rPr kumimoji="1" lang="en-US" altLang="ja-JP"/>
              <a:t>p.153 </a:t>
            </a:r>
            <a:r>
              <a:rPr kumimoji="1" lang="ja-JP" altLang="en-US"/>
              <a:t>の最小二乗法の説明を読んで、自分で式をおいかけてみよう</a:t>
            </a:r>
            <a:endParaRPr kumimoji="1" lang="en-US" altLang="ja-JP"/>
          </a:p>
          <a:p>
            <a:r>
              <a:rPr kumimoji="1" lang="en-US" altLang="ja-JP"/>
              <a:t>pp.156-160 </a:t>
            </a:r>
            <a:r>
              <a:rPr kumimoji="1" lang="ja-JP" altLang="en-US"/>
              <a:t>のナイーブベイズ法によるスパムフィルタの説明を読んで、</a:t>
            </a:r>
            <a:r>
              <a:rPr kumimoji="1" lang="en-US" altLang="ja-JP"/>
              <a:t>(11.22)</a:t>
            </a:r>
            <a:r>
              <a:rPr kumimoji="1" lang="ja-JP" altLang="en-US"/>
              <a:t>と</a:t>
            </a:r>
            <a:r>
              <a:rPr kumimoji="1" lang="en-US" altLang="ja-JP"/>
              <a:t>(11.23)</a:t>
            </a:r>
            <a:r>
              <a:rPr kumimoji="1" lang="ja-JP" altLang="en-US"/>
              <a:t>が得られることを確かめよう</a:t>
            </a:r>
            <a:endParaRPr kumimoji="1" lang="en-US" altLang="ja-JP"/>
          </a:p>
        </p:txBody>
      </p:sp>
    </p:spTree>
    <p:extLst>
      <p:ext uri="{BB962C8B-B14F-4D97-AF65-F5344CB8AC3E}">
        <p14:creationId xmlns:p14="http://schemas.microsoft.com/office/powerpoint/2010/main" val="310782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5416"/>
            <a:ext cx="8229600" cy="1143000"/>
          </a:xfrm>
          <a:solidFill>
            <a:schemeClr val="bg1">
              <a:alpha val="63000"/>
            </a:schemeClr>
          </a:solidFill>
        </p:spPr>
        <p:txBody>
          <a:bodyPr>
            <a:normAutofit fontScale="90000"/>
          </a:bodyPr>
          <a:lstStyle/>
          <a:p>
            <a:r>
              <a:rPr kumimoji="1" lang="en-US" altLang="ja-JP" dirty="0"/>
              <a:t>10.1.1 </a:t>
            </a:r>
            <a:r>
              <a:rPr kumimoji="1" lang="ja-JP" altLang="en-US" dirty="0"/>
              <a:t>クラスタリングとは何か？</a:t>
            </a:r>
          </a:p>
        </p:txBody>
      </p:sp>
      <p:sp>
        <p:nvSpPr>
          <p:cNvPr id="3" name="コンテンツ プレースホルダー 2"/>
          <p:cNvSpPr>
            <a:spLocks noGrp="1"/>
          </p:cNvSpPr>
          <p:nvPr>
            <p:ph idx="1"/>
          </p:nvPr>
        </p:nvSpPr>
        <p:spPr>
          <a:xfrm>
            <a:off x="457200" y="915976"/>
            <a:ext cx="8229600" cy="4389120"/>
          </a:xfrm>
        </p:spPr>
        <p:txBody>
          <a:bodyPr/>
          <a:lstStyle/>
          <a:p>
            <a:r>
              <a:rPr lang="ja-JP" altLang="en-US" dirty="0"/>
              <a:t>データの集まりをデータ間の類似度にしたがっていくつかのグループに分類することを</a:t>
            </a:r>
            <a:r>
              <a:rPr lang="ja-JP" altLang="en-US" b="1" dirty="0">
                <a:effectLst>
                  <a:outerShdw blurRad="38100" dist="38100" dir="2700000" algn="tl">
                    <a:srgbClr val="000000">
                      <a:alpha val="43137"/>
                    </a:srgbClr>
                  </a:outerShdw>
                </a:effectLst>
              </a:rPr>
              <a:t>クラスタリング</a:t>
            </a:r>
            <a:r>
              <a:rPr lang="ja-JP" altLang="en-US" dirty="0"/>
              <a:t>という．</a:t>
            </a:r>
          </a:p>
          <a:p>
            <a:r>
              <a:rPr lang="ja-JP" altLang="en-US" dirty="0"/>
              <a:t>この作業を自動化するのが機械学習におけるクラスタリングという種類に属する手法</a:t>
            </a:r>
            <a:endParaRPr lang="en-US" altLang="ja-JP" dirty="0"/>
          </a:p>
          <a:p>
            <a:r>
              <a:rPr lang="ja-JP" altLang="en-US" dirty="0"/>
              <a:t>自ら概念を獲得するロボットをつくろうとする場合にはクラスタリングは重要な要素技術になる．</a:t>
            </a:r>
            <a:endParaRPr kumimoji="1" lang="ja-JP"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56992"/>
            <a:ext cx="7544271" cy="375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22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43000"/>
          </a:xfrm>
        </p:spPr>
        <p:txBody>
          <a:bodyPr>
            <a:normAutofit fontScale="90000"/>
          </a:bodyPr>
          <a:lstStyle/>
          <a:p>
            <a:r>
              <a:rPr kumimoji="1" lang="en-US" altLang="ja-JP" dirty="0"/>
              <a:t>10.1.2 </a:t>
            </a:r>
            <a:r>
              <a:rPr kumimoji="1" lang="ja-JP" altLang="en-US" dirty="0"/>
              <a:t>特徴抽出</a:t>
            </a:r>
            <a:br>
              <a:rPr kumimoji="1" lang="en-US" altLang="ja-JP" dirty="0"/>
            </a:br>
            <a:r>
              <a:rPr kumimoji="1" lang="ja-JP" altLang="en-US" sz="3600" dirty="0"/>
              <a:t>「自然な」クラスタリングとは？</a:t>
            </a:r>
          </a:p>
        </p:txBody>
      </p:sp>
      <p:sp>
        <p:nvSpPr>
          <p:cNvPr id="3" name="コンテンツ プレースホルダー 2"/>
          <p:cNvSpPr>
            <a:spLocks noGrp="1"/>
          </p:cNvSpPr>
          <p:nvPr>
            <p:ph idx="1"/>
          </p:nvPr>
        </p:nvSpPr>
        <p:spPr>
          <a:xfrm>
            <a:off x="457200" y="4869160"/>
            <a:ext cx="8229600" cy="1800200"/>
          </a:xfrm>
        </p:spPr>
        <p:txBody>
          <a:bodyPr>
            <a:normAutofit fontScale="92500"/>
          </a:bodyPr>
          <a:lstStyle/>
          <a:p>
            <a:r>
              <a:rPr lang="ja-JP" altLang="en-US" dirty="0"/>
              <a:t>ロボットにとってこのグループ分けが「自然な」ものであるかどうかは，ロボットにどのような基準を与えるかに依存する．</a:t>
            </a:r>
            <a:endParaRPr lang="en-US" altLang="ja-JP" dirty="0"/>
          </a:p>
          <a:p>
            <a:r>
              <a:rPr lang="ja-JP" altLang="en-US" dirty="0"/>
              <a:t>そのような類似性を定義するために，</a:t>
            </a:r>
            <a:r>
              <a:rPr lang="ja-JP" altLang="en-US" b="1" dirty="0"/>
              <a:t>特徴量</a:t>
            </a:r>
            <a:r>
              <a:rPr lang="ja-JP" altLang="en-US" dirty="0"/>
              <a:t>や</a:t>
            </a:r>
            <a:r>
              <a:rPr lang="ja-JP" altLang="en-US" b="1" dirty="0"/>
              <a:t>特徴ベクトル</a:t>
            </a:r>
            <a:r>
              <a:rPr lang="ja-JP" altLang="en-US" dirty="0"/>
              <a:t>によって張られる</a:t>
            </a:r>
            <a:r>
              <a:rPr lang="ja-JP" altLang="en-US" b="1" dirty="0"/>
              <a:t>特徴空間</a:t>
            </a:r>
            <a:r>
              <a:rPr lang="ja-JP" altLang="en-US" dirty="0"/>
              <a:t>の設計が重要になる．</a:t>
            </a:r>
            <a:endParaRPr kumimoji="1" lang="ja-JP"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4977369" cy="247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929" y="1628800"/>
            <a:ext cx="3225155" cy="312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4211960" y="4239324"/>
            <a:ext cx="747320"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ja-JP" altLang="en-US" dirty="0"/>
              <a:t>形状</a:t>
            </a:r>
            <a:r>
              <a:rPr lang="en-US" altLang="ja-JP" dirty="0"/>
              <a:t>?</a:t>
            </a:r>
            <a:endParaRPr kumimoji="1" lang="ja-JP" altLang="en-US" dirty="0"/>
          </a:p>
        </p:txBody>
      </p:sp>
      <p:sp>
        <p:nvSpPr>
          <p:cNvPr id="21" name="テキスト ボックス 20"/>
          <p:cNvSpPr txBox="1"/>
          <p:nvPr/>
        </p:nvSpPr>
        <p:spPr>
          <a:xfrm>
            <a:off x="7740352" y="2204864"/>
            <a:ext cx="886781"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kumimoji="1" lang="ja-JP" altLang="en-US" dirty="0"/>
              <a:t>大きさ</a:t>
            </a:r>
            <a:r>
              <a:rPr kumimoji="1" lang="en-US" altLang="ja-JP" dirty="0"/>
              <a:t>?</a:t>
            </a:r>
            <a:endParaRPr kumimoji="1" lang="ja-JP" altLang="en-US" dirty="0"/>
          </a:p>
        </p:txBody>
      </p:sp>
    </p:spTree>
    <p:extLst>
      <p:ext uri="{BB962C8B-B14F-4D97-AF65-F5344CB8AC3E}">
        <p14:creationId xmlns:p14="http://schemas.microsoft.com/office/powerpoint/2010/main" val="2452071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特徴量抽出とクラスタリング</a:t>
            </a:r>
            <a:endParaRPr kumimoji="1" lang="ja-JP" altLang="en-US" dirty="0"/>
          </a:p>
        </p:txBody>
      </p:sp>
      <p:sp>
        <p:nvSpPr>
          <p:cNvPr id="4" name="正方形/長方形 3"/>
          <p:cNvSpPr/>
          <p:nvPr/>
        </p:nvSpPr>
        <p:spPr>
          <a:xfrm>
            <a:off x="467544" y="5877272"/>
            <a:ext cx="8136904" cy="830997"/>
          </a:xfrm>
          <a:prstGeom prst="rect">
            <a:avLst/>
          </a:prstGeom>
        </p:spPr>
        <p:txBody>
          <a:bodyPr wrap="square">
            <a:spAutoFit/>
          </a:bodyPr>
          <a:lstStyle/>
          <a:p>
            <a:r>
              <a:rPr lang="ja-JP" altLang="en-US" sz="2400" dirty="0"/>
              <a:t>対象が特徴空間上の点として表されると，クラスタリングは特徴空間上の点をグループ分けする数学的な問題になる．</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9" y="1785937"/>
            <a:ext cx="7854857" cy="403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8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教師なし学習</a:t>
            </a:r>
          </a:p>
        </p:txBody>
      </p:sp>
      <p:sp>
        <p:nvSpPr>
          <p:cNvPr id="3" name="コンテンツ プレースホルダー 2"/>
          <p:cNvSpPr>
            <a:spLocks noGrp="1"/>
          </p:cNvSpPr>
          <p:nvPr>
            <p:ph idx="1"/>
          </p:nvPr>
        </p:nvSpPr>
        <p:spPr/>
        <p:txBody>
          <a:bodyPr/>
          <a:lstStyle/>
          <a:p>
            <a:r>
              <a:rPr kumimoji="1" lang="ja-JP" altLang="en-US" dirty="0"/>
              <a:t>入力として与えられたデータに潜む知識を発見する方法</a:t>
            </a:r>
            <a:endParaRPr kumimoji="1" lang="en-US" altLang="ja-JP" dirty="0"/>
          </a:p>
          <a:p>
            <a:r>
              <a:rPr lang="ja-JP" altLang="en-US" dirty="0"/>
              <a:t>クラスタリング</a:t>
            </a:r>
            <a:endParaRPr lang="en-US" altLang="ja-JP" dirty="0"/>
          </a:p>
          <a:p>
            <a:pPr lvl="1"/>
            <a:r>
              <a:rPr lang="ja-JP" altLang="en-US" dirty="0"/>
              <a:t>大量のデータを幾つかのグループに自動的に分類する．</a:t>
            </a:r>
            <a:endParaRPr lang="en-US" altLang="ja-JP" dirty="0"/>
          </a:p>
          <a:p>
            <a:pPr lvl="1"/>
            <a:r>
              <a:rPr lang="ja-JP" altLang="en-US" dirty="0"/>
              <a:t>分類問題を教師データを用いずに行う．</a:t>
            </a:r>
            <a:endParaRPr lang="en-US" altLang="ja-JP" dirty="0"/>
          </a:p>
          <a:p>
            <a:r>
              <a:rPr lang="ja-JP" altLang="en-US" dirty="0"/>
              <a:t>低次元化</a:t>
            </a:r>
            <a:endParaRPr lang="en-US" altLang="ja-JP" dirty="0"/>
          </a:p>
          <a:p>
            <a:pPr lvl="1"/>
            <a:r>
              <a:rPr lang="ja-JP" altLang="en-US" dirty="0"/>
              <a:t>高次元のデータをより低次元な空間に写像することで，データを説明する少数のパラメータを発見する．または，可視化する．</a:t>
            </a:r>
            <a:endParaRPr lang="en-US" altLang="ja-JP" dirty="0"/>
          </a:p>
        </p:txBody>
      </p:sp>
    </p:spTree>
    <p:extLst>
      <p:ext uri="{BB962C8B-B14F-4D97-AF65-F5344CB8AC3E}">
        <p14:creationId xmlns:p14="http://schemas.microsoft.com/office/powerpoint/2010/main" val="503795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10</a:t>
            </a:r>
            <a:r>
              <a:rPr kumimoji="1" lang="en-US" altLang="ja-JP" dirty="0"/>
              <a:t>.1 </a:t>
            </a:r>
            <a:r>
              <a:rPr kumimoji="1" lang="ja-JP" altLang="en-US" dirty="0"/>
              <a:t>クラスタリング</a:t>
            </a:r>
            <a:endParaRPr kumimoji="1" lang="en-US" altLang="ja-JP" dirty="0"/>
          </a:p>
          <a:p>
            <a:r>
              <a:rPr lang="en-US" altLang="ja-JP" dirty="0"/>
              <a:t>10</a:t>
            </a:r>
            <a:r>
              <a:rPr kumimoji="1" lang="en-US" altLang="ja-JP" dirty="0"/>
              <a:t>.2 </a:t>
            </a:r>
            <a:r>
              <a:rPr lang="en-US" altLang="ja-JP" dirty="0"/>
              <a:t>K-means</a:t>
            </a:r>
            <a:r>
              <a:rPr lang="ja-JP" altLang="en-US" dirty="0"/>
              <a:t>法</a:t>
            </a:r>
            <a:endParaRPr kumimoji="1" lang="en-US" altLang="ja-JP" dirty="0"/>
          </a:p>
          <a:p>
            <a:r>
              <a:rPr lang="en-US" altLang="ja-JP" dirty="0"/>
              <a:t>10.3 </a:t>
            </a:r>
            <a:r>
              <a:rPr lang="ja-JP" altLang="en-US" dirty="0"/>
              <a:t>混合ガウス分布</a:t>
            </a:r>
            <a:endParaRPr lang="en-US" altLang="ja-JP" dirty="0"/>
          </a:p>
          <a:p>
            <a:r>
              <a:rPr lang="en-US" altLang="ja-JP" dirty="0"/>
              <a:t>10.4 </a:t>
            </a:r>
            <a:r>
              <a:rPr lang="ja-JP" altLang="en-US" dirty="0"/>
              <a:t>階層的クラスタリング</a:t>
            </a:r>
            <a:endParaRPr lang="en-US" altLang="ja-JP" dirty="0"/>
          </a:p>
          <a:p>
            <a:r>
              <a:rPr lang="en-US" altLang="ja-JP" dirty="0"/>
              <a:t>10.5 </a:t>
            </a:r>
            <a:r>
              <a:rPr lang="ja-JP" altLang="en-US" dirty="0"/>
              <a:t>低次元化</a:t>
            </a:r>
            <a:endParaRPr lang="en-US" altLang="ja-JP" dirty="0"/>
          </a:p>
        </p:txBody>
      </p:sp>
      <p:sp>
        <p:nvSpPr>
          <p:cNvPr id="4" name="正方形/長方形 3"/>
          <p:cNvSpPr/>
          <p:nvPr/>
        </p:nvSpPr>
        <p:spPr>
          <a:xfrm>
            <a:off x="251520" y="2348880"/>
            <a:ext cx="73448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7369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6593</TotalTime>
  <Words>2273</Words>
  <Application>Microsoft Office PowerPoint</Application>
  <PresentationFormat>画面に合わせる (4:3)</PresentationFormat>
  <Paragraphs>271</Paragraphs>
  <Slides>41</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41</vt:i4>
      </vt:variant>
    </vt:vector>
  </HeadingPairs>
  <TitlesOfParts>
    <vt:vector size="45" baseType="lpstr">
      <vt:lpstr>Calibri</vt:lpstr>
      <vt:lpstr>Constantia</vt:lpstr>
      <vt:lpstr>Wingdings 2</vt:lpstr>
      <vt:lpstr>リゾート</vt:lpstr>
      <vt:lpstr>人工知能概論 第10回 学習と認識(1) クラスタリング</vt:lpstr>
      <vt:lpstr>STORY 学習と認識（1）</vt:lpstr>
      <vt:lpstr>仮定 学習と認識（1）</vt:lpstr>
      <vt:lpstr>Contents</vt:lpstr>
      <vt:lpstr>10.1.1 クラスタリングとは何か？</vt:lpstr>
      <vt:lpstr>10.1.2 特徴抽出 「自然な」クラスタリングとは？</vt:lpstr>
      <vt:lpstr>特徴量抽出とクラスタリング</vt:lpstr>
      <vt:lpstr>教師なし学習</vt:lpstr>
      <vt:lpstr>Contents</vt:lpstr>
      <vt:lpstr>10.2.1 K-means法のアルゴリズム</vt:lpstr>
      <vt:lpstr>10.2.2 K-means法の例</vt:lpstr>
      <vt:lpstr>K-means法の実行例</vt:lpstr>
      <vt:lpstr>10.2.2 K-means法の例(続き)</vt:lpstr>
      <vt:lpstr>K-means法の実行例</vt:lpstr>
      <vt:lpstr>10.2.2 K-means法の例</vt:lpstr>
      <vt:lpstr>K-means法の実行例</vt:lpstr>
      <vt:lpstr>演習10-1 K-means法とは？</vt:lpstr>
      <vt:lpstr>演習10-2 K-means法</vt:lpstr>
      <vt:lpstr>Contents</vt:lpstr>
      <vt:lpstr>10.3.1 確率モデルに基づくクラスタリング</vt:lpstr>
      <vt:lpstr>10.3.2混合分布モデルのデータ生成過程</vt:lpstr>
      <vt:lpstr>ベイズ定理を用いた解釈</vt:lpstr>
      <vt:lpstr>混合ガウス分布</vt:lpstr>
      <vt:lpstr>EMアルゴリズム</vt:lpstr>
      <vt:lpstr>LDA(Latent Dirichlet Allocation) 潜在ディリクレ配分法</vt:lpstr>
      <vt:lpstr>演習10-3 確率的クラスタリング </vt:lpstr>
      <vt:lpstr>演習10－3追加</vt:lpstr>
      <vt:lpstr>Contents</vt:lpstr>
      <vt:lpstr>10.4 階層的クラスタリングと非階層的クラスタリング</vt:lpstr>
      <vt:lpstr>デンドログラム （階層的クラスタリング）</vt:lpstr>
      <vt:lpstr>ウォード法</vt:lpstr>
      <vt:lpstr>演習10-4 </vt:lpstr>
      <vt:lpstr>Contents</vt:lpstr>
      <vt:lpstr>10.5.1 クラスタリングと低次元化</vt:lpstr>
      <vt:lpstr>主成分分析</vt:lpstr>
      <vt:lpstr>主成分分析の例</vt:lpstr>
      <vt:lpstr>様々な低次元化手法</vt:lpstr>
      <vt:lpstr>10.5.5 深層学習(deep learning)</vt:lpstr>
      <vt:lpstr>宝箱という 知識を得る</vt:lpstr>
      <vt:lpstr>まとめ</vt:lpstr>
      <vt:lpstr>予習問題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第12回 不確実性への挑戦(2) 確率論，ベイズ理論，パターン認識</dc:title>
  <dc:creator>user</dc:creator>
  <cp:lastModifiedBy>白井　英俊</cp:lastModifiedBy>
  <cp:revision>202</cp:revision>
  <cp:lastPrinted>2013-12-03T05:47:16Z</cp:lastPrinted>
  <dcterms:created xsi:type="dcterms:W3CDTF">2013-09-10T05:02:22Z</dcterms:created>
  <dcterms:modified xsi:type="dcterms:W3CDTF">2019-06-26T05:19:59Z</dcterms:modified>
</cp:coreProperties>
</file>