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0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79F3-6215-47D7-B578-BAF3E8655785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ECE1-57A1-48EF-8FDC-623049658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06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79F3-6215-47D7-B578-BAF3E8655785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ECE1-57A1-48EF-8FDC-623049658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03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79F3-6215-47D7-B578-BAF3E8655785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ECE1-57A1-48EF-8FDC-623049658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937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79F3-6215-47D7-B578-BAF3E8655785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ECE1-57A1-48EF-8FDC-623049658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43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79F3-6215-47D7-B578-BAF3E8655785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ECE1-57A1-48EF-8FDC-623049658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13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79F3-6215-47D7-B578-BAF3E8655785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ECE1-57A1-48EF-8FDC-623049658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28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79F3-6215-47D7-B578-BAF3E8655785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ECE1-57A1-48EF-8FDC-623049658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2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79F3-6215-47D7-B578-BAF3E8655785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ECE1-57A1-48EF-8FDC-623049658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21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79F3-6215-47D7-B578-BAF3E8655785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ECE1-57A1-48EF-8FDC-623049658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64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79F3-6215-47D7-B578-BAF3E8655785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ECE1-57A1-48EF-8FDC-623049658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52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79F3-6215-47D7-B578-BAF3E8655785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6ECE1-57A1-48EF-8FDC-623049658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270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279F3-6215-47D7-B578-BAF3E8655785}" type="datetimeFigureOut">
              <a:rPr kumimoji="1" lang="ja-JP" altLang="en-US" smtClean="0"/>
              <a:t>2019/7/4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6ECE1-57A1-48EF-8FDC-623049658D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592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/>
              <a:t>最小二乗法　詳解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ja-JP" altLang="en-US" sz="3600"/>
              <a:t>人工知能概論　補足</a:t>
            </a:r>
            <a:endParaRPr kumimoji="1" lang="ja-JP" altLang="en-US" sz="3600"/>
          </a:p>
        </p:txBody>
      </p:sp>
    </p:spTree>
    <p:extLst>
      <p:ext uri="{BB962C8B-B14F-4D97-AF65-F5344CB8AC3E}">
        <p14:creationId xmlns:p14="http://schemas.microsoft.com/office/powerpoint/2010/main" val="1796172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838200" y="0"/>
                <a:ext cx="10515600" cy="1325563"/>
              </a:xfrm>
            </p:spPr>
            <p:txBody>
              <a:bodyPr/>
              <a:lstStyle/>
              <a:p>
                <a:r>
                  <a:rPr kumimoji="1" lang="en-US" altLang="ja-JP"/>
                  <a:t>(11.6)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kumimoji="1" lang="ja-JP" altLang="en-US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838200" y="0"/>
                <a:ext cx="10515600" cy="1325563"/>
              </a:xfrm>
              <a:blipFill rotWithShape="0"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89254"/>
                <a:ext cx="10515600" cy="156298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kumimoji="1" lang="ja-JP" altLang="en-US"/>
                  <a:t>１次元出力 </a:t>
                </a:r>
                <a:r>
                  <a:rPr kumimoji="1" lang="en-US" altLang="ja-JP"/>
                  <a:t>(</a:t>
                </a:r>
                <a:r>
                  <a:rPr kumimoji="1" lang="en-US" altLang="ja-JP" i="1"/>
                  <a:t>y</a:t>
                </a:r>
                <a:r>
                  <a:rPr kumimoji="1" lang="en-US" altLang="ja-JP" baseline="-25000"/>
                  <a:t>i</a:t>
                </a:r>
                <a:r>
                  <a:rPr kumimoji="1" lang="ja-JP" altLang="en-US"/>
                  <a:t>がスカラー）の場合を考える</a:t>
                </a:r>
                <a:endParaRPr lang="en-US" altLang="ja-JP"/>
              </a:p>
              <a:p>
                <a:pPr marL="0" indent="0">
                  <a:buNone/>
                </a:pPr>
                <a:r>
                  <a:rPr kumimoji="1" lang="en-US" altLang="ja-JP" i="1"/>
                  <a:t>x</a:t>
                </a:r>
                <a:r>
                  <a:rPr kumimoji="1" lang="en-US" altLang="ja-JP" baseline="-25000"/>
                  <a:t>i</a:t>
                </a:r>
                <a:r>
                  <a:rPr kumimoji="1" lang="ja-JP" altLang="en-US"/>
                  <a:t>は本来の入力ベクトル</a:t>
                </a:r>
                <a:r>
                  <a:rPr lang="ja-JP" altLang="en-US"/>
                  <a:t>に定数</a:t>
                </a:r>
                <a:r>
                  <a:rPr lang="en-US" altLang="ja-JP"/>
                  <a:t>1</a:t>
                </a:r>
                <a:r>
                  <a:rPr lang="ja-JP" altLang="en-US"/>
                  <a:t>を加えたベクトル</a:t>
                </a:r>
                <a:endParaRPr lang="en-US" altLang="ja-JP"/>
              </a:p>
              <a:p>
                <a:pPr marL="0" indent="0">
                  <a:buNone/>
                </a:pPr>
                <a:r>
                  <a:rPr kumimoji="1" lang="en-US" altLang="ja-JP"/>
                  <a:t>		</a:t>
                </a:r>
                <a:r>
                  <a:rPr lang="en-US" altLang="ja-JP" i="1"/>
                  <a:t> x</a:t>
                </a:r>
                <a:r>
                  <a:rPr lang="en-US" altLang="ja-JP" baseline="-25000"/>
                  <a:t>i</a:t>
                </a:r>
                <a:r>
                  <a:rPr lang="en-US" altLang="ja-JP"/>
                  <a:t> = (1,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</m:oMath>
                </a14:m>
                <a:r>
                  <a:rPr kumimoji="1" lang="en-US" altLang="ja-JP"/>
                  <a:t>,</a:t>
                </a:r>
                <a:r>
                  <a:rPr lang="en-US" altLang="ja-JP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</m:oMath>
                </a14:m>
                <a:r>
                  <a:rPr kumimoji="1" lang="en-US" altLang="ja-JP"/>
                  <a:t>,  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kumimoji="1" lang="en-US" altLang="ja-JP"/>
                  <a:t>)</a:t>
                </a:r>
                <a:r>
                  <a:rPr kumimoji="1" lang="en-US" altLang="ja-JP" baseline="30000"/>
                  <a:t>T</a:t>
                </a: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89254"/>
                <a:ext cx="10515600" cy="1562986"/>
              </a:xfrm>
              <a:blipFill rotWithShape="0">
                <a:blip r:embed="rId3"/>
                <a:stretch>
                  <a:fillRect l="-1217" t="-7782" b="-66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838200" y="3141922"/>
                <a:ext cx="10278554" cy="3415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/>
                  <a:t>注釈：　ベクトルはすべて列ベクトル</a:t>
                </a:r>
                <a:r>
                  <a:rPr lang="en-US" altLang="ja-JP" sz="2400"/>
                  <a:t>,   </a:t>
                </a:r>
                <a:r>
                  <a:rPr lang="ja-JP" altLang="en-US" sz="2400"/>
                  <a:t>入力は</a:t>
                </a:r>
                <a:r>
                  <a:rPr lang="en-US" altLang="ja-JP" sz="2400" i="1"/>
                  <a:t>d</a:t>
                </a:r>
                <a:r>
                  <a:rPr lang="ja-JP" altLang="en-US" sz="2400"/>
                  <a:t>次元</a:t>
                </a:r>
                <a:r>
                  <a:rPr lang="en-US" altLang="ja-JP" sz="2400"/>
                  <a:t>(</a:t>
                </a:r>
                <a:r>
                  <a:rPr lang="ja-JP" altLang="en-US" sz="2400"/>
                  <a:t>特徴量が</a:t>
                </a:r>
                <a:r>
                  <a:rPr lang="en-US" altLang="ja-JP" sz="2400" i="1"/>
                  <a:t>d</a:t>
                </a:r>
                <a:r>
                  <a:rPr lang="ja-JP" altLang="en-US" sz="2400"/>
                  <a:t>個</a:t>
                </a:r>
                <a:r>
                  <a:rPr lang="en-US" altLang="ja-JP" sz="2400"/>
                  <a:t>)</a:t>
                </a:r>
              </a:p>
              <a:p>
                <a:r>
                  <a:rPr lang="ja-JP" altLang="en-US" sz="2400"/>
                  <a:t>   学習データは</a:t>
                </a:r>
                <a:r>
                  <a:rPr lang="en-US" altLang="ja-JP" sz="2400" i="1"/>
                  <a:t>N</a:t>
                </a:r>
                <a:r>
                  <a:rPr lang="ja-JP" altLang="en-US" sz="2400"/>
                  <a:t>個あり、そのうちの一個を　</a:t>
                </a:r>
                <a:r>
                  <a:rPr lang="en-US" altLang="ja-JP" sz="2400" i="1"/>
                  <a:t>i</a:t>
                </a:r>
                <a:r>
                  <a:rPr lang="ja-JP" altLang="en-US" sz="2400"/>
                  <a:t>　で表している</a:t>
                </a:r>
                <a:endParaRPr lang="en-US" altLang="ja-JP" sz="2400"/>
              </a:p>
              <a:p>
                <a:r>
                  <a:rPr lang="ja-JP" altLang="en-US" sz="2400"/>
                  <a:t>重み（係数）ベクトル</a:t>
                </a:r>
                <a:r>
                  <a:rPr lang="en-US" altLang="ja-JP" sz="2400" b="1" i="1"/>
                  <a:t>w</a:t>
                </a:r>
                <a:r>
                  <a:rPr lang="ja-JP" altLang="en-US" sz="2400"/>
                  <a:t>は </a:t>
                </a:r>
                <a:r>
                  <a:rPr lang="en-US" altLang="ja-JP" sz="2400"/>
                  <a:t>(</a:t>
                </a:r>
                <a:r>
                  <a:rPr lang="en-US" altLang="ja-JP" sz="2400" i="1"/>
                  <a:t>d</a:t>
                </a:r>
                <a:r>
                  <a:rPr lang="en-US" altLang="ja-JP" sz="2400"/>
                  <a:t>+1)</a:t>
                </a:r>
                <a:r>
                  <a:rPr lang="ja-JP" altLang="en-US" sz="2400"/>
                  <a:t>次元のベクトル</a:t>
                </a:r>
                <a:r>
                  <a:rPr lang="en-US" altLang="ja-JP" sz="2400"/>
                  <a:t>(</a:t>
                </a:r>
                <a:r>
                  <a:rPr lang="en-US" altLang="ja-JP" sz="2400" i="1"/>
                  <a:t>w</a:t>
                </a:r>
                <a:r>
                  <a:rPr lang="en-US" altLang="ja-JP" sz="2400" baseline="-25000"/>
                  <a:t>0</a:t>
                </a:r>
                <a:r>
                  <a:rPr lang="en-US" altLang="ja-JP" sz="2400"/>
                  <a:t>, </a:t>
                </a:r>
                <a:r>
                  <a:rPr lang="en-US" altLang="ja-JP" sz="2400" i="1"/>
                  <a:t>w</a:t>
                </a:r>
                <a:r>
                  <a:rPr lang="en-US" altLang="ja-JP" sz="2400" baseline="-25000"/>
                  <a:t>1</a:t>
                </a:r>
                <a:r>
                  <a:rPr lang="en-US" altLang="ja-JP" sz="2400"/>
                  <a:t>, …, </a:t>
                </a:r>
                <a:r>
                  <a:rPr lang="en-US" altLang="ja-JP" sz="2400" i="1"/>
                  <a:t>w</a:t>
                </a:r>
                <a:r>
                  <a:rPr lang="en-US" altLang="ja-JP" sz="2400" baseline="-25000"/>
                  <a:t>d</a:t>
                </a:r>
                <a:r>
                  <a:rPr lang="en-US" altLang="ja-JP" sz="2400"/>
                  <a:t>)</a:t>
                </a:r>
                <a:r>
                  <a:rPr lang="en-US" altLang="ja-JP" sz="2400" baseline="30000"/>
                  <a:t>T</a:t>
                </a:r>
              </a:p>
              <a:p>
                <a:r>
                  <a:rPr lang="ja-JP" altLang="en-US" sz="2400"/>
                  <a:t>だから</a:t>
                </a:r>
                <a:endParaRPr lang="en-US" altLang="ja-JP" sz="2400"/>
              </a:p>
              <a:p>
                <a:r>
                  <a:rPr lang="en-US" altLang="ja-JP" sz="2400"/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altLang="ja-JP" sz="240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ja-JP" sz="2400"/>
                  <a:t>= </a:t>
                </a:r>
                <a:r>
                  <a:rPr lang="en-US" altLang="ja-JP" sz="2400" i="1"/>
                  <a:t>w</a:t>
                </a:r>
                <a:r>
                  <a:rPr lang="en-US" altLang="ja-JP" sz="2400" baseline="-25000"/>
                  <a:t>0</a:t>
                </a:r>
                <a:r>
                  <a:rPr lang="ja-JP" altLang="en-US" sz="2400"/>
                  <a:t>・</a:t>
                </a:r>
                <a:r>
                  <a:rPr lang="en-US" altLang="ja-JP" sz="2400"/>
                  <a:t>1+ </a:t>
                </a:r>
                <a:r>
                  <a:rPr lang="en-US" altLang="ja-JP" sz="2400" i="1"/>
                  <a:t>w</a:t>
                </a:r>
                <a:r>
                  <a:rPr lang="en-US" altLang="ja-JP" sz="2400" baseline="-25000"/>
                  <a:t>1</a:t>
                </a:r>
                <a:r>
                  <a:rPr lang="ja-JP" altLang="en-US" sz="240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</m:oMath>
                </a14:m>
                <a:r>
                  <a:rPr lang="en-US" altLang="ja-JP" sz="2400"/>
                  <a:t> + </a:t>
                </a:r>
                <a:r>
                  <a:rPr lang="en-US" altLang="ja-JP" sz="2400" i="1"/>
                  <a:t>w</a:t>
                </a:r>
                <a:r>
                  <a:rPr lang="en-US" altLang="ja-JP" sz="2400" baseline="-25000"/>
                  <a:t>2</a:t>
                </a:r>
                <a:r>
                  <a:rPr lang="ja-JP" altLang="en-US" sz="240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altLang="ja-JP" sz="2400" b="0" i="0" smtClean="0">
                        <a:latin typeface="Cambria Math" panose="02040503050406030204" pitchFamily="18" charset="0"/>
                      </a:rPr>
                      <m:t>+…+</m:t>
                    </m:r>
                  </m:oMath>
                </a14:m>
                <a:r>
                  <a:rPr lang="en-US" altLang="ja-JP" sz="2400" i="1"/>
                  <a:t>w</a:t>
                </a:r>
                <a:r>
                  <a:rPr lang="en-US" altLang="ja-JP" sz="2400" baseline="-25000"/>
                  <a:t>d</a:t>
                </a:r>
                <a14:m>
                  <m:oMath xmlns:m="http://schemas.openxmlformats.org/officeDocument/2006/math">
                    <m:r>
                      <a:rPr lang="ja-JP" altLang="en-US" sz="2400" i="1">
                        <a:latin typeface="Cambria Math" panose="02040503050406030204" pitchFamily="18" charset="0"/>
                      </a:rPr>
                      <m:t>・</m:t>
                    </m:r>
                    <m:sSub>
                      <m:sSub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altLang="ja-JP" sz="2400"/>
                  <a:t> </a:t>
                </a:r>
              </a:p>
              <a:p>
                <a:r>
                  <a:rPr lang="en-US" altLang="ja-JP" sz="2400"/>
                  <a:t>	= (</a:t>
                </a:r>
                <a:r>
                  <a:rPr lang="en-US" altLang="ja-JP" sz="2400" i="1"/>
                  <a:t>w</a:t>
                </a:r>
                <a:r>
                  <a:rPr lang="en-US" altLang="ja-JP" sz="2400" baseline="-25000"/>
                  <a:t>0</a:t>
                </a:r>
                <a:r>
                  <a:rPr lang="en-US" altLang="ja-JP" sz="2400"/>
                  <a:t>, </a:t>
                </a:r>
                <a:r>
                  <a:rPr lang="en-US" altLang="ja-JP" sz="2400" i="1"/>
                  <a:t>w</a:t>
                </a:r>
                <a:r>
                  <a:rPr lang="en-US" altLang="ja-JP" sz="2400" baseline="-25000"/>
                  <a:t>1</a:t>
                </a:r>
                <a:r>
                  <a:rPr lang="en-US" altLang="ja-JP" sz="2400"/>
                  <a:t>, …, </a:t>
                </a:r>
                <a:r>
                  <a:rPr lang="en-US" altLang="ja-JP" sz="2400" i="1"/>
                  <a:t>w</a:t>
                </a:r>
                <a:r>
                  <a:rPr lang="en-US" altLang="ja-JP" sz="2400" baseline="-25000"/>
                  <a:t>d</a:t>
                </a:r>
                <a:r>
                  <a:rPr lang="en-US" altLang="ja-JP" sz="2400"/>
                  <a:t>)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ja-JP" altLang="en-US" sz="2400" i="1">
                                  <a:latin typeface="Cambria Math" panose="02040503050406030204" pitchFamily="18" charset="0"/>
                                </a:rPr>
                                <m:t>１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ja-JP" sz="2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4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altLang="ja-JP" sz="2400" b="0" i="0" smtClean="0"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  <m:r>
                                    <a:rPr lang="en-US" altLang="ja-JP" sz="2400" b="0" i="1" smtClean="0">
                                      <a:latin typeface="Cambria Math" panose="02040503050406030204" pitchFamily="18" charset="0"/>
                                    </a:rPr>
                                    <m:t>,1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altLang="ja-JP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altLang="ja-JP" sz="2400" i="1" smtClean="0">
                                        <a:latin typeface="Cambria Math" panose="02040503050406030204" pitchFamily="18" charset="0"/>
                                      </a:rPr>
                                      <m:t>⋮</m:t>
                                    </m:r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altLang="ja-JP" sz="2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acc>
                                          <m:accPr>
                                            <m:chr m:val="̅"/>
                                            <m:ctrlPr>
                                              <a:rPr lang="en-US" altLang="ja-JP" sz="2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accPr>
                                          <m:e>
                                            <m:r>
                                              <a:rPr lang="en-US" altLang="ja-JP" sz="2400" b="0" i="1" smtClean="0">
                                                <a:latin typeface="Cambria Math" panose="02040503050406030204" pitchFamily="18" charset="0"/>
                                              </a:rPr>
                                              <m:t>𝑥</m:t>
                                            </m:r>
                                          </m:e>
                                        </m:acc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ja-JP" sz="2400" b="0" i="0" smtClean="0"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  <m:r>
                                          <a:rPr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altLang="ja-JP" sz="2400" b="0" i="1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ja-JP" sz="240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endParaRPr lang="en-US" altLang="ja-JP" sz="240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41922"/>
                <a:ext cx="10278554" cy="3415294"/>
              </a:xfrm>
              <a:prstGeom prst="rect">
                <a:avLst/>
              </a:prstGeom>
              <a:blipFill rotWithShape="0">
                <a:blip r:embed="rId4"/>
                <a:stretch>
                  <a:fillRect l="-949" t="-196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2115878" y="6187884"/>
            <a:ext cx="1691489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/>
              <a:t>内積による表現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836735" y="775081"/>
            <a:ext cx="1011815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/>
              <a:t>T</a:t>
            </a:r>
            <a:r>
              <a:rPr kumimoji="1" lang="ja-JP" altLang="en-US"/>
              <a:t>は転置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6836735" y="4535380"/>
                <a:ext cx="2329805" cy="628377"/>
              </a:xfrm>
              <a:prstGeom prst="rect">
                <a:avLst/>
              </a:prstGeom>
              <a:noFill/>
              <a:ln>
                <a:solidFill>
                  <a:srgbClr val="7030A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800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kumimoji="1" lang="en-US" altLang="ja-JP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p>
                      <m:e>
                        <m:sSub>
                          <m:sSubPr>
                            <m:ctrlPr>
                              <a:rPr kumimoji="1" lang="en-US" altLang="ja-JP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altLang="ja-JP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8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en-US" altLang="ja-JP" sz="2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altLang="ja-JP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̅"/>
                                    <m:ctrlPr>
                                      <a:rPr kumimoji="1" lang="en-US" altLang="ja-JP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kumimoji="1" lang="en-US" altLang="ja-JP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ja-JP" sz="2800" b="0" i="0" smtClean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  <m:r>
                                  <a:rPr lang="en-US" altLang="ja-JP" sz="2800" b="0" i="1" smtClean="0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ja-JP" sz="2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  <m:sub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e>
                    </m:nary>
                  </m:oMath>
                </a14:m>
                <a:endParaRPr kumimoji="1" lang="ja-JP" altLang="en-US" sz="280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735" y="4535380"/>
                <a:ext cx="2329805" cy="628377"/>
              </a:xfrm>
              <a:prstGeom prst="rect">
                <a:avLst/>
              </a:prstGeom>
              <a:blipFill rotWithShape="0">
                <a:blip r:embed="rId5"/>
                <a:stretch>
                  <a:fillRect l="-5208" t="-5714" b="-12381"/>
                </a:stretch>
              </a:blipFill>
              <a:ln>
                <a:solidFill>
                  <a:srgbClr val="7030A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8432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1012750" y="375757"/>
                <a:ext cx="10613065" cy="1591266"/>
              </a:xfrm>
            </p:spPr>
            <p:txBody>
              <a:bodyPr anchor="t">
                <a:normAutofit fontScale="9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kumimoji="1" lang="en-US" altLang="ja-JP"/>
                  <a:t>(11.7)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kumimoji="1"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1" lang="en-US" altLang="ja-JP" b="0" i="0" smtClean="0">
                            <a:latin typeface="Cambria Math" panose="02040503050406030204" pitchFamily="18" charset="0"/>
                          </a:rPr>
                          <m:t>arg</m:t>
                        </m:r>
                        <m:limLow>
                          <m:limLowPr>
                            <m:ctrlP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kumimoji="1" lang="en-US" altLang="ja-JP" b="0" i="0" smtClean="0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kumimoji="1" lang="en-US" altLang="ja-JP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lim>
                        </m:limLow>
                      </m:fName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br>
                  <a:rPr kumimoji="1" lang="en-US" altLang="ja-JP"/>
                </a:br>
                <a:r>
                  <a:rPr lang="en-US" altLang="ja-JP"/>
                  <a:t>		   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ja-JP">
                            <a:latin typeface="Cambria Math" panose="02040503050406030204" pitchFamily="18" charset="0"/>
                          </a:rPr>
                          <m:t>arg</m:t>
                        </m:r>
                        <m:limLow>
                          <m:limLow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altLang="ja-JP">
                                <a:latin typeface="Cambria Math" panose="02040503050406030204" pitchFamily="18" charset="0"/>
                              </a:rPr>
                              <m:t>min</m:t>
                            </m:r>
                          </m:e>
                          <m:lim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lim>
                        </m:limLow>
                      </m:fName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sty m:val="p"/>
                                <m:brk m:alnAt="7"/>
                              </m:rPr>
                              <a:rPr lang="en-US" altLang="ja-JP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en-US" altLang="ja-JP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‖"/>
                                    <m:endChr m:val="‖"/>
                                    <m:ctrlPr>
                                      <a:rPr lang="en-US" altLang="ja-JP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ja-JP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ja-JP" b="0" i="0" smtClean="0"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</m:sub>
                                    </m:sSub>
                                    <m:r>
                                      <a:rPr lang="en-US" altLang="ja-JP" b="0" i="1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altLang="ja-JP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ja-JP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altLang="ja-JP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p>
                                    <m:sSub>
                                      <m:sSubPr>
                                        <m:ctrlPr>
                                          <a:rPr lang="en-US" altLang="ja-JP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ja-JP" b="0" i="0" smtClean="0"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altLang="ja-JP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func>
                  </m:oMath>
                </a14:m>
                <a:endParaRPr kumimoji="1" lang="ja-JP" altLang="en-US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12750" y="375757"/>
                <a:ext cx="10613065" cy="1591266"/>
              </a:xfrm>
              <a:blipFill rotWithShape="0">
                <a:blip r:embed="rId2"/>
                <a:stretch>
                  <a:fillRect l="-2010" b="-310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673258"/>
                <a:ext cx="10515600" cy="407171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𝒘</m:t>
                    </m:r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kumimoji="1" lang="ja-JP" altLang="en-US"/>
                  <a:t> は評価関数（コスト関数とも言う）</a:t>
                </a:r>
                <a:endParaRPr kumimoji="1" lang="en-US" altLang="ja-JP"/>
              </a:p>
              <a:p>
                <a:pPr marL="0" indent="0">
                  <a:buNone/>
                </a:pPr>
                <a:r>
                  <a:rPr lang="en-US" altLang="ja-JP"/>
                  <a:t>      </a:t>
                </a:r>
                <a:r>
                  <a:rPr lang="ja-JP" altLang="en-US"/>
                  <a:t>この値を最小にする重み</a:t>
                </a:r>
                <a:r>
                  <a:rPr lang="en-US" altLang="ja-JP" b="1" i="1"/>
                  <a:t>w</a:t>
                </a:r>
                <a:r>
                  <a:rPr lang="ja-JP" altLang="en-US"/>
                  <a:t> を求めたい </a:t>
                </a:r>
                <a:r>
                  <a:rPr lang="en-US" altLang="ja-JP"/>
                  <a:t>---</a:t>
                </a:r>
                <a:r>
                  <a:rPr lang="ja-JP" altLang="en-US"/>
                  <a:t>その値を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1" i="1">
                            <a:latin typeface="Cambria Math" panose="02040503050406030204" pitchFamily="18" charset="0"/>
                          </a:rPr>
                          <m:t>𝒘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kumimoji="1" lang="ja-JP" altLang="en-US" i="1" smtClean="0">
                        <a:latin typeface="Cambria Math" panose="02040503050406030204" pitchFamily="18" charset="0"/>
                      </a:rPr>
                      <m:t>で表す</m:t>
                    </m:r>
                  </m:oMath>
                </a14:m>
                <a:endParaRPr kumimoji="1" lang="en-US" altLang="ja-JP"/>
              </a:p>
              <a:p>
                <a:pPr marL="0" indent="0">
                  <a:buNone/>
                </a:pPr>
                <a:r>
                  <a:rPr kumimoji="1" lang="ja-JP" altLang="en-US"/>
                  <a:t>評価関数</a:t>
                </a:r>
                <a:r>
                  <a:rPr lang="ja-JP" altLang="en-US"/>
                  <a:t>として</a:t>
                </a:r>
                <a:endParaRPr lang="en-US" altLang="ja-JP"/>
              </a:p>
              <a:p>
                <a:pPr marL="0" indent="0">
                  <a:buNone/>
                </a:pPr>
                <a:r>
                  <a:rPr kumimoji="1" lang="en-US" altLang="ja-JP"/>
                  <a:t>	</a:t>
                </a:r>
                <a:r>
                  <a:rPr kumimoji="1" lang="ja-JP" altLang="en-US"/>
                  <a:t>　　学習データに対し、「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kumimoji="1" lang="ja-JP" altLang="en-US" i="1">
                        <a:latin typeface="Cambria Math" panose="02040503050406030204" pitchFamily="18" charset="0"/>
                      </a:rPr>
                      <m:t>と</m:t>
                    </m:r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kumimoji="1" lang="ja-JP" altLang="en-US"/>
                  <a:t>の差の２乗」の総和</a:t>
                </a:r>
                <a:endParaRPr kumimoji="1" lang="en-US" altLang="ja-JP"/>
              </a:p>
              <a:p>
                <a:pPr marL="0" indent="0">
                  <a:buNone/>
                </a:pPr>
                <a:r>
                  <a:rPr lang="ja-JP" altLang="en-US"/>
                  <a:t>を考える。</a:t>
                </a:r>
                <a:endParaRPr lang="en-US" altLang="ja-JP"/>
              </a:p>
              <a:p>
                <a:pPr marL="0" indent="0">
                  <a:buNone/>
                </a:pPr>
                <a:r>
                  <a:rPr lang="en-US" altLang="ja-JP"/>
                  <a:t>  </a:t>
                </a:r>
                <a:r>
                  <a:rPr lang="ja-JP" altLang="en-US"/>
                  <a:t>その最小値を与える</a:t>
                </a:r>
                <a:r>
                  <a:rPr lang="en-US" altLang="ja-JP" b="1" i="1"/>
                  <a:t>w</a:t>
                </a:r>
                <a:r>
                  <a:rPr lang="ja-JP" altLang="en-US"/>
                  <a:t>が求める答え</a:t>
                </a:r>
                <a:endParaRPr lang="en-US" altLang="ja-JP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673258"/>
                <a:ext cx="10515600" cy="4071716"/>
              </a:xfrm>
              <a:blipFill rotWithShape="0">
                <a:blip r:embed="rId3"/>
                <a:stretch>
                  <a:fillRect l="-1217" t="-31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/>
          <p:cNvSpPr/>
          <p:nvPr/>
        </p:nvSpPr>
        <p:spPr>
          <a:xfrm>
            <a:off x="6021571" y="1546760"/>
            <a:ext cx="2987748" cy="64858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356152" y="4144094"/>
            <a:ext cx="2987748" cy="64858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479310" y="1440435"/>
            <a:ext cx="3827721" cy="978195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132869" y="3896001"/>
            <a:ext cx="4589721" cy="1020726"/>
          </a:xfrm>
          <a:prstGeom prst="rect">
            <a:avLst/>
          </a:prstGeom>
          <a:noFill/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4400105" y="599040"/>
            <a:ext cx="2158409" cy="613071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105787" y="5167424"/>
            <a:ext cx="2020186" cy="627320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615070" y="375757"/>
            <a:ext cx="3200400" cy="1064678"/>
          </a:xfrm>
          <a:prstGeom prst="rect">
            <a:avLst/>
          </a:prstGeom>
          <a:solidFill>
            <a:srgbClr val="5B9BD5">
              <a:alpha val="1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73890" y="4992540"/>
            <a:ext cx="3387355" cy="977087"/>
          </a:xfrm>
          <a:prstGeom prst="rect">
            <a:avLst/>
          </a:prstGeom>
          <a:solidFill>
            <a:srgbClr val="5B9BD5">
              <a:alpha val="1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4713765" y="1435394"/>
            <a:ext cx="4876801" cy="1069719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3848986" y="1329070"/>
            <a:ext cx="6507126" cy="1294641"/>
          </a:xfrm>
          <a:prstGeom prst="rect">
            <a:avLst/>
          </a:prstGeom>
          <a:solidFill>
            <a:srgbClr val="5B9BD5">
              <a:alpha val="1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8493209" y="622835"/>
                <a:ext cx="2860591" cy="369332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/>
                    </m:d>
                  </m:oMath>
                </a14:m>
                <a:r>
                  <a:rPr kumimoji="1" lang="ja-JP" altLang="en-US"/>
                  <a:t> </a:t>
                </a:r>
                <a:r>
                  <a:rPr lang="ja-JP" altLang="en-US"/>
                  <a:t>は</a:t>
                </a:r>
                <a:r>
                  <a:rPr lang="en-US" altLang="ja-JP"/>
                  <a:t>『</a:t>
                </a:r>
                <a:r>
                  <a:rPr lang="ja-JP" altLang="en-US"/>
                  <a:t>ノルム」を表す記号</a:t>
                </a:r>
                <a:endParaRPr kumimoji="1" lang="en-US" altLang="ja-JP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3209" y="622835"/>
                <a:ext cx="2860591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9524" r="-1271" b="-19048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正方形/長方形 15"/>
          <p:cNvSpPr/>
          <p:nvPr/>
        </p:nvSpPr>
        <p:spPr>
          <a:xfrm>
            <a:off x="1012750" y="1616320"/>
            <a:ext cx="14547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/>
              <a:t>(11.</a:t>
            </a:r>
            <a:r>
              <a:rPr lang="ja-JP" altLang="en-US" sz="3600"/>
              <a:t>８</a:t>
            </a:r>
            <a:r>
              <a:rPr lang="en-US" altLang="ja-JP" sz="3600"/>
              <a:t>) </a:t>
            </a:r>
            <a:endParaRPr lang="ja-JP" altLang="en-US" sz="3600"/>
          </a:p>
        </p:txBody>
      </p:sp>
    </p:spTree>
    <p:extLst>
      <p:ext uri="{BB962C8B-B14F-4D97-AF65-F5344CB8AC3E}">
        <p14:creationId xmlns:p14="http://schemas.microsoft.com/office/powerpoint/2010/main" val="756399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205637"/>
            <a:ext cx="10515600" cy="1325563"/>
          </a:xfrm>
        </p:spPr>
        <p:txBody>
          <a:bodyPr/>
          <a:lstStyle/>
          <a:p>
            <a:r>
              <a:rPr kumimoji="1" lang="ja-JP" altLang="en-US"/>
              <a:t>偏微分の計算 </a:t>
            </a:r>
            <a:r>
              <a:rPr kumimoji="1" lang="en-US" altLang="ja-JP"/>
              <a:t>(11.9) &amp; (11.10)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26164" y="1855879"/>
            <a:ext cx="8698320" cy="107870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/>
              <a:t>最小値を求める　</a:t>
            </a:r>
            <a:r>
              <a:rPr kumimoji="1" lang="en-US" altLang="ja-JP"/>
              <a:t>---  </a:t>
            </a:r>
            <a:r>
              <a:rPr kumimoji="1" lang="ja-JP" altLang="en-US"/>
              <a:t>最小値はすくなくとも</a:t>
            </a:r>
            <a:r>
              <a:rPr kumimoji="1" lang="en-US" altLang="ja-JP"/>
              <a:t> </a:t>
            </a:r>
            <a:r>
              <a:rPr kumimoji="1" lang="ja-JP" altLang="en-US"/>
              <a:t>「極値」</a:t>
            </a:r>
            <a:endParaRPr kumimoji="1" lang="en-US" altLang="ja-JP"/>
          </a:p>
          <a:p>
            <a:pPr marL="0" indent="0">
              <a:buNone/>
            </a:pPr>
            <a:r>
              <a:rPr lang="en-US" altLang="ja-JP"/>
              <a:t>	</a:t>
            </a:r>
            <a:r>
              <a:rPr lang="ja-JP" altLang="en-US"/>
              <a:t>極値では、偏微分が０</a:t>
            </a:r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タイトル 1"/>
              <p:cNvSpPr txBox="1">
                <a:spLocks/>
              </p:cNvSpPr>
              <p:nvPr/>
            </p:nvSpPr>
            <p:spPr>
              <a:xfrm>
                <a:off x="200246" y="2066333"/>
                <a:ext cx="11153554" cy="3515759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 fontScale="97500"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lnSpc>
                    <a:spcPct val="120000"/>
                  </a:lnSpc>
                </a:pPr>
                <a:r>
                  <a:rPr lang="en-US" altLang="ja-JP"/>
                  <a:t>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/>
                  <a:t>	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altLang="ja-JP" sz="29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ja-JP" sz="29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  <m:d>
                          <m:dPr>
                            <m:ctrlPr>
                              <a:rPr lang="en-US" altLang="ja-JP" sz="29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9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</m:d>
                        <m:r>
                          <a:rPr lang="en-US" altLang="ja-JP" sz="2900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fName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altLang="ja-JP" sz="29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sty m:val="p"/>
                                <m:brk m:alnAt="7"/>
                              </m:rPr>
                              <a:rPr lang="en-US" altLang="ja-JP" sz="290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en-US" altLang="ja-JP" sz="29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‖"/>
                                    <m:endChr m:val="‖"/>
                                    <m:ctrlPr>
                                      <a:rPr lang="en-US" altLang="ja-JP" sz="29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ja-JP" sz="29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sz="2900" i="1"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ja-JP" sz="2900"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</m:sub>
                                    </m:sSub>
                                    <m:r>
                                      <a:rPr lang="en-US" altLang="ja-JP" sz="29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altLang="ja-JP" sz="29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ja-JP" sz="2900" i="1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altLang="ja-JP" sz="29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p>
                                    <m:sSub>
                                      <m:sSubPr>
                                        <m:ctrlPr>
                                          <a:rPr lang="en-US" altLang="ja-JP" sz="29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sz="2900" i="1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m:rPr>
                                            <m:sty m:val="p"/>
                                          </m:rPr>
                                          <a:rPr lang="en-US" altLang="ja-JP" sz="2900">
                                            <a:latin typeface="Cambria Math" panose="02040503050406030204" pitchFamily="18" charset="0"/>
                                          </a:rPr>
                                          <m:t>i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altLang="ja-JP" sz="29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func>
                  </m:oMath>
                </a14:m>
                <a:endParaRPr lang="en-US" altLang="ja-JP" sz="2900"/>
              </a:p>
              <a:p>
                <a:pPr>
                  <a:lnSpc>
                    <a:spcPct val="120000"/>
                  </a:lnSpc>
                </a:pPr>
                <a:r>
                  <a:rPr lang="en-US" altLang="ja-JP" sz="2900"/>
                  <a:t>		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ja-JP" sz="29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7"/>
                          </m:rPr>
                          <a:rPr lang="en-US" altLang="ja-JP" sz="29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altLang="ja-JP" sz="29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9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ja-JP" sz="29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9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ja-JP" sz="290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lang="en-US" altLang="ja-JP" sz="29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altLang="ja-JP" sz="29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29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p>
                                <m:r>
                                  <a:rPr lang="en-US" altLang="ja-JP" sz="29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altLang="ja-JP" sz="29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9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ja-JP" sz="290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lang="en-US" altLang="ja-JP" sz="29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ja-JP" sz="29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altLang="ja-JP" sz="290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9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9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90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altLang="ja-JP" sz="29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altLang="ja-JP" sz="29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9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altLang="ja-JP" sz="29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altLang="ja-JP" sz="2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9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90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altLang="ja-JP" sz="2900"/>
                  <a:t>)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ja-JP"/>
                  <a:t>			</a:t>
                </a:r>
                <a:endParaRPr lang="ja-JP" altLang="en-US"/>
              </a:p>
            </p:txBody>
          </p:sp>
        </mc:Choice>
        <mc:Fallback xmlns="">
          <p:sp>
            <p:nvSpPr>
              <p:cNvPr id="4" name="タイトル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246" y="2066333"/>
                <a:ext cx="11153554" cy="351575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7297213" y="2919141"/>
                <a:ext cx="3453189" cy="1206292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/>
                  <a:t>y</a:t>
                </a:r>
                <a:r>
                  <a:rPr kumimoji="1" lang="en-US" altLang="ja-JP" sz="2400" baseline="-25000"/>
                  <a:t>i</a:t>
                </a:r>
                <a:r>
                  <a:rPr kumimoji="1" lang="ja-JP" altLang="en-US" sz="2400"/>
                  <a:t>が１次元</a:t>
                </a:r>
                <a:r>
                  <a:rPr kumimoji="1" lang="en-US" altLang="ja-JP" sz="2400"/>
                  <a:t>(</a:t>
                </a:r>
                <a:r>
                  <a:rPr kumimoji="1" lang="ja-JP" altLang="en-US" sz="2400"/>
                  <a:t>スカラー）なら</a:t>
                </a:r>
                <a:endParaRPr kumimoji="1" lang="en-US" altLang="ja-JP" sz="2400"/>
              </a:p>
              <a:p>
                <a:r>
                  <a:rPr lang="ja-JP" altLang="en-US" sz="2400"/>
                  <a:t>　単純に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ja-JP" altLang="en-US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7"/>
                          </m:rPr>
                          <a:rPr lang="en-US" altLang="ja-JP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altLang="ja-JP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altLang="ja-JP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ja-JP" sz="240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lang="en-US" altLang="ja-JP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p>
                                <m: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ja-JP" sz="240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US" altLang="ja-JP" sz="2400"/>
              </a:p>
              <a:p>
                <a:r>
                  <a:rPr lang="ja-JP" altLang="en-US" sz="2400"/>
                  <a:t>左の式は多次元でも成立</a:t>
                </a:r>
                <a:endParaRPr lang="en-US" altLang="ja-JP" sz="240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213" y="2919141"/>
                <a:ext cx="3453189" cy="1206292"/>
              </a:xfrm>
              <a:prstGeom prst="rect">
                <a:avLst/>
              </a:prstGeom>
              <a:blipFill rotWithShape="0">
                <a:blip r:embed="rId3"/>
                <a:stretch>
                  <a:fillRect l="-2460" t="-18000" r="-1406" b="-43500"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フリーフォーム 14"/>
          <p:cNvSpPr/>
          <p:nvPr/>
        </p:nvSpPr>
        <p:spPr>
          <a:xfrm>
            <a:off x="5305647" y="3086743"/>
            <a:ext cx="1796911" cy="886533"/>
          </a:xfrm>
          <a:custGeom>
            <a:avLst/>
            <a:gdLst>
              <a:gd name="connsiteX0" fmla="*/ 0 w 1796911"/>
              <a:gd name="connsiteY0" fmla="*/ 163519 h 886533"/>
              <a:gd name="connsiteX1" fmla="*/ 1244009 w 1796911"/>
              <a:gd name="connsiteY1" fmla="*/ 14663 h 886533"/>
              <a:gd name="connsiteX2" fmla="*/ 1796902 w 1796911"/>
              <a:gd name="connsiteY2" fmla="*/ 482496 h 886533"/>
              <a:gd name="connsiteX3" fmla="*/ 1233376 w 1796911"/>
              <a:gd name="connsiteY3" fmla="*/ 886533 h 886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6911" h="886533">
                <a:moveTo>
                  <a:pt x="0" y="163519"/>
                </a:moveTo>
                <a:cubicBezTo>
                  <a:pt x="472262" y="62509"/>
                  <a:pt x="944525" y="-38500"/>
                  <a:pt x="1244009" y="14663"/>
                </a:cubicBezTo>
                <a:cubicBezTo>
                  <a:pt x="1543493" y="67826"/>
                  <a:pt x="1798674" y="337184"/>
                  <a:pt x="1796902" y="482496"/>
                </a:cubicBezTo>
                <a:cubicBezTo>
                  <a:pt x="1795130" y="627808"/>
                  <a:pt x="1514253" y="757170"/>
                  <a:pt x="1233376" y="886533"/>
                </a:cubicBezTo>
              </a:path>
            </a:pathLst>
          </a:custGeom>
          <a:noFill/>
          <a:ln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944526" y="4411245"/>
                <a:ext cx="10302948" cy="20080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280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kumimoji="1" lang="en-US" altLang="ja-JP" sz="280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kumimoji="1" lang="en-US" altLang="ja-JP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kumimoji="1" lang="ja-JP" altLang="en-US" sz="2800"/>
                  <a:t> を求める。</a:t>
                </a:r>
                <a:r>
                  <a:rPr lang="ja-JP" altLang="en-US" sz="2800"/>
                  <a:t>この</a:t>
                </a:r>
                <a:r>
                  <a:rPr kumimoji="1" lang="ja-JP" altLang="en-US" sz="2800"/>
                  <a:t>偏微分は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ja-JP" altLang="en-US" sz="2800"/>
                  <a:t>だけを変数、他は定数とみなして微分</a:t>
                </a:r>
                <a:endParaRPr lang="en-US" altLang="ja-JP" sz="2800"/>
              </a:p>
              <a:p>
                <a:r>
                  <a:rPr kumimoji="1" lang="ja-JP" altLang="en-US" sz="2800"/>
                  <a:t>ここで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altLang="ja-JP" sz="2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sSub>
                          <m:sSubPr>
                            <m:ctrlPr>
                              <a:rPr lang="en-US" altLang="ja-JP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d>
                    <m:r>
                      <a:rPr lang="en-US" altLang="ja-JP" sz="2800" b="0" i="0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altLang="ja-JP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80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altLang="ja-JP" sz="2800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kumimoji="1" lang="en-US" altLang="ja-JP" sz="2800"/>
                  <a:t>(</a:t>
                </a:r>
                <a:r>
                  <a:rPr lang="en-US" altLang="ja-JP" sz="2800" i="1"/>
                  <a:t>w</a:t>
                </a:r>
                <a:r>
                  <a:rPr lang="en-US" altLang="ja-JP" sz="2800" baseline="-25000"/>
                  <a:t>0</a:t>
                </a:r>
                <a:r>
                  <a:rPr lang="ja-JP" altLang="en-US" sz="2800"/>
                  <a:t>・</a:t>
                </a:r>
                <a:r>
                  <a:rPr lang="en-US" altLang="ja-JP" sz="2800"/>
                  <a:t>1+ </a:t>
                </a:r>
                <a:r>
                  <a:rPr lang="en-US" altLang="ja-JP" sz="2800" i="1"/>
                  <a:t>w</a:t>
                </a:r>
                <a:r>
                  <a:rPr lang="en-US" altLang="ja-JP" sz="2800" baseline="-25000"/>
                  <a:t>1</a:t>
                </a:r>
                <a:r>
                  <a:rPr lang="ja-JP" altLang="en-US" sz="280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sz="2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</m:oMath>
                </a14:m>
                <a:r>
                  <a:rPr lang="en-US" altLang="ja-JP" sz="2800"/>
                  <a:t> + </a:t>
                </a:r>
                <a:r>
                  <a:rPr lang="en-US" altLang="ja-JP" sz="2800" i="1"/>
                  <a:t>w</a:t>
                </a:r>
                <a:r>
                  <a:rPr lang="en-US" altLang="ja-JP" sz="2800" baseline="-25000"/>
                  <a:t>2</a:t>
                </a:r>
                <a:r>
                  <a:rPr lang="ja-JP" altLang="en-US" sz="280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sz="2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altLang="ja-JP" sz="2800" b="0" i="0" smtClean="0">
                        <a:latin typeface="Cambria Math" panose="02040503050406030204" pitchFamily="18" charset="0"/>
                      </a:rPr>
                      <m:t>+…+</m:t>
                    </m:r>
                  </m:oMath>
                </a14:m>
                <a:r>
                  <a:rPr lang="en-US" altLang="ja-JP" sz="2800" i="1"/>
                  <a:t>w</a:t>
                </a:r>
                <a:r>
                  <a:rPr lang="en-US" altLang="ja-JP" sz="2800" baseline="-25000"/>
                  <a:t>d</a:t>
                </a:r>
                <a14:m>
                  <m:oMath xmlns:m="http://schemas.openxmlformats.org/officeDocument/2006/math">
                    <m:r>
                      <a:rPr lang="ja-JP" altLang="en-US" sz="2800" i="1">
                        <a:latin typeface="Cambria Math" panose="02040503050406030204" pitchFamily="18" charset="0"/>
                      </a:rPr>
                      <m:t>・</m:t>
                    </m:r>
                    <m:sSub>
                      <m:sSubPr>
                        <m:ctrlPr>
                          <a:rPr lang="en-US" altLang="ja-JP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sz="2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sz="28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kumimoji="1" lang="en-US" altLang="ja-JP" sz="2800"/>
                  <a:t>))</a:t>
                </a:r>
              </a:p>
              <a:p>
                <a:r>
                  <a:rPr lang="ja-JP" altLang="en-US" sz="2800"/>
                  <a:t>だから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altLang="ja-JP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ja-JP" sz="2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kumimoji="1" lang="ja-JP" altLang="en-US" sz="2800"/>
                  <a:t> </a:t>
                </a:r>
                <a:r>
                  <a:rPr kumimoji="1" lang="en-US" altLang="ja-JP" sz="2800"/>
                  <a:t>= </a:t>
                </a:r>
                <a14:m>
                  <m:oMath xmlns:m="http://schemas.openxmlformats.org/officeDocument/2006/math">
                    <m:r>
                      <a:rPr kumimoji="1" lang="en-US" altLang="ja-JP" sz="2800" b="0" i="1" smtClean="0">
                        <a:latin typeface="Cambria Math" panose="02040503050406030204" pitchFamily="18" charset="0"/>
                      </a:rPr>
                      <m:t>−2</m:t>
                    </m:r>
                    <m:nary>
                      <m:naryPr>
                        <m:chr m:val="∑"/>
                        <m:supHide m:val="on"/>
                        <m:ctrlP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kumimoji="1" lang="en-US" altLang="ja-JP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kumimoji="1" lang="en-US" altLang="ja-JP" sz="28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d>
                      <m:dPr>
                        <m:ctrlPr>
                          <a:rPr lang="en-US" altLang="ja-JP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altLang="ja-JP" sz="2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sSub>
                          <m:sSubPr>
                            <m:ctrlPr>
                              <a:rPr lang="en-US" altLang="ja-JP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ja-JP" sz="280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d>
                  </m:oMath>
                </a14:m>
                <a:endParaRPr kumimoji="1" lang="ja-JP" altLang="en-US" sz="280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526" y="4411245"/>
                <a:ext cx="10302948" cy="2008050"/>
              </a:xfrm>
              <a:prstGeom prst="rect">
                <a:avLst/>
              </a:prstGeom>
              <a:blipFill rotWithShape="0">
                <a:blip r:embed="rId4"/>
                <a:stretch>
                  <a:fillRect l="-1243" r="-17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5765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78046"/>
            <a:ext cx="10515600" cy="1325563"/>
          </a:xfrm>
        </p:spPr>
        <p:txBody>
          <a:bodyPr/>
          <a:lstStyle/>
          <a:p>
            <a:r>
              <a:rPr kumimoji="1" lang="ja-JP" altLang="en-US">
                <a:solidFill>
                  <a:srgbClr val="FF0000"/>
                </a:solidFill>
              </a:rPr>
              <a:t>極値の条件</a:t>
            </a:r>
            <a:r>
              <a:rPr kumimoji="1" lang="ja-JP" altLang="en-US"/>
              <a:t>から</a:t>
            </a:r>
            <a:r>
              <a:rPr kumimoji="1" lang="en-US" altLang="ja-JP" b="1" i="1"/>
              <a:t>w</a:t>
            </a:r>
            <a:r>
              <a:rPr kumimoji="1" lang="en-US" altLang="ja-JP"/>
              <a:t>*</a:t>
            </a:r>
            <a:r>
              <a:rPr kumimoji="1" lang="ja-JP" altLang="en-US"/>
              <a:t>を求める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03609"/>
                <a:ext cx="10515600" cy="4773354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𝐸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den>
                    </m:f>
                  </m:oMath>
                </a14:m>
                <a:r>
                  <a:rPr lang="ja-JP" altLang="en-US"/>
                  <a:t> </a:t>
                </a:r>
                <a:r>
                  <a:rPr lang="en-US" altLang="ja-JP"/>
                  <a:t>=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−2</m:t>
                    </m:r>
                    <m:nary>
                      <m:naryPr>
                        <m:chr m:val="∑"/>
                        <m:supHide m:val="on"/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ja-JP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ja-JP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ja-JP" altLang="en-US"/>
                  <a:t>　</a:t>
                </a:r>
                <a:r>
                  <a:rPr kumimoji="1" lang="ja-JP" altLang="en-US">
                    <a:solidFill>
                      <a:srgbClr val="FF0000"/>
                    </a:solidFill>
                  </a:rPr>
                  <a:t>　</a:t>
                </a:r>
                <a:r>
                  <a:rPr kumimoji="1" lang="en-US" altLang="ja-JP">
                    <a:solidFill>
                      <a:srgbClr val="FF0000"/>
                    </a:solidFill>
                  </a:rPr>
                  <a:t>=</a:t>
                </a:r>
                <a:r>
                  <a:rPr lang="ja-JP" altLang="en-US">
                    <a:solidFill>
                      <a:srgbClr val="FF0000"/>
                    </a:solidFill>
                  </a:rPr>
                  <a:t> </a:t>
                </a:r>
                <a:r>
                  <a:rPr kumimoji="1" lang="en-US" altLang="ja-JP">
                    <a:solidFill>
                      <a:srgbClr val="FF0000"/>
                    </a:solidFill>
                  </a:rPr>
                  <a:t>0</a:t>
                </a:r>
              </a:p>
              <a:p>
                <a:pPr marL="0" indent="0">
                  <a:buNone/>
                </a:pPr>
                <a:r>
                  <a:rPr kumimoji="1" lang="ja-JP" altLang="en-US"/>
                  <a:t>よって、</a:t>
                </a:r>
                <a:endParaRPr kumimoji="1" lang="en-US" altLang="ja-JP"/>
              </a:p>
              <a:p>
                <a:pPr marL="0" indent="0">
                  <a:buNone/>
                </a:pPr>
                <a:r>
                  <a:rPr lang="en-US" altLang="ja-JP"/>
                  <a:t>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ja-JP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ja-JP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d>
                  </m:oMath>
                </a14:m>
                <a:r>
                  <a:rPr lang="ja-JP" altLang="en-US"/>
                  <a:t>　　</a:t>
                </a:r>
                <a:r>
                  <a:rPr lang="en-US" altLang="ja-JP"/>
                  <a:t>=</a:t>
                </a:r>
                <a:r>
                  <a:rPr lang="ja-JP" altLang="en-US"/>
                  <a:t> </a:t>
                </a:r>
                <a:r>
                  <a:rPr lang="en-US" altLang="ja-JP"/>
                  <a:t>0</a:t>
                </a:r>
              </a:p>
              <a:p>
                <a:pPr marL="0" indent="0">
                  <a:buNone/>
                </a:pPr>
                <a:r>
                  <a:rPr lang="en-US" altLang="ja-JP"/>
                  <a:t> </a:t>
                </a:r>
                <a:r>
                  <a:rPr lang="ja-JP" altLang="en-US"/>
                  <a:t>左辺：</a:t>
                </a:r>
                <a:endParaRPr lang="en-US" altLang="ja-JP"/>
              </a:p>
              <a:p>
                <a:pPr marL="0" indent="0">
                  <a:buNone/>
                </a:pPr>
                <a:r>
                  <a:rPr kumimoji="1" lang="en-US" altLang="ja-JP"/>
                  <a:t>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d>
                      <m:d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ja-JP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ja-JP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</m:d>
                  </m:oMath>
                </a14:m>
                <a:r>
                  <a:rPr kumimoji="1" lang="ja-JP" altLang="en-US"/>
                  <a:t> </a:t>
                </a:r>
                <a:r>
                  <a:rPr kumimoji="1" lang="en-US" altLang="ja-JP"/>
                  <a:t>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sup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endParaRPr kumimoji="1" lang="en-US" altLang="ja-JP"/>
              </a:p>
              <a:p>
                <a:pPr marL="0" indent="0">
                  <a:buNone/>
                </a:pPr>
                <a:r>
                  <a:rPr lang="en-US" altLang="ja-JP"/>
                  <a:t> </a:t>
                </a:r>
                <a:r>
                  <a:rPr lang="ja-JP" altLang="en-US"/>
                  <a:t>評価関数</a:t>
                </a:r>
                <a:r>
                  <a:rPr lang="en-US" altLang="ja-JP" i="1"/>
                  <a:t>E</a:t>
                </a:r>
                <a:r>
                  <a:rPr lang="en-US" altLang="ja-JP"/>
                  <a:t>(</a:t>
                </a:r>
                <a:r>
                  <a:rPr lang="en-US" altLang="ja-JP" b="1" i="1"/>
                  <a:t>w</a:t>
                </a:r>
                <a:r>
                  <a:rPr lang="en-US" altLang="ja-JP"/>
                  <a:t>)</a:t>
                </a:r>
                <a:r>
                  <a:rPr lang="ja-JP" altLang="en-US"/>
                  <a:t>の最小値を与える</a:t>
                </a:r>
                <a:r>
                  <a:rPr lang="en-US" altLang="ja-JP" b="1" i="1"/>
                  <a:t>w</a:t>
                </a:r>
                <a:r>
                  <a:rPr lang="en-US" altLang="ja-JP"/>
                  <a:t>* </a:t>
                </a:r>
                <a:r>
                  <a:rPr lang="ja-JP" altLang="en-US"/>
                  <a:t>は極値の条件を満たすから</a:t>
                </a:r>
                <a:endParaRPr lang="en-US" altLang="ja-JP"/>
              </a:p>
              <a:p>
                <a:pPr marL="0" indent="0">
                  <a:buNone/>
                </a:pPr>
                <a:r>
                  <a:rPr lang="en-US" altLang="ja-JP"/>
                  <a:t>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sup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altLang="ja-JP"/>
                  <a:t>=0</a:t>
                </a: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03609"/>
                <a:ext cx="10515600" cy="4773354"/>
              </a:xfrm>
              <a:blipFill rotWithShape="0">
                <a:blip r:embed="rId2"/>
                <a:stretch>
                  <a:fillRect l="-1217" t="-25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1212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99311"/>
            <a:ext cx="10515600" cy="1325563"/>
          </a:xfrm>
        </p:spPr>
        <p:txBody>
          <a:bodyPr/>
          <a:lstStyle/>
          <a:p>
            <a:r>
              <a:rPr kumimoji="1" lang="en-US" altLang="ja-JP"/>
              <a:t>(11.12)~(11.15)</a:t>
            </a:r>
            <a:endParaRPr kumimoji="1"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24874"/>
                <a:ext cx="10515600" cy="522047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chr m:val="∑"/>
                        <m:sup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altLang="ja-JP" dirty="0"/>
                  <a:t>=0</a:t>
                </a:r>
              </a:p>
              <a:p>
                <a:pPr marL="0" indent="0">
                  <a:buNone/>
                </a:pPr>
                <a:r>
                  <a:rPr lang="ja-JP" altLang="en-US" dirty="0"/>
                  <a:t>これより</a:t>
                </a:r>
                <a:r>
                  <a:rPr lang="en-US" altLang="ja-JP" dirty="0"/>
                  <a:t>	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altLang="ja-JP" sz="3200" dirty="0"/>
                  <a:t>	</a:t>
                </a:r>
                <a:r>
                  <a:rPr lang="en-US" altLang="ja-JP" sz="2400" dirty="0"/>
                  <a:t>		(11.12)</a:t>
                </a:r>
              </a:p>
              <a:p>
                <a:pPr marL="0" indent="0">
                  <a:buNone/>
                </a:pPr>
                <a:r>
                  <a:rPr lang="en-US" altLang="ja-JP" sz="2400" dirty="0"/>
                  <a:t>	</a:t>
                </a:r>
                <a:r>
                  <a:rPr lang="ja-JP" altLang="en-US" sz="2400" dirty="0"/>
                  <a:t>ここで、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US" altLang="ja-JP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  <m:sup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altLang="ja-JP" sz="2400" i="1" dirty="0"/>
                  <a:t>=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ja-JP" altLang="en-US" sz="2400" dirty="0"/>
                  <a:t>・</a:t>
                </a:r>
                <a:r>
                  <a:rPr lang="en-US" altLang="ja-JP" sz="2400" dirty="0"/>
                  <a:t>1+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ja-JP" altLang="en-US" sz="2400" dirty="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</m:oMath>
                </a14:m>
                <a:r>
                  <a:rPr lang="en-US" altLang="ja-JP" sz="2400" dirty="0"/>
                  <a:t> +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ja-JP" altLang="en-US" sz="2400" dirty="0"/>
                  <a:t>・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r>
                      <a:rPr lang="en-US" altLang="ja-JP" sz="2400" b="0" i="0" smtClean="0">
                        <a:latin typeface="Cambria Math" panose="02040503050406030204" pitchFamily="18" charset="0"/>
                      </a:rPr>
                      <m:t>+…+</m:t>
                    </m:r>
                    <m:sSubSup>
                      <m:sSubSup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ja-JP" altLang="en-US" sz="2400" i="1">
                        <a:latin typeface="Cambria Math" panose="02040503050406030204" pitchFamily="18" charset="0"/>
                      </a:rPr>
                      <m:t>・</m:t>
                    </m:r>
                    <m:sSub>
                      <m:sSub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sz="24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sz="24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altLang="ja-JP" sz="24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altLang="ja-JP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ja-JP" sz="2400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e>
                      <m:sup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altLang="ja-JP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ja-JP" altLang="en-US" sz="2400" dirty="0"/>
                  <a:t>　だから</a:t>
                </a:r>
                <a:endParaRPr lang="en-US" altLang="ja-JP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ja-JP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ja-JP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ja-JP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sSup>
                          <m:sSup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altLang="ja-JP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e>
                    </m:nary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ja-JP" dirty="0"/>
                  <a:t>	</a:t>
                </a:r>
                <a:r>
                  <a:rPr lang="en-US" altLang="ja-JP" sz="2400" dirty="0"/>
                  <a:t>		(11.13)</a:t>
                </a:r>
                <a:r>
                  <a:rPr lang="ja-JP" altLang="en-US" sz="2400" dirty="0"/>
                  <a:t>　</a:t>
                </a:r>
                <a:endParaRPr lang="en-US" altLang="ja-JP" sz="2400" dirty="0"/>
              </a:p>
              <a:p>
                <a:pPr marL="0" indent="0">
                  <a:buNone/>
                </a:pPr>
                <a:endParaRPr lang="en-US" altLang="ja-JP" sz="2400" dirty="0"/>
              </a:p>
              <a:p>
                <a:pPr marL="0" indent="0">
                  <a:buNone/>
                </a:pPr>
                <a:r>
                  <a:rPr lang="ja-JP" altLang="en-US" sz="2400" dirty="0"/>
                  <a:t>演習問題</a:t>
                </a:r>
                <a:r>
                  <a:rPr lang="en-US" altLang="ja-JP" sz="2400" dirty="0"/>
                  <a:t>LSM-1</a:t>
                </a:r>
                <a:r>
                  <a:rPr lang="ja-JP" altLang="en-US" sz="2400" dirty="0"/>
                  <a:t>：これから </a:t>
                </a:r>
                <a:r>
                  <a:rPr lang="en-US" altLang="ja-JP" sz="2400" dirty="0"/>
                  <a:t>(11.14)</a:t>
                </a:r>
                <a:r>
                  <a:rPr lang="ja-JP" altLang="en-US" sz="2400" dirty="0"/>
                  <a:t>および</a:t>
                </a:r>
                <a:r>
                  <a:rPr lang="en-US" altLang="ja-JP" sz="2400" dirty="0"/>
                  <a:t>(11.15)</a:t>
                </a:r>
                <a:r>
                  <a:rPr lang="ja-JP" altLang="en-US" sz="2400" dirty="0"/>
                  <a:t>を導け</a:t>
                </a:r>
                <a:endParaRPr lang="en-US" altLang="ja-JP" sz="2400" dirty="0"/>
              </a:p>
              <a:p>
                <a:pPr marL="0" indent="0">
                  <a:buNone/>
                </a:pPr>
                <a:r>
                  <a:rPr kumimoji="1" lang="en-US" altLang="ja-JP" sz="2400" dirty="0"/>
                  <a:t>(11.14)  </a:t>
                </a:r>
                <a:r>
                  <a:rPr kumimoji="1" lang="en-US" altLang="ja-JP" sz="2400" b="1" i="1" dirty="0" err="1"/>
                  <a:t>Xy</a:t>
                </a:r>
                <a:r>
                  <a:rPr kumimoji="1" lang="en-US" altLang="ja-JP" sz="2400" baseline="30000" dirty="0" err="1"/>
                  <a:t>T</a:t>
                </a:r>
                <a:r>
                  <a:rPr kumimoji="1" lang="en-US" altLang="ja-JP" sz="2400" dirty="0"/>
                  <a:t> = (</a:t>
                </a:r>
                <a:r>
                  <a:rPr kumimoji="1" lang="en-US" altLang="ja-JP" sz="2400" b="1" i="1" dirty="0"/>
                  <a:t>XX</a:t>
                </a:r>
                <a:r>
                  <a:rPr kumimoji="1" lang="en-US" altLang="ja-JP" sz="2400" baseline="30000" dirty="0"/>
                  <a:t>T</a:t>
                </a:r>
                <a:r>
                  <a:rPr kumimoji="1" lang="en-US" altLang="ja-JP" sz="2400" dirty="0"/>
                  <a:t>)</a:t>
                </a:r>
                <a:r>
                  <a:rPr kumimoji="1" lang="en-US" altLang="ja-JP" sz="2400" i="1" dirty="0"/>
                  <a:t>w</a:t>
                </a:r>
                <a:r>
                  <a:rPr kumimoji="1" lang="en-US" altLang="ja-JP" sz="2400" dirty="0"/>
                  <a:t>*</a:t>
                </a:r>
              </a:p>
              <a:p>
                <a:pPr marL="0" indent="0">
                  <a:buNone/>
                </a:pPr>
                <a:r>
                  <a:rPr lang="en-US" altLang="ja-JP" sz="2400" dirty="0"/>
                  <a:t>(11.15)   </a:t>
                </a:r>
                <a:r>
                  <a:rPr lang="en-US" altLang="ja-JP" sz="2400" i="1" dirty="0"/>
                  <a:t>w</a:t>
                </a:r>
                <a:r>
                  <a:rPr lang="en-US" altLang="ja-JP" sz="2400" dirty="0"/>
                  <a:t>* = (</a:t>
                </a:r>
                <a:r>
                  <a:rPr lang="en-US" altLang="ja-JP" sz="2400" b="1" i="1" dirty="0"/>
                  <a:t>XX</a:t>
                </a:r>
                <a:r>
                  <a:rPr lang="en-US" altLang="ja-JP" sz="2400" baseline="30000" dirty="0"/>
                  <a:t>T</a:t>
                </a:r>
                <a:r>
                  <a:rPr lang="en-US" altLang="ja-JP" sz="2400" dirty="0"/>
                  <a:t>)</a:t>
                </a:r>
                <a:r>
                  <a:rPr lang="en-US" altLang="ja-JP" sz="2400" baseline="30000" dirty="0"/>
                  <a:t>-1</a:t>
                </a:r>
                <a:r>
                  <a:rPr lang="en-US" altLang="ja-JP" sz="2400" b="1" i="1" dirty="0"/>
                  <a:t>Xy</a:t>
                </a:r>
                <a:r>
                  <a:rPr lang="en-US" altLang="ja-JP" sz="2400" baseline="30000" dirty="0"/>
                  <a:t>T</a:t>
                </a:r>
              </a:p>
              <a:p>
                <a:pPr marL="0" indent="0">
                  <a:buNone/>
                </a:pPr>
                <a:r>
                  <a:rPr lang="ja-JP" altLang="en-US" sz="2400" dirty="0"/>
                  <a:t>ここで</a:t>
                </a:r>
                <a:r>
                  <a:rPr lang="en-US" altLang="ja-JP" sz="2400" b="1" i="1" dirty="0"/>
                  <a:t>x</a:t>
                </a:r>
                <a:r>
                  <a:rPr lang="en-US" altLang="ja-JP" sz="2400" baseline="-25000" dirty="0"/>
                  <a:t>i</a:t>
                </a:r>
                <a:r>
                  <a:rPr lang="en-US" altLang="ja-JP" sz="2400" dirty="0"/>
                  <a:t> </a:t>
                </a:r>
                <a:r>
                  <a:rPr lang="ja-JP" altLang="en-US" sz="2400" dirty="0"/>
                  <a:t>は</a:t>
                </a:r>
                <a:r>
                  <a:rPr lang="en-US" altLang="ja-JP" sz="2400" dirty="0" err="1"/>
                  <a:t>i</a:t>
                </a:r>
                <a:r>
                  <a:rPr lang="ja-JP" altLang="en-US" sz="2400" dirty="0"/>
                  <a:t>番目の学習データ </a:t>
                </a:r>
                <a:r>
                  <a:rPr lang="en-US" altLang="ja-JP" sz="2400" b="1" i="1" dirty="0"/>
                  <a:t>x</a:t>
                </a:r>
                <a:r>
                  <a:rPr lang="en-US" altLang="ja-JP" sz="2400" baseline="-25000" dirty="0"/>
                  <a:t>i</a:t>
                </a:r>
                <a:r>
                  <a:rPr lang="en-US" altLang="ja-JP" sz="2400" dirty="0"/>
                  <a:t> = (1,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,1</m:t>
                        </m:r>
                      </m:sub>
                    </m:sSub>
                  </m:oMath>
                </a14:m>
                <a:r>
                  <a:rPr lang="en-US" altLang="ja-JP" sz="24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</m:oMath>
                </a14:m>
                <a:r>
                  <a:rPr lang="en-US" altLang="ja-JP" sz="2400" dirty="0"/>
                  <a:t>,  …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altLang="ja-JP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ja-JP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m:rPr>
                            <m:sty m:val="p"/>
                          </m:rPr>
                          <a:rPr lang="en-US" altLang="ja-JP" sz="240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</m:oMath>
                </a14:m>
                <a:r>
                  <a:rPr lang="en-US" altLang="ja-JP" sz="2400" dirty="0"/>
                  <a:t>)</a:t>
                </a:r>
                <a:r>
                  <a:rPr lang="en-US" altLang="ja-JP" sz="2400" baseline="30000" dirty="0"/>
                  <a:t>T  </a:t>
                </a:r>
                <a:r>
                  <a:rPr lang="ja-JP" altLang="en-US" sz="2400" dirty="0"/>
                  <a:t>で、</a:t>
                </a:r>
                <a:r>
                  <a:rPr lang="en-US" altLang="ja-JP" sz="2400" b="1" i="1" dirty="0" err="1"/>
                  <a:t>y</a:t>
                </a:r>
                <a:r>
                  <a:rPr lang="en-US" altLang="ja-JP" sz="2400" baseline="-25000" dirty="0" err="1"/>
                  <a:t>i</a:t>
                </a:r>
                <a:r>
                  <a:rPr lang="en-US" altLang="ja-JP" sz="2400" dirty="0"/>
                  <a:t> </a:t>
                </a:r>
                <a:r>
                  <a:rPr lang="ja-JP" altLang="en-US" sz="2400" dirty="0"/>
                  <a:t>はその出力ベクトルとして、 </a:t>
                </a:r>
                <a:r>
                  <a:rPr lang="en-US" altLang="ja-JP" sz="2400" b="1" i="1" dirty="0"/>
                  <a:t>X </a:t>
                </a:r>
                <a:r>
                  <a:rPr lang="en-US" altLang="ja-JP" sz="2400" dirty="0"/>
                  <a:t>=(</a:t>
                </a:r>
                <a:r>
                  <a:rPr lang="en-US" altLang="ja-JP" sz="2400" b="1" i="1" dirty="0"/>
                  <a:t>x</a:t>
                </a:r>
                <a:r>
                  <a:rPr lang="en-US" altLang="ja-JP" sz="2400" baseline="-25000" dirty="0"/>
                  <a:t>1</a:t>
                </a:r>
                <a:r>
                  <a:rPr lang="en-US" altLang="ja-JP" sz="2400" dirty="0"/>
                  <a:t>,</a:t>
                </a:r>
                <a:r>
                  <a:rPr lang="ja-JP" altLang="en-US" sz="2400" dirty="0"/>
                  <a:t> </a:t>
                </a:r>
                <a:r>
                  <a:rPr lang="en-US" altLang="ja-JP" sz="2400" b="1" i="1" dirty="0"/>
                  <a:t>x</a:t>
                </a:r>
                <a:r>
                  <a:rPr lang="en-US" altLang="ja-JP" sz="2400" baseline="-25000" dirty="0"/>
                  <a:t>2</a:t>
                </a:r>
                <a:r>
                  <a:rPr lang="en-US" altLang="ja-JP" sz="2400" dirty="0"/>
                  <a:t>, …, </a:t>
                </a:r>
                <a:r>
                  <a:rPr lang="en-US" altLang="ja-JP" sz="2400" b="1" i="1" dirty="0" err="1"/>
                  <a:t>x</a:t>
                </a:r>
                <a:r>
                  <a:rPr lang="en-US" altLang="ja-JP" sz="2400" baseline="-25000" dirty="0" err="1"/>
                  <a:t>N</a:t>
                </a:r>
                <a:r>
                  <a:rPr lang="en-US" altLang="ja-JP" sz="2400" baseline="-25000" dirty="0"/>
                  <a:t> </a:t>
                </a:r>
                <a:r>
                  <a:rPr lang="en-US" altLang="ja-JP" sz="2400" dirty="0"/>
                  <a:t>),  </a:t>
                </a:r>
                <a:r>
                  <a:rPr lang="en-US" altLang="ja-JP" sz="2400" b="1" i="1" dirty="0"/>
                  <a:t>y</a:t>
                </a:r>
                <a:r>
                  <a:rPr lang="en-US" altLang="ja-JP" sz="2400" dirty="0"/>
                  <a:t> = (</a:t>
                </a:r>
                <a:r>
                  <a:rPr lang="en-US" altLang="ja-JP" sz="2400" b="1" i="1" dirty="0"/>
                  <a:t>y</a:t>
                </a:r>
                <a:r>
                  <a:rPr lang="en-US" altLang="ja-JP" sz="2400" baseline="-25000" dirty="0"/>
                  <a:t>1</a:t>
                </a:r>
                <a:r>
                  <a:rPr lang="en-US" altLang="ja-JP" sz="2400" dirty="0"/>
                  <a:t>, </a:t>
                </a:r>
                <a:r>
                  <a:rPr lang="en-US" altLang="ja-JP" sz="2400" b="1" i="1" dirty="0"/>
                  <a:t>y</a:t>
                </a:r>
                <a:r>
                  <a:rPr lang="en-US" altLang="ja-JP" sz="2400" baseline="-25000" dirty="0"/>
                  <a:t>2</a:t>
                </a:r>
                <a:r>
                  <a:rPr lang="en-US" altLang="ja-JP" sz="2400" dirty="0"/>
                  <a:t>, .., </a:t>
                </a:r>
                <a:r>
                  <a:rPr lang="en-US" altLang="ja-JP" sz="2400" b="1" i="1" dirty="0" err="1"/>
                  <a:t>y</a:t>
                </a:r>
                <a:r>
                  <a:rPr lang="en-US" altLang="ja-JP" sz="2400" baseline="-25000" dirty="0" err="1"/>
                  <a:t>N</a:t>
                </a:r>
                <a:r>
                  <a:rPr lang="en-US" altLang="ja-JP" sz="2400" dirty="0"/>
                  <a:t>)</a:t>
                </a:r>
                <a:r>
                  <a:rPr lang="ja-JP" altLang="en-US" sz="2400" dirty="0"/>
                  <a:t>　とする</a:t>
                </a:r>
                <a:endParaRPr lang="en-US" altLang="ja-JP" sz="2400" baseline="30000" dirty="0"/>
              </a:p>
            </p:txBody>
          </p:sp>
        </mc:Choice>
        <mc:Fallback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24874"/>
                <a:ext cx="10515600" cy="5220475"/>
              </a:xfrm>
              <a:blipFill>
                <a:blip r:embed="rId2"/>
                <a:stretch>
                  <a:fillRect l="-1217" t="-116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288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演習問題</a:t>
            </a:r>
            <a:r>
              <a:rPr kumimoji="1" lang="en-US" altLang="ja-JP"/>
              <a:t>LSM-2</a:t>
            </a:r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05516"/>
                <a:ext cx="10515600" cy="467777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ja-JP" altLang="en-US" i="1" smtClean="0">
                        <a:latin typeface="Cambria Math" panose="02040503050406030204" pitchFamily="18" charset="0"/>
                      </a:rPr>
                      <m:t>出力</m:t>
                    </m:r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kumimoji="1" lang="ja-JP" altLang="en-US"/>
                  <a:t>は１次元、</a:t>
                </a:r>
                <a14:m>
                  <m:oMath xmlns:m="http://schemas.openxmlformats.org/officeDocument/2006/math">
                    <m:r>
                      <a:rPr lang="ja-JP" altLang="en-US" i="1">
                        <a:latin typeface="Cambria Math" panose="02040503050406030204" pitchFamily="18" charset="0"/>
                      </a:rPr>
                      <m:t>入力</m:t>
                    </m:r>
                    <m:r>
                      <a:rPr kumimoji="1" lang="ja-JP" altLang="en-US" i="1" smtClean="0">
                        <a:latin typeface="Cambria Math" panose="02040503050406030204" pitchFamily="18" charset="0"/>
                      </a:rPr>
                      <m:t>は</m:t>
                    </m:r>
                  </m:oMath>
                </a14:m>
                <a:r>
                  <a:rPr kumimoji="1" lang="ja-JP" altLang="en-US"/>
                  <a:t>定数</a:t>
                </a:r>
                <a:r>
                  <a:rPr kumimoji="1" lang="en-US" altLang="ja-JP"/>
                  <a:t>1</a:t>
                </a:r>
                <a:r>
                  <a:rPr kumimoji="1" lang="ja-JP" altLang="en-US"/>
                  <a:t>を付加した</a:t>
                </a:r>
                <a:r>
                  <a:rPr kumimoji="1" lang="en-US" altLang="ja-JP"/>
                  <a:t>2</a:t>
                </a:r>
                <a:r>
                  <a:rPr kumimoji="1" lang="ja-JP" altLang="en-US"/>
                  <a:t>次元ベクトル </a:t>
                </a:r>
                <a:r>
                  <a:rPr kumimoji="1" lang="en-US" altLang="ja-JP"/>
                  <a:t>(1,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kumimoji="1"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kumimoji="1" lang="ja-JP" altLang="en-US"/>
                  <a:t>）とする</a:t>
                </a:r>
                <a:endParaRPr kumimoji="1" lang="en-US" altLang="ja-JP"/>
              </a:p>
              <a:p>
                <a:pPr marL="0" indent="0">
                  <a:buNone/>
                </a:pPr>
                <a:r>
                  <a:rPr lang="en-US" altLang="ja-JP"/>
                  <a:t>(11.14)</a:t>
                </a:r>
                <a:r>
                  <a:rPr lang="ja-JP" altLang="en-US"/>
                  <a:t>式の左辺が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altLang="ja-JP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altLang="ja-JP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mr>
                          <m:mr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mr>
                        </m:m>
                      </m:e>
                    </m:d>
                  </m:oMath>
                </a14:m>
                <a:endParaRPr lang="en-US" altLang="ja-JP"/>
              </a:p>
              <a:p>
                <a:pPr marL="0" indent="0">
                  <a:buNone/>
                </a:pPr>
                <a:r>
                  <a:rPr lang="ja-JP" altLang="en-US"/>
                  <a:t>また右辺が、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altLang="ja-JP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nary>
                            </m:e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altLang="ja-JP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altLang="ja-JP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</m:mr>
                          <m:mr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sSub>
                                    <m:sSubPr>
                                      <m:ctrlP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e>
                            <m:e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altLang="ja-JP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altLang="ja-JP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sSubSup>
                                    <m:sSubSupPr>
                                      <m:ctrlPr>
                                        <a:rPr lang="en-US" altLang="ja-JP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altLang="ja-JP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ja-JP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p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altLang="ja-JP"/>
                  <a:t>   </a:t>
                </a:r>
                <a:r>
                  <a:rPr lang="ja-JP" altLang="en-US"/>
                  <a:t>で表されることを示せ。</a:t>
                </a:r>
                <a:endParaRPr lang="en-US" altLang="ja-JP"/>
              </a:p>
              <a:p>
                <a:pPr marL="0" indent="0">
                  <a:buNone/>
                </a:pPr>
                <a:endParaRPr lang="en-US" altLang="ja-JP"/>
              </a:p>
              <a:p>
                <a:pPr marL="0" indent="0">
                  <a:buNone/>
                </a:pPr>
                <a:r>
                  <a:rPr lang="ja-JP" altLang="en-US"/>
                  <a:t>またこのことを用いて、演習</a:t>
                </a:r>
                <a:r>
                  <a:rPr lang="en-US" altLang="ja-JP"/>
                  <a:t>11-3</a:t>
                </a:r>
                <a:r>
                  <a:rPr lang="ja-JP" altLang="en-US"/>
                  <a:t>を解いてみよ。</a:t>
                </a:r>
                <a:endParaRPr lang="en-US" altLang="ja-JP"/>
              </a:p>
              <a:p>
                <a:pPr marL="0" indent="0">
                  <a:buNone/>
                </a:pPr>
                <a:r>
                  <a:rPr kumimoji="1" lang="en-US" altLang="ja-JP"/>
                  <a:t>	</a:t>
                </a:r>
              </a:p>
              <a:p>
                <a:pPr marL="0" indent="0">
                  <a:buNone/>
                </a:pPr>
                <a:r>
                  <a:rPr lang="en-US" altLang="ja-JP"/>
                  <a:t>	</a:t>
                </a:r>
                <a:endParaRPr kumimoji="1" lang="en-US" altLang="ja-JP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05516"/>
                <a:ext cx="10515600" cy="4677772"/>
              </a:xfrm>
              <a:blipFill rotWithShape="0">
                <a:blip r:embed="rId2"/>
                <a:stretch>
                  <a:fillRect l="-1217" t="-26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566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物理テキスト">
      <a:majorFont>
        <a:latin typeface="Times New Roman"/>
        <a:ea typeface="HGS明朝B"/>
        <a:cs typeface=""/>
      </a:majorFont>
      <a:minorFont>
        <a:latin typeface="Times New Roman"/>
        <a:ea typeface="ＭＳ Ｐ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252</Words>
  <Application>Microsoft Office PowerPoint</Application>
  <PresentationFormat>ワイド画面</PresentationFormat>
  <Paragraphs>63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Times New Roman</vt:lpstr>
      <vt:lpstr>Office テーマ</vt:lpstr>
      <vt:lpstr>最小二乗法　詳解</vt:lpstr>
      <vt:lpstr>(11.6) y=f(x)= w^T x</vt:lpstr>
      <vt:lpstr>(11.7) w^∗=〖arg min┬w〗⁡〖E(w)〗       = 〖arg min┬w〗⁡∑_i▒‖y_i-w^T x_i ‖^2 </vt:lpstr>
      <vt:lpstr>偏微分の計算 (11.9) &amp; (11.10)</vt:lpstr>
      <vt:lpstr>極値の条件からw*を求める</vt:lpstr>
      <vt:lpstr>(11.12)~(11.15)</vt:lpstr>
      <vt:lpstr>演習問題LSM-2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最小二乗法　詳解</dc:title>
  <dc:creator>sirai</dc:creator>
  <cp:lastModifiedBy>白井　英俊</cp:lastModifiedBy>
  <cp:revision>18</cp:revision>
  <dcterms:created xsi:type="dcterms:W3CDTF">2017-06-29T02:31:55Z</dcterms:created>
  <dcterms:modified xsi:type="dcterms:W3CDTF">2019-07-04T05:31:04Z</dcterms:modified>
</cp:coreProperties>
</file>